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notesSlides/notesSlide2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heme/themeOverride4.xml" ContentType="application/vnd.openxmlformats-officedocument.themeOverride+xml"/>
  <Override PartName="/ppt/notesSlides/notesSlide5.xml" ContentType="application/vnd.openxmlformats-officedocument.presentationml.notesSlide+xml"/>
  <Override PartName="/ppt/theme/themeOverride5.xml" ContentType="application/vnd.openxmlformats-officedocument.themeOverr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heme/themeOverride6.xml" ContentType="application/vnd.openxmlformats-officedocument.themeOverride+xml"/>
  <Override PartName="/ppt/notesSlides/notesSlide10.xml" ContentType="application/vnd.openxmlformats-officedocument.presentationml.notesSlide+xml"/>
  <Override PartName="/ppt/theme/themeOverride7.xml" ContentType="application/vnd.openxmlformats-officedocument.themeOverride+xml"/>
  <Override PartName="/ppt/notesSlides/notesSlide11.xml" ContentType="application/vnd.openxmlformats-officedocument.presentationml.notesSlide+xml"/>
  <Override PartName="/ppt/theme/themeOverride8.xml" ContentType="application/vnd.openxmlformats-officedocument.themeOverride+xml"/>
  <Override PartName="/ppt/notesSlides/notesSlide12.xml" ContentType="application/vnd.openxmlformats-officedocument.presentationml.notesSlide+xml"/>
  <Override PartName="/ppt/theme/themeOverride9.xml" ContentType="application/vnd.openxmlformats-officedocument.themeOverride+xml"/>
  <Override PartName="/ppt/notesSlides/notesSlide13.xml" ContentType="application/vnd.openxmlformats-officedocument.presentationml.notesSl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ppt/notesSlides/notesSlide14.xml" ContentType="application/vnd.openxmlformats-officedocument.presentationml.notesSlide+xml"/>
  <Override PartName="/ppt/theme/themeOverride14.xml" ContentType="application/vnd.openxmlformats-officedocument.themeOverride+xml"/>
  <Override PartName="/ppt/theme/themeOverride15.xml" ContentType="application/vnd.openxmlformats-officedocument.themeOverride+xml"/>
  <Override PartName="/ppt/theme/themeOverride16.xml" ContentType="application/vnd.openxmlformats-officedocument.themeOverride+xml"/>
  <Override PartName="/ppt/theme/themeOverride17.xml" ContentType="application/vnd.openxmlformats-officedocument.themeOverride+xml"/>
  <Override PartName="/ppt/theme/themeOverride18.xml" ContentType="application/vnd.openxmlformats-officedocument.themeOverride+xml"/>
  <Override PartName="/ppt/notesSlides/notesSlide15.xml" ContentType="application/vnd.openxmlformats-officedocument.presentationml.notesSlide+xml"/>
  <Override PartName="/ppt/theme/themeOverride19.xml" ContentType="application/vnd.openxmlformats-officedocument.themeOverride+xml"/>
  <Override PartName="/ppt/theme/themeOverride20.xml" ContentType="application/vnd.openxmlformats-officedocument.themeOverride+xml"/>
  <Override PartName="/ppt/theme/themeOverride21.xml" ContentType="application/vnd.openxmlformats-officedocument.themeOverride+xml"/>
  <Override PartName="/ppt/theme/themeOverride22.xml" ContentType="application/vnd.openxmlformats-officedocument.themeOverride+xml"/>
  <Override PartName="/ppt/theme/themeOverride23.xml" ContentType="application/vnd.openxmlformats-officedocument.themeOverride+xml"/>
  <Override PartName="/ppt/theme/themeOverride24.xml" ContentType="application/vnd.openxmlformats-officedocument.themeOverride+xml"/>
  <Override PartName="/ppt/theme/themeOverride25.xml" ContentType="application/vnd.openxmlformats-officedocument.themeOverride+xml"/>
  <Override PartName="/ppt/theme/themeOverride26.xml" ContentType="application/vnd.openxmlformats-officedocument.themeOverride+xml"/>
  <Override PartName="/ppt/theme/themeOverride27.xml" ContentType="application/vnd.openxmlformats-officedocument.themeOverride+xml"/>
  <Override PartName="/ppt/notesSlides/notesSlide16.xml" ContentType="application/vnd.openxmlformats-officedocument.presentationml.notesSlide+xml"/>
  <Override PartName="/ppt/theme/themeOverride28.xml" ContentType="application/vnd.openxmlformats-officedocument.themeOverride+xml"/>
  <Override PartName="/ppt/notesSlides/notesSlide17.xml" ContentType="application/vnd.openxmlformats-officedocument.presentationml.notesSlide+xml"/>
  <Override PartName="/ppt/theme/themeOverride29.xml" ContentType="application/vnd.openxmlformats-officedocument.themeOverride+xml"/>
  <Override PartName="/ppt/theme/themeOverride30.xml" ContentType="application/vnd.openxmlformats-officedocument.themeOverride+xml"/>
  <Override PartName="/ppt/theme/themeOverride31.xml" ContentType="application/vnd.openxmlformats-officedocument.themeOverr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theme/themeOverride32.xml" ContentType="application/vnd.openxmlformats-officedocument.themeOverride+xml"/>
  <Override PartName="/ppt/notesSlides/notesSlide20.xml" ContentType="application/vnd.openxmlformats-officedocument.presentationml.notesSlide+xml"/>
  <Override PartName="/ppt/theme/themeOverride33.xml" ContentType="application/vnd.openxmlformats-officedocument.themeOverride+xml"/>
  <Override PartName="/ppt/notesSlides/notesSlide21.xml" ContentType="application/vnd.openxmlformats-officedocument.presentationml.notesSlide+xml"/>
  <Override PartName="/ppt/theme/themeOverride34.xml" ContentType="application/vnd.openxmlformats-officedocument.themeOverride+xml"/>
  <Override PartName="/ppt/notesSlides/notesSlide22.xml" ContentType="application/vnd.openxmlformats-officedocument.presentationml.notesSlide+xml"/>
  <Override PartName="/ppt/theme/themeOverride35.xml" ContentType="application/vnd.openxmlformats-officedocument.themeOverride+xml"/>
  <Override PartName="/ppt/notesSlides/notesSlide23.xml" ContentType="application/vnd.openxmlformats-officedocument.presentationml.notesSlide+xml"/>
  <Override PartName="/ppt/theme/themeOverride36.xml" ContentType="application/vnd.openxmlformats-officedocument.themeOverride+xml"/>
  <Override PartName="/ppt/notesSlides/notesSlide24.xml" ContentType="application/vnd.openxmlformats-officedocument.presentationml.notesSlide+xml"/>
  <Override PartName="/ppt/theme/themeOverride37.xml" ContentType="application/vnd.openxmlformats-officedocument.themeOverride+xml"/>
  <Override PartName="/ppt/notesSlides/notesSlide25.xml" ContentType="application/vnd.openxmlformats-officedocument.presentationml.notesSlide+xml"/>
  <Override PartName="/ppt/theme/themeOverride38.xml" ContentType="application/vnd.openxmlformats-officedocument.themeOverride+xml"/>
  <Override PartName="/ppt/notesSlides/notesSlide26.xml" ContentType="application/vnd.openxmlformats-officedocument.presentationml.notesSlide+xml"/>
  <Override PartName="/ppt/theme/themeOverride39.xml" ContentType="application/vnd.openxmlformats-officedocument.themeOverride+xml"/>
  <Override PartName="/ppt/notesSlides/notesSlide27.xml" ContentType="application/vnd.openxmlformats-officedocument.presentationml.notesSlide+xml"/>
  <Override PartName="/ppt/theme/themeOverride40.xml" ContentType="application/vnd.openxmlformats-officedocument.themeOverride+xml"/>
  <Override PartName="/ppt/notesSlides/notesSlide28.xml" ContentType="application/vnd.openxmlformats-officedocument.presentationml.notesSlide+xml"/>
  <Override PartName="/ppt/theme/themeOverride41.xml" ContentType="application/vnd.openxmlformats-officedocument.themeOverride+xml"/>
  <Override PartName="/ppt/notesSlides/notesSlide29.xml" ContentType="application/vnd.openxmlformats-officedocument.presentationml.notesSlide+xml"/>
  <Override PartName="/ppt/theme/themeOverride42.xml" ContentType="application/vnd.openxmlformats-officedocument.themeOverride+xml"/>
  <Override PartName="/ppt/notesSlides/notesSlide30.xml" ContentType="application/vnd.openxmlformats-officedocument.presentationml.notesSlide+xml"/>
  <Override PartName="/ppt/theme/themeOverride43.xml" ContentType="application/vnd.openxmlformats-officedocument.themeOverr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712" r:id="rId1"/>
  </p:sldMasterIdLst>
  <p:notesMasterIdLst>
    <p:notesMasterId r:id="rId62"/>
  </p:notesMasterIdLst>
  <p:sldIdLst>
    <p:sldId id="256" r:id="rId2"/>
    <p:sldId id="257" r:id="rId3"/>
    <p:sldId id="283" r:id="rId4"/>
    <p:sldId id="284" r:id="rId5"/>
    <p:sldId id="293" r:id="rId6"/>
    <p:sldId id="338" r:id="rId7"/>
    <p:sldId id="298" r:id="rId8"/>
    <p:sldId id="300" r:id="rId9"/>
    <p:sldId id="340" r:id="rId10"/>
    <p:sldId id="341" r:id="rId11"/>
    <p:sldId id="339" r:id="rId12"/>
    <p:sldId id="299" r:id="rId13"/>
    <p:sldId id="301" r:id="rId14"/>
    <p:sldId id="302" r:id="rId15"/>
    <p:sldId id="342" r:id="rId16"/>
    <p:sldId id="344" r:id="rId17"/>
    <p:sldId id="296" r:id="rId18"/>
    <p:sldId id="303" r:id="rId19"/>
    <p:sldId id="335" r:id="rId20"/>
    <p:sldId id="336" r:id="rId21"/>
    <p:sldId id="343" r:id="rId22"/>
    <p:sldId id="297" r:id="rId23"/>
    <p:sldId id="304" r:id="rId24"/>
    <p:sldId id="337" r:id="rId25"/>
    <p:sldId id="321" r:id="rId26"/>
    <p:sldId id="285" r:id="rId27"/>
    <p:sldId id="305" r:id="rId28"/>
    <p:sldId id="322" r:id="rId29"/>
    <p:sldId id="323" r:id="rId30"/>
    <p:sldId id="324" r:id="rId31"/>
    <p:sldId id="286" r:id="rId32"/>
    <p:sldId id="306" r:id="rId33"/>
    <p:sldId id="325" r:id="rId34"/>
    <p:sldId id="326" r:id="rId35"/>
    <p:sldId id="287" r:id="rId36"/>
    <p:sldId id="307" r:id="rId37"/>
    <p:sldId id="327" r:id="rId38"/>
    <p:sldId id="328" r:id="rId39"/>
    <p:sldId id="329" r:id="rId40"/>
    <p:sldId id="330" r:id="rId41"/>
    <p:sldId id="292" r:id="rId42"/>
    <p:sldId id="309" r:id="rId43"/>
    <p:sldId id="331" r:id="rId44"/>
    <p:sldId id="332" r:id="rId45"/>
    <p:sldId id="334" r:id="rId46"/>
    <p:sldId id="291" r:id="rId47"/>
    <p:sldId id="333" r:id="rId48"/>
    <p:sldId id="313" r:id="rId49"/>
    <p:sldId id="263" r:id="rId50"/>
    <p:sldId id="311" r:id="rId51"/>
    <p:sldId id="314" r:id="rId52"/>
    <p:sldId id="315" r:id="rId53"/>
    <p:sldId id="268" r:id="rId54"/>
    <p:sldId id="312" r:id="rId55"/>
    <p:sldId id="316" r:id="rId56"/>
    <p:sldId id="317" r:id="rId57"/>
    <p:sldId id="318" r:id="rId58"/>
    <p:sldId id="319" r:id="rId59"/>
    <p:sldId id="320" r:id="rId60"/>
    <p:sldId id="345" r:id="rId6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44AFF"/>
    <a:srgbClr val="231F20"/>
    <a:srgbClr val="6C737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:hp="http://schemas.haansoft.com/office/presentation/8.0" xmlns:dsp="http://schemas.microsoft.com/office/drawing/2008/diagram" xmlns:dgm="http://schemas.openxmlformats.org/drawingml/2006/diagram" xmlns:c="http://schemas.openxmlformats.org/drawingml/2006/chart" xmlns="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410" autoAdjust="0"/>
    <p:restoredTop sz="90834" autoAdjust="0"/>
  </p:normalViewPr>
  <p:slideViewPr>
    <p:cSldViewPr snapToGrid="0">
      <p:cViewPr varScale="1">
        <p:scale>
          <a:sx n="78" d="100"/>
          <a:sy n="78" d="100"/>
        </p:scale>
        <p:origin x="1181" y="72"/>
      </p:cViewPr>
      <p:guideLst>
        <p:guide orient="horz" pos="2159"/>
        <p:guide pos="3839"/>
      </p:guideLst>
    </p:cSldViewPr>
  </p:slid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200" d="100"/>
        <a:sy n="200" d="100"/>
      </p:scale>
      <p:origin x="0" y="-282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2023-04-02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861560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80344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43769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84433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40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078804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46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47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112355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48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6740050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수강생</a:t>
            </a:r>
            <a:r>
              <a:rPr lang="ko-KR" altLang="en-US" baseline="0"/>
              <a:t> 정보</a:t>
            </a:r>
            <a:r>
              <a:rPr lang="en-US" altLang="ko-KR" baseline="0"/>
              <a:t>(</a:t>
            </a:r>
            <a:r>
              <a:rPr lang="ko-KR" altLang="en-US" baseline="0"/>
              <a:t>수강생 이름</a:t>
            </a:r>
            <a:r>
              <a:rPr lang="en-US" altLang="ko-KR" baseline="0"/>
              <a:t>, </a:t>
            </a:r>
            <a:r>
              <a:rPr lang="ko-KR" altLang="en-US" baseline="0"/>
              <a:t>듣는 강의</a:t>
            </a:r>
            <a:r>
              <a:rPr lang="en-US" altLang="ko-KR" baseline="0"/>
              <a:t>) </a:t>
            </a:r>
            <a:r>
              <a:rPr lang="ko-KR" altLang="en-US" baseline="0"/>
              <a:t>및 이름과 강의명으로 검색기능</a:t>
            </a:r>
            <a:r>
              <a:rPr lang="en-US" altLang="ko-KR" baseline="0"/>
              <a:t> / </a:t>
            </a:r>
            <a:r>
              <a:rPr lang="ko-KR" altLang="en-US" baseline="0"/>
              <a:t>메시지 버튼 클릭 시 채팅 페이지로 전환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49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수강생</a:t>
            </a:r>
            <a:r>
              <a:rPr lang="ko-KR" altLang="en-US" baseline="0"/>
              <a:t> 정보</a:t>
            </a:r>
            <a:r>
              <a:rPr lang="en-US" altLang="ko-KR" baseline="0"/>
              <a:t>(</a:t>
            </a:r>
            <a:r>
              <a:rPr lang="ko-KR" altLang="en-US" baseline="0"/>
              <a:t>수강생 이름</a:t>
            </a:r>
            <a:r>
              <a:rPr lang="en-US" altLang="ko-KR" baseline="0"/>
              <a:t>, </a:t>
            </a:r>
            <a:r>
              <a:rPr lang="ko-KR" altLang="en-US" baseline="0"/>
              <a:t>듣는 강의</a:t>
            </a:r>
            <a:r>
              <a:rPr lang="en-US" altLang="ko-KR" baseline="0"/>
              <a:t>) </a:t>
            </a:r>
            <a:r>
              <a:rPr lang="ko-KR" altLang="en-US" baseline="0"/>
              <a:t>및 이름과 강의명으로 검색기능</a:t>
            </a:r>
            <a:r>
              <a:rPr lang="en-US" altLang="ko-KR" baseline="0"/>
              <a:t> / </a:t>
            </a:r>
            <a:r>
              <a:rPr lang="ko-KR" altLang="en-US" baseline="0"/>
              <a:t>메시지 버튼 클릭 시 채팅 페이지로 전환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50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수강생</a:t>
            </a:r>
            <a:r>
              <a:rPr lang="ko-KR" altLang="en-US" baseline="0"/>
              <a:t> 정보</a:t>
            </a:r>
            <a:r>
              <a:rPr lang="en-US" altLang="ko-KR" baseline="0"/>
              <a:t>(</a:t>
            </a:r>
            <a:r>
              <a:rPr lang="ko-KR" altLang="en-US" baseline="0"/>
              <a:t>수강생 이름</a:t>
            </a:r>
            <a:r>
              <a:rPr lang="en-US" altLang="ko-KR" baseline="0"/>
              <a:t>, </a:t>
            </a:r>
            <a:r>
              <a:rPr lang="ko-KR" altLang="en-US" baseline="0"/>
              <a:t>듣는 강의</a:t>
            </a:r>
            <a:r>
              <a:rPr lang="en-US" altLang="ko-KR" baseline="0"/>
              <a:t>) </a:t>
            </a:r>
            <a:r>
              <a:rPr lang="ko-KR" altLang="en-US" baseline="0"/>
              <a:t>및 이름과 강의명으로 검색기능</a:t>
            </a:r>
            <a:r>
              <a:rPr lang="en-US" altLang="ko-KR" baseline="0"/>
              <a:t> / </a:t>
            </a:r>
            <a:r>
              <a:rPr lang="ko-KR" altLang="en-US" baseline="0"/>
              <a:t>메시지 버튼 클릭 시 채팅 페이지로 전환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51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2046001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수강생</a:t>
            </a:r>
            <a:r>
              <a:rPr lang="ko-KR" altLang="en-US" baseline="0"/>
              <a:t> 정보</a:t>
            </a:r>
            <a:r>
              <a:rPr lang="en-US" altLang="ko-KR" baseline="0"/>
              <a:t>(</a:t>
            </a:r>
            <a:r>
              <a:rPr lang="ko-KR" altLang="en-US" baseline="0"/>
              <a:t>수강생 이름</a:t>
            </a:r>
            <a:r>
              <a:rPr lang="en-US" altLang="ko-KR" baseline="0"/>
              <a:t>, </a:t>
            </a:r>
            <a:r>
              <a:rPr lang="ko-KR" altLang="en-US" baseline="0"/>
              <a:t>듣는 강의</a:t>
            </a:r>
            <a:r>
              <a:rPr lang="en-US" altLang="ko-KR" baseline="0"/>
              <a:t>) </a:t>
            </a:r>
            <a:r>
              <a:rPr lang="ko-KR" altLang="en-US" baseline="0"/>
              <a:t>및 이름과 강의명으로 검색기능</a:t>
            </a:r>
            <a:r>
              <a:rPr lang="en-US" altLang="ko-KR" baseline="0"/>
              <a:t> / </a:t>
            </a:r>
            <a:r>
              <a:rPr lang="ko-KR" altLang="en-US" baseline="0"/>
              <a:t>메시지 버튼 클릭 시 채팅 페이지로 전환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52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3284529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Websocket</a:t>
            </a:r>
            <a:r>
              <a:rPr lang="en-US" altLang="ko-KR" baseline="0"/>
              <a:t> </a:t>
            </a:r>
            <a:r>
              <a:rPr lang="ko-KR" altLang="en-US" baseline="0"/>
              <a:t>이용하여 채팅구현</a:t>
            </a:r>
          </a:p>
          <a:p>
            <a:pPr lvl="0">
              <a:defRPr/>
            </a:pPr>
            <a:r>
              <a:rPr lang="en-US" altLang="ko-KR" baseline="0"/>
              <a:t>(</a:t>
            </a:r>
            <a:r>
              <a:rPr lang="ko-KR" altLang="en-US" baseline="0"/>
              <a:t>실시간 채팅</a:t>
            </a:r>
            <a:r>
              <a:rPr lang="en-US" altLang="ko-KR" baseline="0"/>
              <a:t>(</a:t>
            </a:r>
            <a:r>
              <a:rPr lang="ko-KR" altLang="en-US" baseline="0"/>
              <a:t>채팅내용은 </a:t>
            </a:r>
            <a:r>
              <a:rPr lang="en-US" altLang="ko-KR" baseline="0"/>
              <a:t>DB</a:t>
            </a:r>
            <a:r>
              <a:rPr lang="ko-KR" altLang="en-US" baseline="0"/>
              <a:t>에 저장</a:t>
            </a:r>
            <a:r>
              <a:rPr lang="en-US" altLang="ko-KR" baseline="0"/>
              <a:t>), </a:t>
            </a:r>
            <a:r>
              <a:rPr lang="ko-KR" altLang="en-US" baseline="0"/>
              <a:t>그동안 했던 채팅내용 불러오기</a:t>
            </a:r>
            <a:r>
              <a:rPr lang="en-US" altLang="ko-KR" baseline="0"/>
              <a:t>, </a:t>
            </a:r>
            <a:r>
              <a:rPr lang="ko-KR" altLang="en-US" baseline="0"/>
              <a:t>수강생 클릭 시 채팅방 생성 및 조회</a:t>
            </a:r>
            <a:r>
              <a:rPr lang="en-US" altLang="ko-KR" baseline="0"/>
              <a:t>, </a:t>
            </a:r>
            <a:r>
              <a:rPr lang="ko-KR" altLang="en-US" baseline="0"/>
              <a:t>읽지 않은 메시지표시</a:t>
            </a:r>
            <a:r>
              <a:rPr lang="en-US" altLang="ko-KR" baseline="0"/>
              <a:t>(</a:t>
            </a:r>
            <a:r>
              <a:rPr lang="ko-KR" altLang="en-US" baseline="0"/>
              <a:t>채팅방 들어가면 </a:t>
            </a:r>
            <a:r>
              <a:rPr lang="en-US" altLang="ko-KR" baseline="0"/>
              <a:t>‘0’</a:t>
            </a:r>
            <a:r>
              <a:rPr lang="ko-KR" altLang="en-US" baseline="0"/>
              <a:t>개로 바뀜</a:t>
            </a:r>
            <a:r>
              <a:rPr lang="en-US" altLang="ko-KR" baseline="0"/>
              <a:t>)</a:t>
            </a:r>
          </a:p>
          <a:p>
            <a:pPr lvl="0">
              <a:defRPr/>
            </a:pPr>
            <a:r>
              <a:rPr lang="ko-KR" altLang="en-US" baseline="0"/>
              <a:t>최근 받은 메시지 채팅목록에 표시</a:t>
            </a:r>
            <a:r>
              <a:rPr lang="en-US" altLang="ko-KR" baseline="0"/>
              <a:t>(</a:t>
            </a:r>
            <a:r>
              <a:rPr lang="ko-KR" altLang="en-US" baseline="0"/>
              <a:t>프로필사진</a:t>
            </a:r>
            <a:r>
              <a:rPr lang="en-US" altLang="ko-KR" baseline="0"/>
              <a:t>, </a:t>
            </a:r>
            <a:r>
              <a:rPr lang="ko-KR" altLang="en-US" baseline="0"/>
              <a:t>닉네임</a:t>
            </a:r>
            <a:r>
              <a:rPr lang="en-US" altLang="ko-KR" baseline="0"/>
              <a:t>, </a:t>
            </a:r>
            <a:r>
              <a:rPr lang="ko-KR" altLang="en-US" baseline="0"/>
              <a:t>읽지않은 메시지표시</a:t>
            </a:r>
            <a:r>
              <a:rPr lang="en-US" altLang="ko-KR" baseline="0"/>
              <a:t>, </a:t>
            </a:r>
            <a:r>
              <a:rPr lang="ko-KR" altLang="en-US" baseline="0"/>
              <a:t>최근메세지내용표시</a:t>
            </a:r>
            <a:r>
              <a:rPr lang="en-US" altLang="ko-KR" baseline="0"/>
              <a:t>)</a:t>
            </a:r>
            <a:r>
              <a:rPr lang="ko-KR" altLang="en-US" baseline="0"/>
              <a:t> </a:t>
            </a:r>
            <a:r>
              <a:rPr lang="en-US" altLang="ko-KR" baseline="0"/>
              <a:t>)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53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Websocket</a:t>
            </a:r>
            <a:r>
              <a:rPr lang="en-US" altLang="ko-KR" baseline="0"/>
              <a:t> </a:t>
            </a:r>
            <a:r>
              <a:rPr lang="ko-KR" altLang="en-US" baseline="0"/>
              <a:t>이용하여 채팅구현</a:t>
            </a:r>
          </a:p>
          <a:p>
            <a:pPr lvl="0">
              <a:defRPr/>
            </a:pPr>
            <a:r>
              <a:rPr lang="en-US" altLang="ko-KR" baseline="0"/>
              <a:t>(</a:t>
            </a:r>
            <a:r>
              <a:rPr lang="ko-KR" altLang="en-US" baseline="0"/>
              <a:t>실시간 채팅</a:t>
            </a:r>
            <a:r>
              <a:rPr lang="en-US" altLang="ko-KR" baseline="0"/>
              <a:t>(</a:t>
            </a:r>
            <a:r>
              <a:rPr lang="ko-KR" altLang="en-US" baseline="0"/>
              <a:t>채팅내용은 </a:t>
            </a:r>
            <a:r>
              <a:rPr lang="en-US" altLang="ko-KR" baseline="0"/>
              <a:t>DB</a:t>
            </a:r>
            <a:r>
              <a:rPr lang="ko-KR" altLang="en-US" baseline="0"/>
              <a:t>에 저장</a:t>
            </a:r>
            <a:r>
              <a:rPr lang="en-US" altLang="ko-KR" baseline="0"/>
              <a:t>), </a:t>
            </a:r>
            <a:r>
              <a:rPr lang="ko-KR" altLang="en-US" baseline="0"/>
              <a:t>그동안 했던 채팅내용 불러오기</a:t>
            </a:r>
            <a:r>
              <a:rPr lang="en-US" altLang="ko-KR" baseline="0"/>
              <a:t>, </a:t>
            </a:r>
            <a:r>
              <a:rPr lang="ko-KR" altLang="en-US" baseline="0"/>
              <a:t>수강생 클릭 시 채팅방 생성 및 조회</a:t>
            </a:r>
            <a:r>
              <a:rPr lang="en-US" altLang="ko-KR" baseline="0"/>
              <a:t>, </a:t>
            </a:r>
            <a:r>
              <a:rPr lang="ko-KR" altLang="en-US" baseline="0"/>
              <a:t>읽지 않은 메시지표시</a:t>
            </a:r>
            <a:r>
              <a:rPr lang="en-US" altLang="ko-KR" baseline="0"/>
              <a:t>(</a:t>
            </a:r>
            <a:r>
              <a:rPr lang="ko-KR" altLang="en-US" baseline="0"/>
              <a:t>채팅방 들어가면 </a:t>
            </a:r>
            <a:r>
              <a:rPr lang="en-US" altLang="ko-KR" baseline="0"/>
              <a:t>‘0’</a:t>
            </a:r>
            <a:r>
              <a:rPr lang="ko-KR" altLang="en-US" baseline="0"/>
              <a:t>개로 바뀜</a:t>
            </a:r>
            <a:r>
              <a:rPr lang="en-US" altLang="ko-KR" baseline="0"/>
              <a:t>)</a:t>
            </a:r>
          </a:p>
          <a:p>
            <a:pPr lvl="0">
              <a:defRPr/>
            </a:pPr>
            <a:r>
              <a:rPr lang="ko-KR" altLang="en-US" baseline="0"/>
              <a:t>최근 받은 메시지 채팅목록에 표시</a:t>
            </a:r>
            <a:r>
              <a:rPr lang="en-US" altLang="ko-KR" baseline="0"/>
              <a:t>(</a:t>
            </a:r>
            <a:r>
              <a:rPr lang="ko-KR" altLang="en-US" baseline="0"/>
              <a:t>프로필사진</a:t>
            </a:r>
            <a:r>
              <a:rPr lang="en-US" altLang="ko-KR" baseline="0"/>
              <a:t>, </a:t>
            </a:r>
            <a:r>
              <a:rPr lang="ko-KR" altLang="en-US" baseline="0"/>
              <a:t>닉네임</a:t>
            </a:r>
            <a:r>
              <a:rPr lang="en-US" altLang="ko-KR" baseline="0"/>
              <a:t>, </a:t>
            </a:r>
            <a:r>
              <a:rPr lang="ko-KR" altLang="en-US" baseline="0"/>
              <a:t>읽지않은 메시지표시</a:t>
            </a:r>
            <a:r>
              <a:rPr lang="en-US" altLang="ko-KR" baseline="0"/>
              <a:t>, </a:t>
            </a:r>
            <a:r>
              <a:rPr lang="ko-KR" altLang="en-US" baseline="0"/>
              <a:t>최근메세지내용표시</a:t>
            </a:r>
            <a:r>
              <a:rPr lang="en-US" altLang="ko-KR" baseline="0"/>
              <a:t>)</a:t>
            </a:r>
            <a:r>
              <a:rPr lang="ko-KR" altLang="en-US" baseline="0"/>
              <a:t> </a:t>
            </a:r>
            <a:r>
              <a:rPr lang="en-US" altLang="ko-KR" baseline="0"/>
              <a:t>)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54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수강생</a:t>
            </a:r>
            <a:r>
              <a:rPr lang="ko-KR" altLang="en-US" baseline="0"/>
              <a:t> 정보</a:t>
            </a:r>
            <a:r>
              <a:rPr lang="en-US" altLang="ko-KR" baseline="0"/>
              <a:t>(</a:t>
            </a:r>
            <a:r>
              <a:rPr lang="ko-KR" altLang="en-US" baseline="0"/>
              <a:t>수강생 이름</a:t>
            </a:r>
            <a:r>
              <a:rPr lang="en-US" altLang="ko-KR" baseline="0"/>
              <a:t>, </a:t>
            </a:r>
            <a:r>
              <a:rPr lang="ko-KR" altLang="en-US" baseline="0"/>
              <a:t>듣는 강의</a:t>
            </a:r>
            <a:r>
              <a:rPr lang="en-US" altLang="ko-KR" baseline="0"/>
              <a:t>) </a:t>
            </a:r>
            <a:r>
              <a:rPr lang="ko-KR" altLang="en-US" baseline="0"/>
              <a:t>및 이름과 강의명으로 검색기능</a:t>
            </a:r>
            <a:r>
              <a:rPr lang="en-US" altLang="ko-KR" baseline="0"/>
              <a:t> / </a:t>
            </a:r>
            <a:r>
              <a:rPr lang="ko-KR" altLang="en-US" baseline="0"/>
              <a:t>메시지 버튼 클릭 시 채팅 페이지로 전환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55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5859080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수강생</a:t>
            </a:r>
            <a:r>
              <a:rPr lang="ko-KR" altLang="en-US" baseline="0"/>
              <a:t> 정보</a:t>
            </a:r>
            <a:r>
              <a:rPr lang="en-US" altLang="ko-KR" baseline="0"/>
              <a:t>(</a:t>
            </a:r>
            <a:r>
              <a:rPr lang="ko-KR" altLang="en-US" baseline="0"/>
              <a:t>수강생 이름</a:t>
            </a:r>
            <a:r>
              <a:rPr lang="en-US" altLang="ko-KR" baseline="0"/>
              <a:t>, </a:t>
            </a:r>
            <a:r>
              <a:rPr lang="ko-KR" altLang="en-US" baseline="0"/>
              <a:t>듣는 강의</a:t>
            </a:r>
            <a:r>
              <a:rPr lang="en-US" altLang="ko-KR" baseline="0"/>
              <a:t>) </a:t>
            </a:r>
            <a:r>
              <a:rPr lang="ko-KR" altLang="en-US" baseline="0"/>
              <a:t>및 이름과 강의명으로 검색기능</a:t>
            </a:r>
            <a:r>
              <a:rPr lang="en-US" altLang="ko-KR" baseline="0"/>
              <a:t> / </a:t>
            </a:r>
            <a:r>
              <a:rPr lang="ko-KR" altLang="en-US" baseline="0"/>
              <a:t>메시지 버튼 클릭 시 채팅 페이지로 전환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56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3750316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수강생</a:t>
            </a:r>
            <a:r>
              <a:rPr lang="ko-KR" altLang="en-US" baseline="0"/>
              <a:t> 정보</a:t>
            </a:r>
            <a:r>
              <a:rPr lang="en-US" altLang="ko-KR" baseline="0"/>
              <a:t>(</a:t>
            </a:r>
            <a:r>
              <a:rPr lang="ko-KR" altLang="en-US" baseline="0"/>
              <a:t>수강생 이름</a:t>
            </a:r>
            <a:r>
              <a:rPr lang="en-US" altLang="ko-KR" baseline="0"/>
              <a:t>, </a:t>
            </a:r>
            <a:r>
              <a:rPr lang="ko-KR" altLang="en-US" baseline="0"/>
              <a:t>듣는 강의</a:t>
            </a:r>
            <a:r>
              <a:rPr lang="en-US" altLang="ko-KR" baseline="0"/>
              <a:t>) </a:t>
            </a:r>
            <a:r>
              <a:rPr lang="ko-KR" altLang="en-US" baseline="0"/>
              <a:t>및 이름과 강의명으로 검색기능</a:t>
            </a:r>
            <a:r>
              <a:rPr lang="en-US" altLang="ko-KR" baseline="0"/>
              <a:t> / </a:t>
            </a:r>
            <a:r>
              <a:rPr lang="ko-KR" altLang="en-US" baseline="0"/>
              <a:t>메시지 버튼 클릭 시 채팅 페이지로 전환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57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135751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수강생</a:t>
            </a:r>
            <a:r>
              <a:rPr lang="ko-KR" altLang="en-US" baseline="0"/>
              <a:t> 정보</a:t>
            </a:r>
            <a:r>
              <a:rPr lang="en-US" altLang="ko-KR" baseline="0"/>
              <a:t>(</a:t>
            </a:r>
            <a:r>
              <a:rPr lang="ko-KR" altLang="en-US" baseline="0"/>
              <a:t>수강생 이름</a:t>
            </a:r>
            <a:r>
              <a:rPr lang="en-US" altLang="ko-KR" baseline="0"/>
              <a:t>, </a:t>
            </a:r>
            <a:r>
              <a:rPr lang="ko-KR" altLang="en-US" baseline="0"/>
              <a:t>듣는 강의</a:t>
            </a:r>
            <a:r>
              <a:rPr lang="en-US" altLang="ko-KR" baseline="0"/>
              <a:t>) </a:t>
            </a:r>
            <a:r>
              <a:rPr lang="ko-KR" altLang="en-US" baseline="0"/>
              <a:t>및 이름과 강의명으로 검색기능</a:t>
            </a:r>
            <a:r>
              <a:rPr lang="en-US" altLang="ko-KR" baseline="0"/>
              <a:t> / </a:t>
            </a:r>
            <a:r>
              <a:rPr lang="ko-KR" altLang="en-US" baseline="0"/>
              <a:t>메시지 버튼 클릭 시 채팅 페이지로 전환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58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8421606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수강생</a:t>
            </a:r>
            <a:r>
              <a:rPr lang="ko-KR" altLang="en-US" baseline="0"/>
              <a:t> 정보</a:t>
            </a:r>
            <a:r>
              <a:rPr lang="en-US" altLang="ko-KR" baseline="0"/>
              <a:t>(</a:t>
            </a:r>
            <a:r>
              <a:rPr lang="ko-KR" altLang="en-US" baseline="0"/>
              <a:t>수강생 이름</a:t>
            </a:r>
            <a:r>
              <a:rPr lang="en-US" altLang="ko-KR" baseline="0"/>
              <a:t>, </a:t>
            </a:r>
            <a:r>
              <a:rPr lang="ko-KR" altLang="en-US" baseline="0"/>
              <a:t>듣는 강의</a:t>
            </a:r>
            <a:r>
              <a:rPr lang="en-US" altLang="ko-KR" baseline="0"/>
              <a:t>) </a:t>
            </a:r>
            <a:r>
              <a:rPr lang="ko-KR" altLang="en-US" baseline="0"/>
              <a:t>및 이름과 강의명으로 검색기능</a:t>
            </a:r>
            <a:r>
              <a:rPr lang="en-US" altLang="ko-KR" baseline="0"/>
              <a:t> / </a:t>
            </a:r>
            <a:r>
              <a:rPr lang="ko-KR" altLang="en-US" baseline="0"/>
              <a:t>메시지 버튼 클릭 시 채팅 페이지로 전환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59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6758735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60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3646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Websocket</a:t>
            </a:r>
            <a:r>
              <a:rPr lang="en-US" altLang="ko-KR" baseline="0"/>
              <a:t> </a:t>
            </a:r>
            <a:r>
              <a:rPr lang="ko-KR" altLang="en-US" baseline="0"/>
              <a:t>이용하여 채팅구현</a:t>
            </a:r>
          </a:p>
          <a:p>
            <a:pPr lvl="0">
              <a:defRPr/>
            </a:pPr>
            <a:r>
              <a:rPr lang="en-US" altLang="ko-KR" baseline="0"/>
              <a:t>(</a:t>
            </a:r>
            <a:r>
              <a:rPr lang="ko-KR" altLang="en-US" baseline="0"/>
              <a:t>실시간 채팅</a:t>
            </a:r>
            <a:r>
              <a:rPr lang="en-US" altLang="ko-KR" baseline="0"/>
              <a:t>(</a:t>
            </a:r>
            <a:r>
              <a:rPr lang="ko-KR" altLang="en-US" baseline="0"/>
              <a:t>채팅내용은 </a:t>
            </a:r>
            <a:r>
              <a:rPr lang="en-US" altLang="ko-KR" baseline="0"/>
              <a:t>DB</a:t>
            </a:r>
            <a:r>
              <a:rPr lang="ko-KR" altLang="en-US" baseline="0"/>
              <a:t>에 저장</a:t>
            </a:r>
            <a:r>
              <a:rPr lang="en-US" altLang="ko-KR" baseline="0"/>
              <a:t>), </a:t>
            </a:r>
            <a:r>
              <a:rPr lang="ko-KR" altLang="en-US" baseline="0"/>
              <a:t>그동안 했던 채팅내용 불러오기</a:t>
            </a:r>
            <a:r>
              <a:rPr lang="en-US" altLang="ko-KR" baseline="0"/>
              <a:t>, </a:t>
            </a:r>
            <a:r>
              <a:rPr lang="ko-KR" altLang="en-US" baseline="0"/>
              <a:t>수강생 클릭 시 채팅방 생성 및 조회</a:t>
            </a:r>
            <a:r>
              <a:rPr lang="en-US" altLang="ko-KR" baseline="0"/>
              <a:t>, </a:t>
            </a:r>
            <a:r>
              <a:rPr lang="ko-KR" altLang="en-US" baseline="0"/>
              <a:t>읽지 않은 메시지표시</a:t>
            </a:r>
            <a:r>
              <a:rPr lang="en-US" altLang="ko-KR" baseline="0"/>
              <a:t>(</a:t>
            </a:r>
            <a:r>
              <a:rPr lang="ko-KR" altLang="en-US" baseline="0"/>
              <a:t>채팅방 들어가면 </a:t>
            </a:r>
            <a:r>
              <a:rPr lang="en-US" altLang="ko-KR" baseline="0"/>
              <a:t>‘0’</a:t>
            </a:r>
            <a:r>
              <a:rPr lang="ko-KR" altLang="en-US" baseline="0"/>
              <a:t>개로 바뀜</a:t>
            </a:r>
            <a:r>
              <a:rPr lang="en-US" altLang="ko-KR" baseline="0"/>
              <a:t>)</a:t>
            </a:r>
          </a:p>
          <a:p>
            <a:pPr lvl="0">
              <a:defRPr/>
            </a:pPr>
            <a:r>
              <a:rPr lang="ko-KR" altLang="en-US" baseline="0"/>
              <a:t>최근 받은 메시지 채팅목록에 표시</a:t>
            </a:r>
            <a:r>
              <a:rPr lang="en-US" altLang="ko-KR" baseline="0"/>
              <a:t>(</a:t>
            </a:r>
            <a:r>
              <a:rPr lang="ko-KR" altLang="en-US" baseline="0"/>
              <a:t>프로필사진</a:t>
            </a:r>
            <a:r>
              <a:rPr lang="en-US" altLang="ko-KR" baseline="0"/>
              <a:t>, </a:t>
            </a:r>
            <a:r>
              <a:rPr lang="ko-KR" altLang="en-US" baseline="0"/>
              <a:t>닉네임</a:t>
            </a:r>
            <a:r>
              <a:rPr lang="en-US" altLang="ko-KR" baseline="0"/>
              <a:t>, </a:t>
            </a:r>
            <a:r>
              <a:rPr lang="ko-KR" altLang="en-US" baseline="0"/>
              <a:t>읽지않은 메시지표시</a:t>
            </a:r>
            <a:r>
              <a:rPr lang="en-US" altLang="ko-KR" baseline="0"/>
              <a:t>, </a:t>
            </a:r>
            <a:r>
              <a:rPr lang="ko-KR" altLang="en-US" baseline="0"/>
              <a:t>최근메세지내용표시</a:t>
            </a:r>
            <a:r>
              <a:rPr lang="en-US" altLang="ko-KR" baseline="0"/>
              <a:t>)</a:t>
            </a:r>
            <a:r>
              <a:rPr lang="ko-KR" altLang="en-US" baseline="0"/>
              <a:t> </a:t>
            </a:r>
            <a:r>
              <a:rPr lang="en-US" altLang="ko-KR" baseline="0"/>
              <a:t>)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215648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512301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457441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Websocket</a:t>
            </a:r>
            <a:r>
              <a:rPr lang="en-US" altLang="ko-KR" baseline="0"/>
              <a:t> </a:t>
            </a:r>
            <a:r>
              <a:rPr lang="ko-KR" altLang="en-US" baseline="0"/>
              <a:t>이용하여 채팅구현</a:t>
            </a:r>
          </a:p>
          <a:p>
            <a:pPr lvl="0">
              <a:defRPr/>
            </a:pPr>
            <a:r>
              <a:rPr lang="en-US" altLang="ko-KR" baseline="0"/>
              <a:t>(</a:t>
            </a:r>
            <a:r>
              <a:rPr lang="ko-KR" altLang="en-US" baseline="0"/>
              <a:t>실시간 채팅</a:t>
            </a:r>
            <a:r>
              <a:rPr lang="en-US" altLang="ko-KR" baseline="0"/>
              <a:t>(</a:t>
            </a:r>
            <a:r>
              <a:rPr lang="ko-KR" altLang="en-US" baseline="0"/>
              <a:t>채팅내용은 </a:t>
            </a:r>
            <a:r>
              <a:rPr lang="en-US" altLang="ko-KR" baseline="0"/>
              <a:t>DB</a:t>
            </a:r>
            <a:r>
              <a:rPr lang="ko-KR" altLang="en-US" baseline="0"/>
              <a:t>에 저장</a:t>
            </a:r>
            <a:r>
              <a:rPr lang="en-US" altLang="ko-KR" baseline="0"/>
              <a:t>), </a:t>
            </a:r>
            <a:r>
              <a:rPr lang="ko-KR" altLang="en-US" baseline="0"/>
              <a:t>그동안 했던 채팅내용 불러오기</a:t>
            </a:r>
            <a:r>
              <a:rPr lang="en-US" altLang="ko-KR" baseline="0"/>
              <a:t>, </a:t>
            </a:r>
            <a:r>
              <a:rPr lang="ko-KR" altLang="en-US" baseline="0"/>
              <a:t>수강생 클릭 시 채팅방 생성 및 조회</a:t>
            </a:r>
            <a:r>
              <a:rPr lang="en-US" altLang="ko-KR" baseline="0"/>
              <a:t>, </a:t>
            </a:r>
            <a:r>
              <a:rPr lang="ko-KR" altLang="en-US" baseline="0"/>
              <a:t>읽지 않은 메시지표시</a:t>
            </a:r>
            <a:r>
              <a:rPr lang="en-US" altLang="ko-KR" baseline="0"/>
              <a:t>(</a:t>
            </a:r>
            <a:r>
              <a:rPr lang="ko-KR" altLang="en-US" baseline="0"/>
              <a:t>채팅방 들어가면 </a:t>
            </a:r>
            <a:r>
              <a:rPr lang="en-US" altLang="ko-KR" baseline="0"/>
              <a:t>‘0’</a:t>
            </a:r>
            <a:r>
              <a:rPr lang="ko-KR" altLang="en-US" baseline="0"/>
              <a:t>개로 바뀜</a:t>
            </a:r>
            <a:r>
              <a:rPr lang="en-US" altLang="ko-KR" baseline="0"/>
              <a:t>)</a:t>
            </a:r>
          </a:p>
          <a:p>
            <a:pPr lvl="0">
              <a:defRPr/>
            </a:pPr>
            <a:r>
              <a:rPr lang="ko-KR" altLang="en-US" baseline="0"/>
              <a:t>최근 받은 메시지 채팅목록에 표시</a:t>
            </a:r>
            <a:r>
              <a:rPr lang="en-US" altLang="ko-KR" baseline="0"/>
              <a:t>(</a:t>
            </a:r>
            <a:r>
              <a:rPr lang="ko-KR" altLang="en-US" baseline="0"/>
              <a:t>프로필사진</a:t>
            </a:r>
            <a:r>
              <a:rPr lang="en-US" altLang="ko-KR" baseline="0"/>
              <a:t>, </a:t>
            </a:r>
            <a:r>
              <a:rPr lang="ko-KR" altLang="en-US" baseline="0"/>
              <a:t>닉네임</a:t>
            </a:r>
            <a:r>
              <a:rPr lang="en-US" altLang="ko-KR" baseline="0"/>
              <a:t>, </a:t>
            </a:r>
            <a:r>
              <a:rPr lang="ko-KR" altLang="en-US" baseline="0"/>
              <a:t>읽지않은 메시지표시</a:t>
            </a:r>
            <a:r>
              <a:rPr lang="en-US" altLang="ko-KR" baseline="0"/>
              <a:t>, </a:t>
            </a:r>
            <a:r>
              <a:rPr lang="ko-KR" altLang="en-US" baseline="0"/>
              <a:t>최근메세지내용표시</a:t>
            </a:r>
            <a:r>
              <a:rPr lang="en-US" altLang="ko-KR" baseline="0"/>
              <a:t>)</a:t>
            </a:r>
            <a:r>
              <a:rPr lang="ko-KR" altLang="en-US" baseline="0"/>
              <a:t> </a:t>
            </a:r>
            <a:r>
              <a:rPr lang="en-US" altLang="ko-KR" baseline="0"/>
              <a:t>)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583838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43983A-4572-4D0A-1AD5-DAFA804D33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87FE23D-5281-0414-0DC5-E542893906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1C4182C-32D7-1ACA-9B39-45674EF713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EA399-5DC9-4F49-AE43-1D1777CEAD20}" type="datetimeFigureOut">
              <a:rPr lang="ko-KR" altLang="en-US" smtClean="0"/>
              <a:t>2023-04-02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6AFC977-5EFD-5761-5C5C-6B9652A348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13FCFB7-2096-07F2-AEC1-1B92756E7F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CBDFB-1656-45AE-A497-760A70AF81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20735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05C5B3-F04C-07B4-0B51-70878EC86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6FC8C1A-DC06-7834-2868-52AE8750BC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A5CE57E-D103-AE14-48EC-6872DD6569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EA399-5DC9-4F49-AE43-1D1777CEAD20}" type="datetimeFigureOut">
              <a:rPr lang="ko-KR" altLang="en-US" smtClean="0"/>
              <a:t>2023-04-02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C6DFC16-E30B-8862-33DC-294365E86D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CFCEA47-A1D1-A63B-EE33-39B988EA1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CBDFB-1656-45AE-A497-760A70AF81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27370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7785FF4-1A0C-E898-201B-82CF40BD0D4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693B7F0-79F9-738F-D23C-D87DE8F40E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715FB8D-AB22-5C96-040E-A127328F76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EA399-5DC9-4F49-AE43-1D1777CEAD20}" type="datetimeFigureOut">
              <a:rPr lang="ko-KR" altLang="en-US" smtClean="0"/>
              <a:t>2023-04-02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106166C-D018-6D01-3B78-64BE6D9250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650E334-6AF2-970A-9674-5602BDBFD4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CBDFB-1656-45AE-A497-760A70AF81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81546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003AA3-0E63-B7AD-F04E-D2DA5E986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C9B799E-C15C-0A60-6477-1CF0F5A12C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47FEDD0-D920-DD4A-90C3-45E9487A5C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EA399-5DC9-4F49-AE43-1D1777CEAD20}" type="datetimeFigureOut">
              <a:rPr lang="ko-KR" altLang="en-US" smtClean="0"/>
              <a:t>2023-04-02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9F2C18-D8D1-7F66-D808-6CCB3B2AEC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F4A3137-A07E-1F03-2D58-B83F6FE162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CBDFB-1656-45AE-A497-760A70AF81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30674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65B581-DF51-6D27-DE41-61D4F81DCB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55053A3-D7A3-670F-795C-6DC01B8118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B0769E5-0DBD-ED6B-77C4-20D8D163D4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EA399-5DC9-4F49-AE43-1D1777CEAD20}" type="datetimeFigureOut">
              <a:rPr lang="ko-KR" altLang="en-US" smtClean="0"/>
              <a:t>2023-04-02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4716A12-2A49-E6C2-6DE3-CC4AD2AEA3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489518A-003E-6A0F-84A1-8EE23C1E35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CBDFB-1656-45AE-A497-760A70AF81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82159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29FFDD-ACAC-685C-B197-1434D9836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49C29C5-77CD-78C6-DC97-33A91D32B7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D12877E-587C-DB69-57B3-620D9DE1C5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6A6FB46-9670-D81C-7EF5-694D6DAF0D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EA399-5DC9-4F49-AE43-1D1777CEAD20}" type="datetimeFigureOut">
              <a:rPr lang="ko-KR" altLang="en-US" smtClean="0"/>
              <a:t>2023-04-02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DF50397-D40E-219B-00A8-3C68AC3516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B0FFD0F-B798-7BF4-5F6E-26F18A65B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CBDFB-1656-45AE-A497-760A70AF81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37631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2D63B3-6DD8-E6AE-38DD-EB0E38F221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81819A9-F6E7-853A-570E-6F6BF27E4E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23056AE-88A6-507E-5242-F3C0100F41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B06E55E-A5EA-F7D1-C9BD-486FE7BD6F0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F177E69-9EDC-4A4B-7219-9447A126756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285B2D1-7428-8B57-D813-3CA4721243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EA399-5DC9-4F49-AE43-1D1777CEAD20}" type="datetimeFigureOut">
              <a:rPr lang="ko-KR" altLang="en-US" smtClean="0"/>
              <a:t>2023-04-02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84EF9EB-43DA-AB4F-F738-F9AAAF730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FFF126F-7D79-0B8E-BF08-1937392BB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CBDFB-1656-45AE-A497-760A70AF81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07560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EE6A52-C227-061F-F3B4-63BEA189A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8214D8B-425F-8678-45AB-1D3037BD4C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EA399-5DC9-4F49-AE43-1D1777CEAD20}" type="datetimeFigureOut">
              <a:rPr lang="ko-KR" altLang="en-US" smtClean="0"/>
              <a:t>2023-04-02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9E4C67A-450D-06FA-95E4-23683C67DD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33733DD-70F7-1DFE-F164-ECACA6E6CC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CBDFB-1656-45AE-A497-760A70AF81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86260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B9228A8-E5DB-FA1F-DA0A-63B092A28E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EA399-5DC9-4F49-AE43-1D1777CEAD20}" type="datetimeFigureOut">
              <a:rPr lang="ko-KR" altLang="en-US" smtClean="0"/>
              <a:t>2023-04-02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A6906DD-D1A4-41CE-F1FC-61ED49339F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775CB0C-6919-06FD-8071-6AD6CC49F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CBDFB-1656-45AE-A497-760A70AF81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01023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02F624-0F17-1373-EE87-91C3CB8FA1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BEF2AB7-6BF9-4C2D-1683-6EF65BB8BB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32345F7-A9D1-9B8D-6A46-3D9F0B885E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E0112AE-AFE5-4540-DD72-2F43063173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EA399-5DC9-4F49-AE43-1D1777CEAD20}" type="datetimeFigureOut">
              <a:rPr lang="ko-KR" altLang="en-US" smtClean="0"/>
              <a:t>2023-04-02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2944308-B393-CE26-455E-C2C4AAAB29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25BD17B-D792-9711-8F20-EF585B3FA6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CBDFB-1656-45AE-A497-760A70AF81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45078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699053-BEC2-9702-344D-EDEA498C91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B61074D-DD01-113F-AC77-C00840D3F62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C2BA0AA-3D50-F154-4C15-C7185D5823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19310B4-ABD9-6615-261C-894AACAFB1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EA399-5DC9-4F49-AE43-1D1777CEAD20}" type="datetimeFigureOut">
              <a:rPr lang="ko-KR" altLang="en-US" smtClean="0"/>
              <a:t>2023-04-02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5E06B81-90FF-2358-0FC7-A3E2CA07B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E1CAA3E-A7ED-504E-3DAD-5D34F08342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CBDFB-1656-45AE-A497-760A70AF81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14586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1F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F4EB761-6866-8935-6F5D-55B4896F8C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3792A66-C6E5-57C6-DC6E-AE088F5E2D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E34DE9C-C0EA-2DF1-7578-4D10CAB8678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6EA399-5DC9-4F49-AE43-1D1777CEAD20}" type="datetimeFigureOut">
              <a:rPr lang="ko-KR" altLang="en-US" smtClean="0"/>
              <a:t>2023-04-02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742609D-795E-5BD2-67C8-5CBF304AB7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32E42B7-629F-E193-F4A3-1CF2C93EF6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4CBDFB-1656-45AE-A497-760A70AF81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42858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8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23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9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notesSlide" Target="../notesSlides/notesSlide14.xml"/><Relationship Id="rId7" Type="http://schemas.openxmlformats.org/officeDocument/2006/relationships/image" Target="../media/image39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3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6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7.xml"/><Relationship Id="rId4" Type="http://schemas.openxmlformats.org/officeDocument/2006/relationships/image" Target="../media/image5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8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1.xml"/><Relationship Id="rId4" Type="http://schemas.openxmlformats.org/officeDocument/2006/relationships/image" Target="../media/image5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5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6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7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8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9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30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3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32.xml"/><Relationship Id="rId4" Type="http://schemas.openxmlformats.org/officeDocument/2006/relationships/image" Target="../media/image8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3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3.xml"/><Relationship Id="rId4" Type="http://schemas.openxmlformats.org/officeDocument/2006/relationships/image" Target="../media/image1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34.xml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35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36.xml"/><Relationship Id="rId4" Type="http://schemas.openxmlformats.org/officeDocument/2006/relationships/image" Target="../media/image9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37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notesSlide" Target="../notesSlides/notesSlide26.xml"/><Relationship Id="rId7" Type="http://schemas.openxmlformats.org/officeDocument/2006/relationships/image" Target="../media/image99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38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7" Type="http://schemas.openxmlformats.org/officeDocument/2006/relationships/image" Target="../media/image104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39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40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7" Type="http://schemas.openxmlformats.org/officeDocument/2006/relationships/image" Target="../media/image111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41.xml"/><Relationship Id="rId6" Type="http://schemas.openxmlformats.org/officeDocument/2006/relationships/image" Target="../media/image110.png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42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43.xml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7" Type="http://schemas.openxmlformats.org/officeDocument/2006/relationships/image" Target="../media/image6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5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타원 28"/>
          <p:cNvSpPr/>
          <p:nvPr/>
        </p:nvSpPr>
        <p:spPr>
          <a:xfrm>
            <a:off x="7273768" y="3136829"/>
            <a:ext cx="231605" cy="23160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4605047" y="2474430"/>
            <a:ext cx="510540" cy="510540"/>
          </a:xfrm>
          <a:prstGeom prst="ellipse">
            <a:avLst/>
          </a:prstGeom>
          <a:solidFill>
            <a:srgbClr val="944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4605047" y="2589912"/>
            <a:ext cx="2981906" cy="8309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48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G마켓 산스 TTF Bold"/>
                <a:ea typeface="G마켓 산스 TTF Bold"/>
                <a:cs typeface="+mn-cs"/>
              </a:rPr>
              <a:t>edu</a:t>
            </a:r>
            <a:r>
              <a:rPr lang="en-US" altLang="ko-KR" sz="48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944AFF"/>
                </a:solidFill>
                <a:latin typeface="G마켓 산스 TTF Bold"/>
                <a:ea typeface="G마켓 산스 TTF Bold"/>
                <a:cs typeface="+mn-cs"/>
              </a:rPr>
              <a:t>Zino</a:t>
            </a:r>
          </a:p>
        </p:txBody>
      </p:sp>
      <p:sp>
        <p:nvSpPr>
          <p:cNvPr id="20" name="사각형: 둥근 모서리 19"/>
          <p:cNvSpPr/>
          <p:nvPr/>
        </p:nvSpPr>
        <p:spPr>
          <a:xfrm>
            <a:off x="4370862" y="3877495"/>
            <a:ext cx="3398427" cy="383492"/>
          </a:xfrm>
          <a:prstGeom prst="roundRect">
            <a:avLst>
              <a:gd name="adj" fmla="val 50000"/>
            </a:avLst>
          </a:prstGeom>
          <a:solidFill>
            <a:srgbClr val="6C73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4402725" y="3915351"/>
            <a:ext cx="332950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4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G마켓 산스 TTF Medium"/>
                <a:ea typeface="G마켓 산스 TTF Medium"/>
              </a:rPr>
              <a:t>김나연</a:t>
            </a:r>
            <a:r>
              <a:rPr lang="en-US" altLang="ko-KR" sz="14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G마켓 산스 TTF Medium"/>
                <a:ea typeface="G마켓 산스 TTF Medium"/>
              </a:rPr>
              <a:t>, </a:t>
            </a:r>
            <a:r>
              <a:rPr lang="ko-KR" altLang="en-US" sz="14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G마켓 산스 TTF Medium"/>
                <a:ea typeface="G마켓 산스 TTF Medium"/>
              </a:rPr>
              <a:t>황현정</a:t>
            </a:r>
            <a:r>
              <a:rPr lang="en-US" altLang="ko-KR" sz="14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G마켓 산스 TTF Medium"/>
                <a:ea typeface="G마켓 산스 TTF Medium"/>
              </a:rPr>
              <a:t>, </a:t>
            </a:r>
            <a:r>
              <a:rPr lang="ko-KR" altLang="en-US" sz="14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G마켓 산스 TTF Medium"/>
                <a:ea typeface="G마켓 산스 TTF Medium"/>
              </a:rPr>
              <a:t>신지환</a:t>
            </a:r>
            <a:r>
              <a:rPr lang="en-US" altLang="ko-KR" sz="14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G마켓 산스 TTF Medium"/>
                <a:ea typeface="G마켓 산스 TTF Medium"/>
              </a:rPr>
              <a:t>, </a:t>
            </a:r>
            <a:r>
              <a:rPr lang="ko-KR" altLang="en-US" sz="14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G마켓 산스 TTF Medium"/>
                <a:ea typeface="G마켓 산스 TTF Medium"/>
              </a:rPr>
              <a:t>안도경</a:t>
            </a:r>
            <a:r>
              <a:rPr lang="en-US" altLang="ko-KR" sz="14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G마켓 산스 TTF Medium"/>
                <a:ea typeface="G마켓 산스 TTF Medium"/>
              </a:rPr>
              <a:t>, </a:t>
            </a:r>
            <a:r>
              <a:rPr lang="ko-KR" altLang="en-US" sz="14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G마켓 산스 TTF Medium"/>
                <a:ea typeface="G마켓 산스 TTF Medium"/>
              </a:rPr>
              <a:t>장해영</a:t>
            </a:r>
          </a:p>
        </p:txBody>
      </p:sp>
      <p:sp>
        <p:nvSpPr>
          <p:cNvPr id="28" name="타원 27"/>
          <p:cNvSpPr/>
          <p:nvPr/>
        </p:nvSpPr>
        <p:spPr>
          <a:xfrm>
            <a:off x="5144662" y="2523196"/>
            <a:ext cx="137702" cy="137702"/>
          </a:xfrm>
          <a:prstGeom prst="ellipse">
            <a:avLst/>
          </a:prstGeom>
          <a:solidFill>
            <a:srgbClr val="944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2452772" y="4833783"/>
            <a:ext cx="231605" cy="231605"/>
          </a:xfrm>
          <a:prstGeom prst="ellipse">
            <a:avLst/>
          </a:prstGeom>
          <a:solidFill>
            <a:srgbClr val="231F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8378995" y="6089308"/>
            <a:ext cx="231605" cy="231605"/>
          </a:xfrm>
          <a:prstGeom prst="ellipse">
            <a:avLst/>
          </a:prstGeom>
          <a:solidFill>
            <a:srgbClr val="231F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853408E-E9A1-046C-58B5-617CC721C6E3}"/>
              </a:ext>
            </a:extLst>
          </p:cNvPr>
          <p:cNvSpPr txBox="1"/>
          <p:nvPr/>
        </p:nvSpPr>
        <p:spPr>
          <a:xfrm>
            <a:off x="11413519" y="0"/>
            <a:ext cx="778481" cy="318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1 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/</a:t>
            </a: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60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FFFF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타원 88"/>
          <p:cNvSpPr/>
          <p:nvPr/>
        </p:nvSpPr>
        <p:spPr>
          <a:xfrm>
            <a:off x="6246804" y="189899"/>
            <a:ext cx="510540" cy="549093"/>
          </a:xfrm>
          <a:prstGeom prst="ellipse">
            <a:avLst/>
          </a:prstGeom>
          <a:solidFill>
            <a:srgbClr val="944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0" name="타원 89"/>
          <p:cNvSpPr/>
          <p:nvPr/>
        </p:nvSpPr>
        <p:spPr>
          <a:xfrm>
            <a:off x="6786419" y="143411"/>
            <a:ext cx="137702" cy="137702"/>
          </a:xfrm>
          <a:prstGeom prst="ellipse">
            <a:avLst/>
          </a:prstGeom>
          <a:solidFill>
            <a:srgbClr val="944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3079785" y="367881"/>
            <a:ext cx="58039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1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Montserrat SemiBold"/>
                <a:ea typeface="G마켓 산스 TTF Medium"/>
              </a:rPr>
              <a:t>eduZino - </a:t>
            </a:r>
            <a:r>
              <a:rPr lang="ko-KR" altLang="en-US" sz="11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Montserrat SemiBold"/>
                <a:ea typeface="G마켓 산스 TTF Medium"/>
              </a:rPr>
              <a:t>안도경</a:t>
            </a:r>
          </a:p>
        </p:txBody>
      </p:sp>
      <p:sp>
        <p:nvSpPr>
          <p:cNvPr id="196" name="TextBox 18"/>
          <p:cNvSpPr txBox="1"/>
          <p:nvPr/>
        </p:nvSpPr>
        <p:spPr>
          <a:xfrm>
            <a:off x="1127396" y="624692"/>
            <a:ext cx="9936844" cy="6201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  <a:defRPr/>
            </a:pPr>
            <a:r>
              <a:rPr lang="ko-KR" altLang="en-US" sz="28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944AFF"/>
                </a:solidFill>
                <a:latin typeface="G마켓 산스 TTF Bold"/>
                <a:ea typeface="G마켓 산스 TTF Bold"/>
                <a:cs typeface="+mn-cs"/>
              </a:rPr>
              <a:t> </a:t>
            </a:r>
            <a:r>
              <a:rPr lang="en-US" altLang="ko-KR" sz="28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944AFF"/>
                </a:solidFill>
                <a:latin typeface="G마켓 산스 TTF Bold"/>
                <a:ea typeface="G마켓 산스 TTF Bold"/>
                <a:cs typeface="+mn-cs"/>
              </a:rPr>
              <a:t> SNS </a:t>
            </a:r>
            <a:r>
              <a:rPr lang="ko-KR" altLang="en-US" sz="28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944AFF"/>
                </a:solidFill>
                <a:latin typeface="G마켓 산스 TTF Bold"/>
                <a:ea typeface="G마켓 산스 TTF Bold"/>
                <a:cs typeface="+mn-cs"/>
              </a:rPr>
              <a:t>로그인 </a:t>
            </a:r>
            <a:r>
              <a:rPr lang="ko-KR" altLang="en-US" sz="28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Bold"/>
                <a:ea typeface="G마켓 산스 TTF Bold"/>
                <a:cs typeface="+mn-cs"/>
              </a:rPr>
              <a:t>기능 구현 및 </a:t>
            </a:r>
            <a:r>
              <a:rPr lang="en-US" altLang="ko-KR" sz="2800" dirty="0" err="1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944AFF"/>
                </a:solidFill>
                <a:latin typeface="G마켓 산스 TTF Bold"/>
                <a:ea typeface="G마켓 산스 TTF Bold"/>
                <a:cs typeface="+mn-cs"/>
              </a:rPr>
              <a:t>aop</a:t>
            </a:r>
            <a:r>
              <a:rPr lang="en-US" altLang="ko-KR" sz="28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944AFF"/>
                </a:solidFill>
                <a:latin typeface="G마켓 산스 TTF Bold"/>
                <a:ea typeface="G마켓 산스 TTF Bold"/>
                <a:cs typeface="+mn-cs"/>
              </a:rPr>
              <a:t> </a:t>
            </a:r>
            <a:r>
              <a:rPr lang="ko-KR" altLang="en-US" sz="28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944AFF"/>
                </a:solidFill>
                <a:latin typeface="G마켓 산스 TTF Bold"/>
                <a:ea typeface="G마켓 산스 TTF Bold"/>
                <a:cs typeface="+mn-cs"/>
              </a:rPr>
              <a:t>처리 </a:t>
            </a: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B1768DEC-0C8D-A78E-5D52-980155811ECF}"/>
              </a:ext>
            </a:extLst>
          </p:cNvPr>
          <p:cNvSpPr/>
          <p:nvPr/>
        </p:nvSpPr>
        <p:spPr>
          <a:xfrm>
            <a:off x="2293412" y="1877224"/>
            <a:ext cx="4780122" cy="4625326"/>
          </a:xfrm>
          <a:prstGeom prst="rect">
            <a:avLst/>
          </a:prstGeom>
          <a:noFill/>
          <a:ln>
            <a:solidFill>
              <a:srgbClr val="944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ECC0A"/>
              </a:solidFill>
            </a:endParaRPr>
          </a:p>
        </p:txBody>
      </p:sp>
      <p:sp>
        <p:nvSpPr>
          <p:cNvPr id="104" name="사각형: 둥근 모서리 62"/>
          <p:cNvSpPr/>
          <p:nvPr/>
        </p:nvSpPr>
        <p:spPr>
          <a:xfrm>
            <a:off x="7073533" y="1928614"/>
            <a:ext cx="3006345" cy="710705"/>
          </a:xfrm>
          <a:prstGeom prst="roundRect">
            <a:avLst>
              <a:gd name="adj" fmla="val 0"/>
            </a:avLst>
          </a:prstGeom>
          <a:solidFill>
            <a:srgbClr val="E5D6FA"/>
          </a:solidFill>
          <a:ln>
            <a:solidFill>
              <a:srgbClr val="944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rgbClr val="FECC0A"/>
              </a:solidFill>
            </a:endParaRPr>
          </a:p>
        </p:txBody>
      </p:sp>
      <p:sp>
        <p:nvSpPr>
          <p:cNvPr id="105" name="화살표: 갈매기형 수장 43"/>
          <p:cNvSpPr/>
          <p:nvPr/>
        </p:nvSpPr>
        <p:spPr>
          <a:xfrm>
            <a:off x="7366182" y="2078914"/>
            <a:ext cx="144968" cy="149776"/>
          </a:xfrm>
          <a:prstGeom prst="chevron">
            <a:avLst>
              <a:gd name="adj" fmla="val 50000"/>
            </a:avLst>
          </a:prstGeom>
          <a:solidFill>
            <a:srgbClr val="231F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rgbClr val="231F20"/>
              </a:solidFill>
            </a:endParaRPr>
          </a:p>
        </p:txBody>
      </p:sp>
      <p:sp>
        <p:nvSpPr>
          <p:cNvPr id="106" name="화살표: 갈매기형 수장 44"/>
          <p:cNvSpPr/>
          <p:nvPr/>
        </p:nvSpPr>
        <p:spPr>
          <a:xfrm>
            <a:off x="7462537" y="2078914"/>
            <a:ext cx="144968" cy="149776"/>
          </a:xfrm>
          <a:prstGeom prst="chevron">
            <a:avLst>
              <a:gd name="adj" fmla="val 50000"/>
            </a:avLst>
          </a:prstGeom>
          <a:solidFill>
            <a:srgbClr val="231F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rgbClr val="231F20"/>
              </a:solidFill>
            </a:endParaRPr>
          </a:p>
        </p:txBody>
      </p:sp>
      <p:sp>
        <p:nvSpPr>
          <p:cNvPr id="107" name="TextBox 29"/>
          <p:cNvSpPr txBox="1"/>
          <p:nvPr/>
        </p:nvSpPr>
        <p:spPr>
          <a:xfrm>
            <a:off x="7570023" y="1994528"/>
            <a:ext cx="2400461" cy="5724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en-US" altLang="ko-KR" sz="1200" dirty="0" smtClean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1. </a:t>
            </a:r>
            <a:r>
              <a:rPr lang="en-US" altLang="ko-KR" sz="1200" dirty="0" err="1" smtClean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ServiceMemberImpl</a:t>
            </a:r>
            <a:r>
              <a:rPr lang="ko-KR" altLang="en-US" sz="1200" dirty="0" smtClean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에서</a:t>
            </a:r>
            <a:endParaRPr lang="en-US" altLang="ko-KR" sz="1200" dirty="0" smtClean="0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G마켓 산스 TTF Medium"/>
              <a:ea typeface="G마켓 산스 TTF Medium"/>
            </a:endParaRPr>
          </a:p>
          <a:p>
            <a:pPr>
              <a:lnSpc>
                <a:spcPct val="130000"/>
              </a:lnSpc>
              <a:defRPr/>
            </a:pPr>
            <a:r>
              <a:rPr lang="en-US" altLang="ko-KR" sz="120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 </a:t>
            </a:r>
            <a:r>
              <a:rPr lang="en-US" altLang="ko-KR" sz="1200" dirty="0" smtClean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  </a:t>
            </a:r>
            <a:r>
              <a:rPr lang="en-US" altLang="ko-KR" sz="1200" dirty="0" err="1" smtClean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MybatisDAO</a:t>
            </a:r>
            <a:r>
              <a:rPr lang="en-US" altLang="ko-KR" sz="1200" dirty="0" smtClean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 </a:t>
            </a:r>
            <a:r>
              <a:rPr lang="ko-KR" altLang="en-US" sz="1200" dirty="0" smtClean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로 정보 전달</a:t>
            </a:r>
            <a:endParaRPr lang="ko-KR" altLang="en-US" sz="1200" dirty="0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G마켓 산스 TTF Medium"/>
              <a:ea typeface="G마켓 산스 TTF Medium"/>
            </a:endParaRPr>
          </a:p>
        </p:txBody>
      </p:sp>
      <p:sp>
        <p:nvSpPr>
          <p:cNvPr id="108" name="TextBox 35"/>
          <p:cNvSpPr txBox="1"/>
          <p:nvPr/>
        </p:nvSpPr>
        <p:spPr>
          <a:xfrm>
            <a:off x="2106070" y="1501673"/>
            <a:ext cx="5423489" cy="3724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en-US" altLang="ko-KR" sz="1400" dirty="0" smtClean="0">
                <a:ln w="9525">
                  <a:solidFill>
                    <a:srgbClr val="FFFFFF">
                      <a:alpha val="0"/>
                    </a:srgbClr>
                  </a:solidFill>
                </a:ln>
                <a:solidFill>
                  <a:schemeClr val="bg1"/>
                </a:solidFill>
                <a:latin typeface="G마켓 산스 TTF Bold"/>
                <a:ea typeface="G마켓 산스 TTF Bold"/>
              </a:rPr>
              <a:t>Service / </a:t>
            </a:r>
            <a:r>
              <a:rPr lang="en-US" altLang="ko-KR" sz="1400" dirty="0" err="1" smtClean="0">
                <a:ln w="9525">
                  <a:solidFill>
                    <a:srgbClr val="FFFFFF">
                      <a:alpha val="0"/>
                    </a:srgbClr>
                  </a:solidFill>
                </a:ln>
                <a:solidFill>
                  <a:schemeClr val="bg1"/>
                </a:solidFill>
                <a:latin typeface="G마켓 산스 TTF Bold"/>
                <a:ea typeface="G마켓 산스 TTF Bold"/>
              </a:rPr>
              <a:t>MybatisDAO</a:t>
            </a:r>
            <a:r>
              <a:rPr lang="ko-KR" altLang="en-US" sz="1400" dirty="0" smtClean="0">
                <a:ln w="9525">
                  <a:solidFill>
                    <a:srgbClr val="FFFFFF">
                      <a:alpha val="0"/>
                    </a:srgbClr>
                  </a:solidFill>
                </a:ln>
                <a:solidFill>
                  <a:schemeClr val="bg1"/>
                </a:solidFill>
                <a:latin typeface="G마켓 산스 TTF Bold"/>
                <a:ea typeface="G마켓 산스 TTF Bold"/>
              </a:rPr>
              <a:t>를 통해 </a:t>
            </a:r>
            <a:r>
              <a:rPr lang="ko-KR" altLang="en-US" sz="1400" dirty="0" err="1" smtClean="0">
                <a:ln w="9525">
                  <a:solidFill>
                    <a:srgbClr val="FFFFFF">
                      <a:alpha val="0"/>
                    </a:srgbClr>
                  </a:solidFill>
                </a:ln>
                <a:solidFill>
                  <a:schemeClr val="bg1"/>
                </a:solidFill>
                <a:latin typeface="G마켓 산스 TTF Bold"/>
                <a:ea typeface="G마켓 산스 TTF Bold"/>
              </a:rPr>
              <a:t>쿼리분을</a:t>
            </a:r>
            <a:r>
              <a:rPr lang="ko-KR" altLang="en-US" sz="1400" dirty="0" smtClean="0">
                <a:ln w="9525">
                  <a:solidFill>
                    <a:srgbClr val="FFFFFF">
                      <a:alpha val="0"/>
                    </a:srgbClr>
                  </a:solidFill>
                </a:ln>
                <a:solidFill>
                  <a:schemeClr val="bg1"/>
                </a:solidFill>
                <a:latin typeface="G마켓 산스 TTF Bold"/>
                <a:ea typeface="G마켓 산스 TTF Bold"/>
              </a:rPr>
              <a:t> 실행하고 예외처리</a:t>
            </a:r>
            <a:endParaRPr lang="ko-KR" altLang="en-US" sz="1400" dirty="0">
              <a:ln w="9525">
                <a:solidFill>
                  <a:srgbClr val="FFFFFF">
                    <a:alpha val="0"/>
                  </a:srgbClr>
                </a:solidFill>
              </a:ln>
              <a:solidFill>
                <a:schemeClr val="bg1"/>
              </a:solidFill>
              <a:latin typeface="G마켓 산스 TTF Bold"/>
              <a:ea typeface="G마켓 산스 TTF Bold"/>
            </a:endParaRPr>
          </a:p>
        </p:txBody>
      </p:sp>
      <p:sp>
        <p:nvSpPr>
          <p:cNvPr id="109" name="사각형: 둥근 모서리 62"/>
          <p:cNvSpPr/>
          <p:nvPr/>
        </p:nvSpPr>
        <p:spPr>
          <a:xfrm>
            <a:off x="7073533" y="3363078"/>
            <a:ext cx="3198427" cy="740357"/>
          </a:xfrm>
          <a:prstGeom prst="roundRect">
            <a:avLst>
              <a:gd name="adj" fmla="val 0"/>
            </a:avLst>
          </a:prstGeom>
          <a:solidFill>
            <a:srgbClr val="E5D6FA"/>
          </a:solidFill>
          <a:ln>
            <a:solidFill>
              <a:srgbClr val="944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rgbClr val="FECC0A"/>
              </a:solidFill>
            </a:endParaRPr>
          </a:p>
        </p:txBody>
      </p:sp>
      <p:sp>
        <p:nvSpPr>
          <p:cNvPr id="110" name="화살표: 갈매기형 수장 43"/>
          <p:cNvSpPr/>
          <p:nvPr/>
        </p:nvSpPr>
        <p:spPr>
          <a:xfrm>
            <a:off x="7366182" y="3545745"/>
            <a:ext cx="144968" cy="149776"/>
          </a:xfrm>
          <a:prstGeom prst="chevron">
            <a:avLst>
              <a:gd name="adj" fmla="val 50000"/>
            </a:avLst>
          </a:prstGeom>
          <a:solidFill>
            <a:srgbClr val="231F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rgbClr val="231F20"/>
              </a:solidFill>
            </a:endParaRPr>
          </a:p>
        </p:txBody>
      </p:sp>
      <p:sp>
        <p:nvSpPr>
          <p:cNvPr id="111" name="화살표: 갈매기형 수장 44"/>
          <p:cNvSpPr/>
          <p:nvPr/>
        </p:nvSpPr>
        <p:spPr>
          <a:xfrm>
            <a:off x="7462537" y="3545745"/>
            <a:ext cx="144968" cy="149776"/>
          </a:xfrm>
          <a:prstGeom prst="chevron">
            <a:avLst>
              <a:gd name="adj" fmla="val 50000"/>
            </a:avLst>
          </a:prstGeom>
          <a:solidFill>
            <a:srgbClr val="231F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rgbClr val="231F20"/>
              </a:solidFill>
            </a:endParaRPr>
          </a:p>
        </p:txBody>
      </p:sp>
      <p:sp>
        <p:nvSpPr>
          <p:cNvPr id="112" name="TextBox 29"/>
          <p:cNvSpPr txBox="1"/>
          <p:nvPr/>
        </p:nvSpPr>
        <p:spPr>
          <a:xfrm>
            <a:off x="7570023" y="3461359"/>
            <a:ext cx="2701938" cy="5586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en-US" altLang="ko-KR" sz="1200" dirty="0" smtClean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2. </a:t>
            </a:r>
            <a:r>
              <a:rPr lang="en-US" altLang="ko-KR" sz="1200" dirty="0" err="1" smtClean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MybatisDAO</a:t>
            </a:r>
            <a:r>
              <a:rPr lang="ko-KR" altLang="en-US" sz="1200" dirty="0" smtClean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에서 </a:t>
            </a:r>
            <a:r>
              <a:rPr lang="ko-KR" altLang="en-US" sz="1200" dirty="0" err="1" smtClean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쿼리문</a:t>
            </a:r>
            <a:r>
              <a:rPr lang="ko-KR" altLang="en-US" sz="1200" dirty="0" smtClean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 실행</a:t>
            </a:r>
            <a:endParaRPr lang="en-US" altLang="ko-KR" sz="1200" dirty="0" smtClean="0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G마켓 산스 TTF Medium"/>
              <a:ea typeface="G마켓 산스 TTF Medium"/>
            </a:endParaRPr>
          </a:p>
          <a:p>
            <a:pPr>
              <a:lnSpc>
                <a:spcPct val="130000"/>
              </a:lnSpc>
              <a:defRPr/>
            </a:pPr>
            <a:r>
              <a:rPr lang="en-US" altLang="ko-KR" sz="120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 </a:t>
            </a:r>
            <a:r>
              <a:rPr lang="en-US" altLang="ko-KR" sz="1200" dirty="0" smtClean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   (</a:t>
            </a:r>
            <a:r>
              <a:rPr lang="ko-KR" altLang="en-US" sz="1200" dirty="0" smtClean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예외처리하기</a:t>
            </a:r>
            <a:r>
              <a:rPr lang="en-US" altLang="ko-KR" sz="1200" dirty="0" smtClean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)</a:t>
            </a:r>
          </a:p>
        </p:txBody>
      </p:sp>
      <p:sp>
        <p:nvSpPr>
          <p:cNvPr id="113" name="사각형: 둥근 모서리 62"/>
          <p:cNvSpPr/>
          <p:nvPr/>
        </p:nvSpPr>
        <p:spPr>
          <a:xfrm>
            <a:off x="7080223" y="4957844"/>
            <a:ext cx="2097266" cy="482714"/>
          </a:xfrm>
          <a:prstGeom prst="roundRect">
            <a:avLst>
              <a:gd name="adj" fmla="val 0"/>
            </a:avLst>
          </a:prstGeom>
          <a:solidFill>
            <a:srgbClr val="E5D6FA"/>
          </a:solidFill>
          <a:ln>
            <a:solidFill>
              <a:srgbClr val="944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rgbClr val="FECC0A"/>
              </a:solidFill>
            </a:endParaRPr>
          </a:p>
        </p:txBody>
      </p:sp>
      <p:sp>
        <p:nvSpPr>
          <p:cNvPr id="114" name="화살표: 갈매기형 수장 43"/>
          <p:cNvSpPr/>
          <p:nvPr/>
        </p:nvSpPr>
        <p:spPr>
          <a:xfrm>
            <a:off x="7372871" y="5108143"/>
            <a:ext cx="144968" cy="149776"/>
          </a:xfrm>
          <a:prstGeom prst="chevron">
            <a:avLst>
              <a:gd name="adj" fmla="val 50000"/>
            </a:avLst>
          </a:prstGeom>
          <a:solidFill>
            <a:srgbClr val="231F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rgbClr val="231F20"/>
              </a:solidFill>
            </a:endParaRPr>
          </a:p>
        </p:txBody>
      </p:sp>
      <p:sp>
        <p:nvSpPr>
          <p:cNvPr id="115" name="화살표: 갈매기형 수장 44"/>
          <p:cNvSpPr/>
          <p:nvPr/>
        </p:nvSpPr>
        <p:spPr>
          <a:xfrm>
            <a:off x="7469226" y="5108143"/>
            <a:ext cx="144968" cy="149776"/>
          </a:xfrm>
          <a:prstGeom prst="chevron">
            <a:avLst>
              <a:gd name="adj" fmla="val 50000"/>
            </a:avLst>
          </a:prstGeom>
          <a:solidFill>
            <a:srgbClr val="231F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rgbClr val="231F20"/>
              </a:solidFill>
            </a:endParaRPr>
          </a:p>
        </p:txBody>
      </p:sp>
      <p:sp>
        <p:nvSpPr>
          <p:cNvPr id="116" name="TextBox 29"/>
          <p:cNvSpPr txBox="1"/>
          <p:nvPr/>
        </p:nvSpPr>
        <p:spPr>
          <a:xfrm>
            <a:off x="7576713" y="5023757"/>
            <a:ext cx="1836816" cy="3323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en-US" altLang="ko-KR" sz="1200" dirty="0" smtClean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3. </a:t>
            </a:r>
            <a:r>
              <a:rPr lang="ko-KR" altLang="en-US" sz="1200" dirty="0" smtClean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수행 될 </a:t>
            </a:r>
            <a:r>
              <a:rPr lang="ko-KR" altLang="en-US" sz="1200" dirty="0" err="1" smtClean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커리문</a:t>
            </a:r>
            <a:endParaRPr lang="en-US" altLang="ko-KR" sz="1200" dirty="0" smtClean="0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G마켓 산스 TTF Medium"/>
              <a:ea typeface="G마켓 산스 TTF Medium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t="2601"/>
          <a:stretch/>
        </p:blipFill>
        <p:spPr>
          <a:xfrm>
            <a:off x="2362393" y="1928614"/>
            <a:ext cx="3858163" cy="115981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2393" y="3303110"/>
            <a:ext cx="4229690" cy="137179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2393" y="4877862"/>
            <a:ext cx="4648849" cy="158137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4853408E-E9A1-046C-58B5-617CC721C6E3}"/>
              </a:ext>
            </a:extLst>
          </p:cNvPr>
          <p:cNvSpPr txBox="1"/>
          <p:nvPr/>
        </p:nvSpPr>
        <p:spPr>
          <a:xfrm>
            <a:off x="11413519" y="0"/>
            <a:ext cx="778481" cy="332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10 / 60 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FFFF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8769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75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/>
          <p:cNvSpPr/>
          <p:nvPr/>
        </p:nvSpPr>
        <p:spPr>
          <a:xfrm>
            <a:off x="358814" y="1793817"/>
            <a:ext cx="11458937" cy="4780603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11" name="타원 88"/>
          <p:cNvSpPr/>
          <p:nvPr/>
        </p:nvSpPr>
        <p:spPr>
          <a:xfrm>
            <a:off x="6246804" y="94649"/>
            <a:ext cx="510540" cy="549093"/>
          </a:xfrm>
          <a:prstGeom prst="ellipse">
            <a:avLst/>
          </a:prstGeom>
          <a:solidFill>
            <a:srgbClr val="944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12" name="타원 89"/>
          <p:cNvSpPr/>
          <p:nvPr/>
        </p:nvSpPr>
        <p:spPr>
          <a:xfrm>
            <a:off x="6786419" y="48161"/>
            <a:ext cx="137702" cy="137702"/>
          </a:xfrm>
          <a:prstGeom prst="ellipse">
            <a:avLst/>
          </a:prstGeom>
          <a:solidFill>
            <a:srgbClr val="944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13" name="TextBox 14"/>
          <p:cNvSpPr txBox="1"/>
          <p:nvPr/>
        </p:nvSpPr>
        <p:spPr>
          <a:xfrm>
            <a:off x="3079785" y="272631"/>
            <a:ext cx="58039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1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Montserrat SemiBold"/>
                <a:ea typeface="G마켓 산스 TTF Medium"/>
              </a:rPr>
              <a:t>eduZino - </a:t>
            </a:r>
            <a:r>
              <a:rPr lang="ko-KR" altLang="en-US" sz="11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Montserrat SemiBold"/>
                <a:ea typeface="G마켓 산스 TTF Medium"/>
              </a:rPr>
              <a:t>안도경</a:t>
            </a:r>
          </a:p>
        </p:txBody>
      </p:sp>
      <p:sp>
        <p:nvSpPr>
          <p:cNvPr id="114" name="TextBox 18"/>
          <p:cNvSpPr txBox="1"/>
          <p:nvPr/>
        </p:nvSpPr>
        <p:spPr>
          <a:xfrm>
            <a:off x="1127396" y="643742"/>
            <a:ext cx="9936844" cy="10021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  <a:defRPr/>
            </a:pPr>
            <a:r>
              <a:rPr lang="ko-KR" altLang="en-US" sz="28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944AFF"/>
                </a:solidFill>
                <a:latin typeface="G마켓 산스 TTF Bold"/>
                <a:ea typeface="G마켓 산스 TTF Bold"/>
                <a:cs typeface="+mn-cs"/>
              </a:rPr>
              <a:t> </a:t>
            </a:r>
            <a:r>
              <a:rPr lang="en-US" altLang="ko-KR" sz="28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944AFF"/>
                </a:solidFill>
                <a:latin typeface="G마켓 산스 TTF Bold"/>
                <a:ea typeface="G마켓 산스 TTF Bold"/>
                <a:cs typeface="+mn-cs"/>
              </a:rPr>
              <a:t> </a:t>
            </a:r>
            <a:r>
              <a:rPr lang="ko-KR" altLang="en-US" sz="2800" dirty="0" err="1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Bold"/>
                <a:ea typeface="G마켓 산스 TTF Bold"/>
              </a:rPr>
              <a:t>일반회원을</a:t>
            </a:r>
            <a:r>
              <a:rPr lang="ko-KR" altLang="en-US" sz="28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944AFF"/>
                </a:solidFill>
                <a:latin typeface="G마켓 산스 TTF Bold"/>
                <a:ea typeface="G마켓 산스 TTF Bold"/>
              </a:rPr>
              <a:t> 강사로 전환</a:t>
            </a:r>
            <a:r>
              <a:rPr lang="ko-KR" altLang="en-US" sz="28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Bold"/>
                <a:ea typeface="G마켓 산스 TTF Bold"/>
              </a:rPr>
              <a:t>하기</a:t>
            </a:r>
            <a:r>
              <a:rPr lang="en-US" altLang="ko-KR" sz="28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Bold"/>
                <a:ea typeface="G마켓 산스 TTF Bold"/>
              </a:rPr>
              <a:t>/</a:t>
            </a:r>
            <a:r>
              <a:rPr lang="en-US" altLang="ko-KR" sz="28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944AFF"/>
                </a:solidFill>
                <a:latin typeface="G마켓 산스 TTF Bold"/>
                <a:ea typeface="G마켓 산스 TTF Bold"/>
              </a:rPr>
              <a:t> </a:t>
            </a:r>
            <a:r>
              <a:rPr lang="ko-KR" altLang="en-US" sz="28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944AFF"/>
                </a:solidFill>
                <a:latin typeface="G마켓 산스 TTF Bold"/>
                <a:ea typeface="G마켓 산스 TTF Bold"/>
              </a:rPr>
              <a:t>회원 정지</a:t>
            </a:r>
            <a:r>
              <a:rPr lang="ko-KR" altLang="en-US" sz="28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Bold"/>
                <a:ea typeface="G마켓 산스 TTF Bold"/>
              </a:rPr>
              <a:t>하기</a:t>
            </a:r>
            <a:endParaRPr lang="en-US" altLang="ko-KR" sz="2800" dirty="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G마켓 산스 TTF Bold"/>
              <a:ea typeface="G마켓 산스 TTF Bold"/>
            </a:endParaRPr>
          </a:p>
          <a:p>
            <a:pPr algn="ctr">
              <a:lnSpc>
                <a:spcPct val="130000"/>
              </a:lnSpc>
              <a:defRPr/>
            </a:pPr>
            <a:r>
              <a:rPr lang="en-US" altLang="ko-KR" dirty="0" smtClean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Bold"/>
                <a:ea typeface="G마켓 산스 TTF Bold"/>
                <a:cs typeface="+mn-cs"/>
              </a:rPr>
              <a:t>[</a:t>
            </a:r>
            <a:r>
              <a:rPr lang="en-US" altLang="ko-KR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Bold"/>
                <a:ea typeface="G마켓 산스 TTF Bold"/>
                <a:cs typeface="+mn-cs"/>
              </a:rPr>
              <a:t>ERD Table]</a:t>
            </a:r>
          </a:p>
        </p:txBody>
      </p:sp>
      <p:sp>
        <p:nvSpPr>
          <p:cNvPr id="116" name="타원 89"/>
          <p:cNvSpPr/>
          <p:nvPr/>
        </p:nvSpPr>
        <p:spPr>
          <a:xfrm>
            <a:off x="1112355" y="5692634"/>
            <a:ext cx="137702" cy="137702"/>
          </a:xfrm>
          <a:prstGeom prst="ellipse">
            <a:avLst/>
          </a:prstGeom>
          <a:solidFill>
            <a:srgbClr val="944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17" name="타원 89"/>
          <p:cNvSpPr/>
          <p:nvPr/>
        </p:nvSpPr>
        <p:spPr>
          <a:xfrm>
            <a:off x="1101568" y="5956497"/>
            <a:ext cx="137702" cy="137702"/>
          </a:xfrm>
          <a:prstGeom prst="ellipse">
            <a:avLst/>
          </a:prstGeom>
          <a:solidFill>
            <a:srgbClr val="944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19" name="그림 11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75510" y="1866571"/>
            <a:ext cx="10240980" cy="4663386"/>
          </a:xfrm>
          <a:prstGeom prst="rect">
            <a:avLst/>
          </a:prstGeom>
        </p:spPr>
      </p:pic>
      <p:sp>
        <p:nvSpPr>
          <p:cNvPr id="120" name="직사각형 33"/>
          <p:cNvSpPr/>
          <p:nvPr/>
        </p:nvSpPr>
        <p:spPr>
          <a:xfrm>
            <a:off x="658624" y="4168717"/>
            <a:ext cx="3668847" cy="2388014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21" name="직사각형 33"/>
          <p:cNvSpPr/>
          <p:nvPr/>
        </p:nvSpPr>
        <p:spPr>
          <a:xfrm>
            <a:off x="7659500" y="4128348"/>
            <a:ext cx="3668847" cy="2388014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23" name="직사각형 33"/>
          <p:cNvSpPr/>
          <p:nvPr/>
        </p:nvSpPr>
        <p:spPr>
          <a:xfrm>
            <a:off x="7613687" y="1792761"/>
            <a:ext cx="3668847" cy="1333460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24" name="직사각형 33"/>
          <p:cNvSpPr/>
          <p:nvPr/>
        </p:nvSpPr>
        <p:spPr>
          <a:xfrm>
            <a:off x="639573" y="1814987"/>
            <a:ext cx="3668847" cy="1027299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27" name="직사각형 25"/>
          <p:cNvSpPr/>
          <p:nvPr/>
        </p:nvSpPr>
        <p:spPr>
          <a:xfrm>
            <a:off x="8278159" y="3172693"/>
            <a:ext cx="2954635" cy="834436"/>
          </a:xfrm>
          <a:prstGeom prst="rect">
            <a:avLst/>
          </a:prstGeom>
          <a:noFill/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rgbClr val="FECC0A"/>
              </a:solidFill>
            </a:endParaRPr>
          </a:p>
        </p:txBody>
      </p:sp>
      <p:sp>
        <p:nvSpPr>
          <p:cNvPr id="128" name="직사각형 25"/>
          <p:cNvSpPr/>
          <p:nvPr/>
        </p:nvSpPr>
        <p:spPr>
          <a:xfrm>
            <a:off x="1074016" y="3011782"/>
            <a:ext cx="2985034" cy="966165"/>
          </a:xfrm>
          <a:prstGeom prst="rect">
            <a:avLst/>
          </a:prstGeom>
          <a:noFill/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rgbClr val="FECC0A"/>
              </a:solidFill>
            </a:endParaRPr>
          </a:p>
        </p:txBody>
      </p:sp>
      <p:sp>
        <p:nvSpPr>
          <p:cNvPr id="130" name="TextBox 35"/>
          <p:cNvSpPr txBox="1"/>
          <p:nvPr/>
        </p:nvSpPr>
        <p:spPr>
          <a:xfrm>
            <a:off x="7827088" y="2114918"/>
            <a:ext cx="2769958" cy="6356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en-US" altLang="ko-KR" sz="1400">
                <a:ln w="9525">
                  <a:solidFill>
                    <a:srgbClr val="FFFFFF">
                      <a:alpha val="0"/>
                    </a:srgbClr>
                  </a:solidFill>
                </a:ln>
                <a:solidFill>
                  <a:srgbClr val="944AFF"/>
                </a:solidFill>
                <a:latin typeface="G마켓 산스 TTF Bold"/>
                <a:ea typeface="G마켓 산스 TTF Bold"/>
              </a:rPr>
              <a:t>[member]</a:t>
            </a:r>
          </a:p>
          <a:p>
            <a:pPr>
              <a:lnSpc>
                <a:spcPct val="130000"/>
              </a:lnSpc>
              <a:defRPr/>
            </a:pPr>
            <a:r>
              <a:rPr lang="en-US" altLang="ko-KR" sz="1400">
                <a:ln w="9525">
                  <a:solidFill>
                    <a:srgbClr val="FFFFFF">
                      <a:alpha val="0"/>
                    </a:srgbClr>
                  </a:solidFill>
                </a:ln>
                <a:solidFill>
                  <a:srgbClr val="944AFF"/>
                </a:solidFill>
                <a:latin typeface="G마켓 산스 TTF Bold"/>
                <a:ea typeface="G마켓 산스 TTF Bold"/>
              </a:rPr>
              <a:t> </a:t>
            </a:r>
            <a:r>
              <a:rPr lang="ko-KR" altLang="en-US" sz="1400">
                <a:ln w="9525">
                  <a:solidFill>
                    <a:srgbClr val="FFFFFF">
                      <a:alpha val="0"/>
                    </a:srgbClr>
                  </a:solidFill>
                </a:ln>
                <a:latin typeface="G마켓 산스 TTF Bold"/>
                <a:ea typeface="G마켓 산스 TTF Bold"/>
              </a:rPr>
              <a:t>회원 정보를 담는 테이블</a:t>
            </a:r>
          </a:p>
        </p:txBody>
      </p:sp>
      <p:sp>
        <p:nvSpPr>
          <p:cNvPr id="131" name="TextBox 35"/>
          <p:cNvSpPr txBox="1"/>
          <p:nvPr/>
        </p:nvSpPr>
        <p:spPr>
          <a:xfrm>
            <a:off x="1007594" y="4384707"/>
            <a:ext cx="2769958" cy="6425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en-US" altLang="ko-KR" sz="1400">
                <a:ln w="9525">
                  <a:solidFill>
                    <a:srgbClr val="FFFFFF">
                      <a:alpha val="0"/>
                    </a:srgbClr>
                  </a:solidFill>
                </a:ln>
                <a:solidFill>
                  <a:srgbClr val="944AFF"/>
                </a:solidFill>
                <a:latin typeface="G마켓 산스 TTF Bold"/>
                <a:ea typeface="G마켓 산스 TTF Bold"/>
                <a:cs typeface="+mn-cs"/>
              </a:rPr>
              <a:t>[blacklist]</a:t>
            </a:r>
          </a:p>
          <a:p>
            <a:pPr>
              <a:lnSpc>
                <a:spcPct val="130000"/>
              </a:lnSpc>
              <a:defRPr/>
            </a:pPr>
            <a:r>
              <a:rPr lang="en-US" altLang="ko-KR" sz="1400">
                <a:ln w="9525">
                  <a:solidFill>
                    <a:srgbClr val="FFFFFF">
                      <a:alpha val="0"/>
                    </a:srgbClr>
                  </a:solidFill>
                </a:ln>
                <a:solidFill>
                  <a:srgbClr val="944AFF"/>
                </a:solidFill>
                <a:latin typeface="G마켓 산스 TTF Bold"/>
                <a:ea typeface="G마켓 산스 TTF Bold"/>
                <a:cs typeface="+mn-cs"/>
              </a:rPr>
              <a:t> </a:t>
            </a:r>
            <a:r>
              <a:rPr lang="ko-KR" altLang="en-US" sz="1400">
                <a:ln w="9525">
                  <a:solidFill>
                    <a:srgbClr val="FFFFFF">
                      <a:alpha val="0"/>
                    </a:srgbClr>
                  </a:solidFill>
                </a:ln>
                <a:latin typeface="G마켓 산스 TTF Bold"/>
                <a:ea typeface="G마켓 산스 TTF Bold"/>
                <a:cs typeface="+mn-cs"/>
              </a:rPr>
              <a:t>블랙리스트를 담는 테이블</a:t>
            </a:r>
          </a:p>
        </p:txBody>
      </p:sp>
      <p:sp>
        <p:nvSpPr>
          <p:cNvPr id="132" name="TextBox 35"/>
          <p:cNvSpPr txBox="1"/>
          <p:nvPr/>
        </p:nvSpPr>
        <p:spPr>
          <a:xfrm>
            <a:off x="8060552" y="4405376"/>
            <a:ext cx="2769958" cy="6425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en-US" altLang="ko-KR" sz="1400">
                <a:ln w="9525">
                  <a:solidFill>
                    <a:srgbClr val="FFFFFF">
                      <a:alpha val="0"/>
                    </a:srgbClr>
                  </a:solidFill>
                </a:ln>
                <a:solidFill>
                  <a:srgbClr val="944AFF"/>
                </a:solidFill>
                <a:latin typeface="G마켓 산스 TTF Bold"/>
                <a:ea typeface="G마켓 산스 TTF Bold"/>
                <a:cs typeface="+mn-cs"/>
              </a:rPr>
              <a:t>[teacher]</a:t>
            </a:r>
          </a:p>
          <a:p>
            <a:pPr>
              <a:lnSpc>
                <a:spcPct val="130000"/>
              </a:lnSpc>
              <a:defRPr/>
            </a:pPr>
            <a:r>
              <a:rPr lang="en-US" altLang="ko-KR" sz="1400">
                <a:ln w="9525">
                  <a:solidFill>
                    <a:srgbClr val="FFFFFF">
                      <a:alpha val="0"/>
                    </a:srgbClr>
                  </a:solidFill>
                </a:ln>
                <a:solidFill>
                  <a:srgbClr val="944AFF"/>
                </a:solidFill>
                <a:latin typeface="G마켓 산스 TTF Bold"/>
                <a:ea typeface="G마켓 산스 TTF Bold"/>
                <a:cs typeface="+mn-cs"/>
              </a:rPr>
              <a:t> </a:t>
            </a:r>
            <a:r>
              <a:rPr lang="ko-KR" altLang="en-US" sz="1400">
                <a:ln w="9525">
                  <a:solidFill>
                    <a:srgbClr val="FFFFFF">
                      <a:alpha val="0"/>
                    </a:srgbClr>
                  </a:solidFill>
                </a:ln>
                <a:latin typeface="G마켓 산스 TTF Bold"/>
                <a:ea typeface="G마켓 산스 TTF Bold"/>
                <a:cs typeface="+mn-cs"/>
              </a:rPr>
              <a:t>선생을 담는 테이블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853408E-E9A1-046C-58B5-617CC721C6E3}"/>
              </a:ext>
            </a:extLst>
          </p:cNvPr>
          <p:cNvSpPr txBox="1"/>
          <p:nvPr/>
        </p:nvSpPr>
        <p:spPr>
          <a:xfrm>
            <a:off x="11413519" y="0"/>
            <a:ext cx="778481" cy="332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11 / 60 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FFFF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17940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75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타원 88"/>
          <p:cNvSpPr/>
          <p:nvPr/>
        </p:nvSpPr>
        <p:spPr>
          <a:xfrm>
            <a:off x="6246804" y="313724"/>
            <a:ext cx="510540" cy="549093"/>
          </a:xfrm>
          <a:prstGeom prst="ellipse">
            <a:avLst/>
          </a:prstGeom>
          <a:solidFill>
            <a:srgbClr val="944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0" name="타원 89"/>
          <p:cNvSpPr/>
          <p:nvPr/>
        </p:nvSpPr>
        <p:spPr>
          <a:xfrm>
            <a:off x="6786419" y="267236"/>
            <a:ext cx="137702" cy="137702"/>
          </a:xfrm>
          <a:prstGeom prst="ellipse">
            <a:avLst/>
          </a:prstGeom>
          <a:solidFill>
            <a:srgbClr val="944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3079785" y="491706"/>
            <a:ext cx="58039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100" dirty="0" err="1" smtClean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Montserrat SemiBold"/>
                <a:ea typeface="G마켓 산스 TTF Medium"/>
              </a:rPr>
              <a:t>eduZino</a:t>
            </a:r>
            <a:r>
              <a:rPr lang="en-US" altLang="ko-KR" sz="1100" dirty="0" smtClean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Montserrat SemiBold"/>
                <a:ea typeface="G마켓 산스 TTF Medium"/>
              </a:rPr>
              <a:t> - </a:t>
            </a:r>
            <a:r>
              <a:rPr lang="ko-KR" altLang="en-US" sz="1100" dirty="0" err="1" smtClean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Montserrat SemiBold"/>
                <a:ea typeface="G마켓 산스 TTF Medium"/>
              </a:rPr>
              <a:t>안도경</a:t>
            </a:r>
            <a:endParaRPr lang="ko-KR" altLang="en-US" sz="1100" dirty="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rgbClr val="FFFFFF"/>
              </a:solidFill>
              <a:latin typeface="Montserrat SemiBold"/>
              <a:ea typeface="G마켓 산스 TTF Medium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8144061" y="2434771"/>
            <a:ext cx="3371739" cy="3929743"/>
          </a:xfrm>
          <a:prstGeom prst="rect">
            <a:avLst/>
          </a:prstGeom>
          <a:solidFill>
            <a:srgbClr val="F4F4F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675999" y="2453798"/>
            <a:ext cx="3371739" cy="3872932"/>
          </a:xfrm>
          <a:prstGeom prst="rect">
            <a:avLst/>
          </a:prstGeom>
          <a:solidFill>
            <a:srgbClr val="F4F4F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9" name="직사각형 38"/>
          <p:cNvSpPr/>
          <p:nvPr/>
        </p:nvSpPr>
        <p:spPr>
          <a:xfrm>
            <a:off x="4410130" y="2452685"/>
            <a:ext cx="3371739" cy="3911830"/>
          </a:xfrm>
          <a:prstGeom prst="rect">
            <a:avLst/>
          </a:prstGeom>
          <a:solidFill>
            <a:srgbClr val="F4F4F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1" name="타원 40"/>
          <p:cNvSpPr/>
          <p:nvPr/>
        </p:nvSpPr>
        <p:spPr>
          <a:xfrm>
            <a:off x="4600189" y="4268360"/>
            <a:ext cx="461088" cy="461086"/>
          </a:xfrm>
          <a:prstGeom prst="ellipse">
            <a:avLst/>
          </a:prstGeom>
          <a:solidFill>
            <a:srgbClr val="944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defRPr/>
            </a:pPr>
            <a:r>
              <a:rPr lang="en-US" altLang="ko-KR" sz="1100">
                <a:solidFill>
                  <a:srgbClr val="FFFFFF"/>
                </a:solidFill>
                <a:latin typeface="Montserrat SemiBold"/>
                <a:ea typeface="a시월구일2"/>
              </a:rPr>
              <a:t>02</a:t>
            </a:r>
            <a:endParaRPr lang="ko-KR" altLang="en-US" sz="1100">
              <a:solidFill>
                <a:srgbClr val="FFFFFF"/>
              </a:solidFill>
              <a:latin typeface="Montserrat SemiBold"/>
              <a:ea typeface="a시월구일2"/>
            </a:endParaRPr>
          </a:p>
        </p:txBody>
      </p:sp>
      <p:sp>
        <p:nvSpPr>
          <p:cNvPr id="45" name="타원 44"/>
          <p:cNvSpPr/>
          <p:nvPr/>
        </p:nvSpPr>
        <p:spPr>
          <a:xfrm>
            <a:off x="4600189" y="3625967"/>
            <a:ext cx="461088" cy="461086"/>
          </a:xfrm>
          <a:prstGeom prst="ellipse">
            <a:avLst/>
          </a:prstGeom>
          <a:solidFill>
            <a:srgbClr val="944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defRPr/>
            </a:pPr>
            <a:r>
              <a:rPr lang="en-US" altLang="ko-KR" sz="1100">
                <a:solidFill>
                  <a:srgbClr val="FFFFFF"/>
                </a:solidFill>
                <a:latin typeface="Montserrat SemiBold"/>
                <a:ea typeface="a시월구일2"/>
              </a:rPr>
              <a:t>01</a:t>
            </a:r>
            <a:endParaRPr lang="ko-KR" altLang="en-US" sz="1100">
              <a:solidFill>
                <a:srgbClr val="FFFFFF"/>
              </a:solidFill>
              <a:latin typeface="Montserrat SemiBold"/>
              <a:ea typeface="a시월구일2"/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4410130" y="2434772"/>
            <a:ext cx="3371738" cy="860395"/>
          </a:xfrm>
          <a:prstGeom prst="rect">
            <a:avLst/>
          </a:prstGeom>
          <a:solidFill>
            <a:srgbClr val="944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3" name="TextBox 72"/>
          <p:cNvSpPr txBox="1"/>
          <p:nvPr/>
        </p:nvSpPr>
        <p:spPr>
          <a:xfrm>
            <a:off x="5186134" y="2506751"/>
            <a:ext cx="1819729" cy="71404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defPPr>
              <a:defRPr lang="ko-KR"/>
            </a:defPPr>
            <a:lvl1pPr>
              <a:defRPr>
                <a:ln w="9525">
                  <a:solidFill>
                    <a:schemeClr val="accent1">
                      <a:alpha val="0"/>
                    </a:schemeClr>
                  </a:solidFill>
                </a:ln>
                <a:latin typeface="G마켓 산스 TTF Bold"/>
                <a:ea typeface="G마켓 산스 TTF Bold"/>
              </a:defRPr>
            </a:lvl1pPr>
          </a:lstStyle>
          <a:p>
            <a:pPr algn="ctr">
              <a:lnSpc>
                <a:spcPct val="130000"/>
              </a:lnSpc>
              <a:defRPr/>
            </a:pPr>
            <a:r>
              <a:rPr lang="en-US" altLang="ko-KR" sz="1600" dirty="0">
                <a:solidFill>
                  <a:srgbClr val="F4F4F4"/>
                </a:solidFill>
              </a:rPr>
              <a:t>View</a:t>
            </a:r>
          </a:p>
          <a:p>
            <a:pPr algn="ctr">
              <a:lnSpc>
                <a:spcPct val="130000"/>
              </a:lnSpc>
              <a:defRPr/>
            </a:pPr>
            <a:r>
              <a:rPr lang="en-US" altLang="ko-KR" sz="1600" dirty="0">
                <a:solidFill>
                  <a:srgbClr val="F4F4F4"/>
                </a:solidFill>
              </a:rPr>
              <a:t>.</a:t>
            </a:r>
            <a:r>
              <a:rPr lang="en-US" altLang="ko-KR" sz="1600" dirty="0" err="1">
                <a:solidFill>
                  <a:srgbClr val="F4F4F4"/>
                </a:solidFill>
              </a:rPr>
              <a:t>jsp</a:t>
            </a:r>
            <a:r>
              <a:rPr lang="ko-KR" altLang="en-US" sz="1600" dirty="0">
                <a:solidFill>
                  <a:srgbClr val="F4F4F4"/>
                </a:solidFill>
              </a:rPr>
              <a:t>에서 구현하기</a:t>
            </a:r>
            <a:endParaRPr lang="en-US" altLang="ko-KR" sz="1600" dirty="0">
              <a:solidFill>
                <a:srgbClr val="F4F4F4"/>
              </a:solidFill>
            </a:endParaRPr>
          </a:p>
        </p:txBody>
      </p:sp>
      <p:sp>
        <p:nvSpPr>
          <p:cNvPr id="128" name="직사각형 127"/>
          <p:cNvSpPr/>
          <p:nvPr/>
        </p:nvSpPr>
        <p:spPr>
          <a:xfrm>
            <a:off x="8144062" y="2434772"/>
            <a:ext cx="3371738" cy="860395"/>
          </a:xfrm>
          <a:prstGeom prst="rect">
            <a:avLst/>
          </a:prstGeom>
          <a:solidFill>
            <a:srgbClr val="944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29" name="TextBox 128"/>
          <p:cNvSpPr txBox="1"/>
          <p:nvPr/>
        </p:nvSpPr>
        <p:spPr>
          <a:xfrm>
            <a:off x="9018655" y="2506751"/>
            <a:ext cx="1622560" cy="732508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defPPr>
              <a:defRPr lang="ko-KR"/>
            </a:defPPr>
            <a:lvl1pPr>
              <a:defRPr>
                <a:ln w="9525">
                  <a:solidFill>
                    <a:schemeClr val="accent1">
                      <a:alpha val="0"/>
                    </a:schemeClr>
                  </a:solidFill>
                </a:ln>
                <a:latin typeface="G마켓 산스 TTF Bold"/>
                <a:ea typeface="G마켓 산스 TTF Bold"/>
              </a:defRPr>
            </a:lvl1pPr>
          </a:lstStyle>
          <a:p>
            <a:pPr algn="ctr">
              <a:lnSpc>
                <a:spcPct val="130000"/>
              </a:lnSpc>
              <a:defRPr/>
            </a:pPr>
            <a:r>
              <a:rPr lang="en-US" altLang="ko-KR" sz="1600">
                <a:solidFill>
                  <a:srgbClr val="F4F4F4"/>
                </a:solidFill>
              </a:rPr>
              <a:t>Controller</a:t>
            </a:r>
          </a:p>
          <a:p>
            <a:pPr algn="ctr">
              <a:lnSpc>
                <a:spcPct val="130000"/>
              </a:lnSpc>
              <a:defRPr/>
            </a:pPr>
            <a:r>
              <a:rPr lang="ko-KR" altLang="en-US" sz="1600">
                <a:solidFill>
                  <a:srgbClr val="F4F4F4"/>
                </a:solidFill>
              </a:rPr>
              <a:t>데이터 처리하기</a:t>
            </a:r>
            <a:endParaRPr lang="en-US" altLang="ko-KR" sz="1600">
              <a:solidFill>
                <a:srgbClr val="F4F4F4"/>
              </a:solidFill>
            </a:endParaRPr>
          </a:p>
        </p:txBody>
      </p:sp>
      <p:sp>
        <p:nvSpPr>
          <p:cNvPr id="132" name="직사각형 131"/>
          <p:cNvSpPr/>
          <p:nvPr/>
        </p:nvSpPr>
        <p:spPr>
          <a:xfrm>
            <a:off x="675999" y="2434772"/>
            <a:ext cx="3371738" cy="860395"/>
          </a:xfrm>
          <a:prstGeom prst="rect">
            <a:avLst/>
          </a:prstGeom>
          <a:solidFill>
            <a:srgbClr val="944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3" name="TextBox 132"/>
          <p:cNvSpPr txBox="1"/>
          <p:nvPr/>
        </p:nvSpPr>
        <p:spPr>
          <a:xfrm>
            <a:off x="1127396" y="2506751"/>
            <a:ext cx="2468946" cy="732508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defPPr>
              <a:defRPr lang="ko-KR"/>
            </a:defPPr>
            <a:lvl1pPr>
              <a:defRPr>
                <a:ln w="9525">
                  <a:solidFill>
                    <a:schemeClr val="accent1">
                      <a:alpha val="0"/>
                    </a:schemeClr>
                  </a:solidFill>
                </a:ln>
                <a:latin typeface="G마켓 산스 TTF Bold"/>
                <a:ea typeface="G마켓 산스 TTF Bold"/>
              </a:defRPr>
            </a:lvl1pPr>
          </a:lstStyle>
          <a:p>
            <a:pPr algn="ctr">
              <a:lnSpc>
                <a:spcPct val="130000"/>
              </a:lnSpc>
              <a:defRPr/>
            </a:pPr>
            <a:r>
              <a:rPr lang="en-US" altLang="ko-KR" sz="1600" dirty="0">
                <a:solidFill>
                  <a:srgbClr val="F4F4F4"/>
                </a:solidFill>
              </a:rPr>
              <a:t>Model</a:t>
            </a:r>
          </a:p>
          <a:p>
            <a:pPr algn="ctr">
              <a:lnSpc>
                <a:spcPct val="130000"/>
              </a:lnSpc>
              <a:defRPr/>
            </a:pPr>
            <a:r>
              <a:rPr lang="ko-KR" altLang="en-US" sz="1600" dirty="0">
                <a:solidFill>
                  <a:srgbClr val="F4F4F4"/>
                </a:solidFill>
              </a:rPr>
              <a:t>데이터를 처리해 넣어주기</a:t>
            </a:r>
            <a:endParaRPr lang="en-US" altLang="ko-KR" sz="1600" dirty="0">
              <a:solidFill>
                <a:srgbClr val="F4F4F4"/>
              </a:solidFill>
            </a:endParaRPr>
          </a:p>
        </p:txBody>
      </p:sp>
      <p:sp>
        <p:nvSpPr>
          <p:cNvPr id="69" name="타원 68"/>
          <p:cNvSpPr/>
          <p:nvPr/>
        </p:nvSpPr>
        <p:spPr>
          <a:xfrm>
            <a:off x="866047" y="4252021"/>
            <a:ext cx="461088" cy="461086"/>
          </a:xfrm>
          <a:prstGeom prst="ellipse">
            <a:avLst/>
          </a:prstGeom>
          <a:solidFill>
            <a:srgbClr val="944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defRPr/>
            </a:pPr>
            <a:r>
              <a:rPr lang="en-US" altLang="ko-KR" sz="1100">
                <a:solidFill>
                  <a:srgbClr val="FFFFFF"/>
                </a:solidFill>
                <a:latin typeface="Montserrat SemiBold"/>
                <a:ea typeface="a시월구일2"/>
              </a:rPr>
              <a:t>02</a:t>
            </a:r>
            <a:endParaRPr lang="ko-KR" altLang="en-US" sz="1100">
              <a:solidFill>
                <a:srgbClr val="FFFFFF"/>
              </a:solidFill>
              <a:latin typeface="Montserrat SemiBold"/>
              <a:ea typeface="a시월구일2"/>
            </a:endParaRPr>
          </a:p>
        </p:txBody>
      </p:sp>
      <p:sp>
        <p:nvSpPr>
          <p:cNvPr id="72" name="타원 71"/>
          <p:cNvSpPr/>
          <p:nvPr/>
        </p:nvSpPr>
        <p:spPr>
          <a:xfrm>
            <a:off x="866047" y="3609628"/>
            <a:ext cx="461088" cy="461086"/>
          </a:xfrm>
          <a:prstGeom prst="ellipse">
            <a:avLst/>
          </a:prstGeom>
          <a:solidFill>
            <a:srgbClr val="944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defRPr/>
            </a:pPr>
            <a:r>
              <a:rPr lang="en-US" altLang="ko-KR" sz="1100">
                <a:solidFill>
                  <a:srgbClr val="FFFFFF"/>
                </a:solidFill>
                <a:latin typeface="Montserrat SemiBold"/>
                <a:ea typeface="a시월구일2"/>
              </a:rPr>
              <a:t>01</a:t>
            </a:r>
            <a:endParaRPr lang="ko-KR" altLang="en-US" sz="1100">
              <a:solidFill>
                <a:srgbClr val="FFFFFF"/>
              </a:solidFill>
              <a:latin typeface="Montserrat SemiBold"/>
              <a:ea typeface="a시월구일2"/>
            </a:endParaRPr>
          </a:p>
        </p:txBody>
      </p:sp>
      <p:sp>
        <p:nvSpPr>
          <p:cNvPr id="76" name="타원 75"/>
          <p:cNvSpPr/>
          <p:nvPr/>
        </p:nvSpPr>
        <p:spPr>
          <a:xfrm>
            <a:off x="866047" y="4894414"/>
            <a:ext cx="461088" cy="461086"/>
          </a:xfrm>
          <a:prstGeom prst="ellipse">
            <a:avLst/>
          </a:prstGeom>
          <a:solidFill>
            <a:srgbClr val="944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defRPr/>
            </a:pPr>
            <a:r>
              <a:rPr lang="en-US" altLang="ko-KR" sz="1100">
                <a:solidFill>
                  <a:srgbClr val="FFFFFF"/>
                </a:solidFill>
                <a:latin typeface="Montserrat SemiBold"/>
                <a:ea typeface="a시월구일2"/>
              </a:rPr>
              <a:t>03</a:t>
            </a:r>
            <a:endParaRPr lang="ko-KR" altLang="en-US" sz="1100">
              <a:solidFill>
                <a:srgbClr val="FFFFFF"/>
              </a:solidFill>
              <a:latin typeface="Montserrat SemiBold"/>
              <a:ea typeface="a시월구일2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1388095" y="3667210"/>
            <a:ext cx="2485623" cy="406265"/>
          </a:xfrm>
          <a:prstGeom prst="rect">
            <a:avLst/>
          </a:prstGeom>
          <a:noFill/>
        </p:spPr>
        <p:txBody>
          <a:bodyPr wrap="square" tIns="0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en-US" altLang="ko-KR" sz="90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controller</a:t>
            </a:r>
            <a:r>
              <a:rPr lang="ko-KR" altLang="en-US" sz="90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에서 </a:t>
            </a:r>
            <a:r>
              <a:rPr lang="ko-KR" altLang="en-US" sz="900" dirty="0" smtClean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전달받은</a:t>
            </a:r>
            <a:endParaRPr lang="en-US" altLang="ko-KR" sz="900" dirty="0" smtClean="0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G마켓 산스 TTF Medium"/>
              <a:ea typeface="G마켓 산스 TTF Medium"/>
            </a:endParaRPr>
          </a:p>
          <a:p>
            <a:pPr>
              <a:lnSpc>
                <a:spcPct val="130000"/>
              </a:lnSpc>
              <a:defRPr/>
            </a:pPr>
            <a:r>
              <a:rPr lang="ko-KR" altLang="en-US" sz="900" dirty="0" smtClean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회원정보를 </a:t>
            </a:r>
            <a:r>
              <a:rPr lang="ko-KR" altLang="en-US" sz="90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이용하여 강사 </a:t>
            </a:r>
            <a:r>
              <a:rPr lang="en-US" altLang="ko-KR" sz="90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/ </a:t>
            </a:r>
            <a:r>
              <a:rPr lang="ko-KR" altLang="en-US" sz="90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정지회원으로 등록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1370776" y="4945270"/>
            <a:ext cx="2485623" cy="395878"/>
          </a:xfrm>
          <a:prstGeom prst="rect">
            <a:avLst/>
          </a:prstGeom>
          <a:noFill/>
        </p:spPr>
        <p:txBody>
          <a:bodyPr wrap="square" tIns="0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en-US" altLang="ko-KR" sz="90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Mapper</a:t>
            </a:r>
            <a:r>
              <a:rPr lang="ko-KR" altLang="en-US" sz="90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에 입력된 </a:t>
            </a:r>
            <a:r>
              <a:rPr lang="en-US" altLang="ko-KR" sz="90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insert </a:t>
            </a:r>
            <a:r>
              <a:rPr lang="ko-KR" altLang="en-US" sz="900" dirty="0" err="1" smtClean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쿼리문을</a:t>
            </a:r>
            <a:endParaRPr lang="en-US" altLang="ko-KR" sz="900" dirty="0" smtClean="0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G마켓 산스 TTF Medium"/>
              <a:ea typeface="G마켓 산스 TTF Medium"/>
            </a:endParaRPr>
          </a:p>
          <a:p>
            <a:pPr>
              <a:lnSpc>
                <a:spcPct val="130000"/>
              </a:lnSpc>
              <a:defRPr/>
            </a:pPr>
            <a:r>
              <a:rPr lang="ko-KR" altLang="en-US" sz="900" dirty="0" smtClean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사용하여 </a:t>
            </a:r>
            <a:r>
              <a:rPr lang="ko-KR" altLang="en-US" sz="90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완료하기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1388095" y="4291105"/>
            <a:ext cx="2485623" cy="395878"/>
          </a:xfrm>
          <a:prstGeom prst="rect">
            <a:avLst/>
          </a:prstGeom>
          <a:noFill/>
        </p:spPr>
        <p:txBody>
          <a:bodyPr wrap="square" tIns="0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en-US" altLang="ko-KR" sz="90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DAO, </a:t>
            </a:r>
            <a:r>
              <a:rPr lang="en-US" altLang="ko-KR" sz="900" dirty="0" err="1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MybatisDAO</a:t>
            </a:r>
            <a:r>
              <a:rPr lang="en-US" altLang="ko-KR" sz="90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, Service, </a:t>
            </a:r>
            <a:r>
              <a:rPr lang="en-US" altLang="ko-KR" sz="900" dirty="0" err="1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ServiceImpl</a:t>
            </a:r>
            <a:r>
              <a:rPr lang="en-US" altLang="ko-KR" sz="90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 </a:t>
            </a:r>
            <a:r>
              <a:rPr lang="ko-KR" altLang="en-US" sz="90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클래스를 사용</a:t>
            </a:r>
          </a:p>
        </p:txBody>
      </p:sp>
      <p:sp>
        <p:nvSpPr>
          <p:cNvPr id="135" name="타원 75"/>
          <p:cNvSpPr/>
          <p:nvPr/>
        </p:nvSpPr>
        <p:spPr>
          <a:xfrm>
            <a:off x="4609372" y="4913464"/>
            <a:ext cx="461088" cy="461086"/>
          </a:xfrm>
          <a:prstGeom prst="ellipse">
            <a:avLst/>
          </a:prstGeom>
          <a:solidFill>
            <a:srgbClr val="944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defRPr/>
            </a:pPr>
            <a:r>
              <a:rPr lang="en-US" altLang="ko-KR" sz="1100">
                <a:solidFill>
                  <a:srgbClr val="FFFFFF"/>
                </a:solidFill>
                <a:latin typeface="Montserrat SemiBold"/>
                <a:ea typeface="a시월구일2"/>
              </a:rPr>
              <a:t>03</a:t>
            </a:r>
            <a:endParaRPr lang="ko-KR" altLang="en-US" sz="1100">
              <a:solidFill>
                <a:srgbClr val="FFFFFF"/>
              </a:solidFill>
              <a:latin typeface="Montserrat SemiBold"/>
              <a:ea typeface="a시월구일2"/>
            </a:endParaRPr>
          </a:p>
        </p:txBody>
      </p:sp>
      <p:sp>
        <p:nvSpPr>
          <p:cNvPr id="136" name="TextBox 77"/>
          <p:cNvSpPr txBox="1"/>
          <p:nvPr/>
        </p:nvSpPr>
        <p:spPr>
          <a:xfrm>
            <a:off x="5131420" y="4964627"/>
            <a:ext cx="2485623" cy="395878"/>
          </a:xfrm>
          <a:prstGeom prst="rect">
            <a:avLst/>
          </a:prstGeom>
          <a:noFill/>
        </p:spPr>
        <p:txBody>
          <a:bodyPr wrap="square" tIns="0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ko-KR" altLang="en-US" sz="90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회원 </a:t>
            </a:r>
            <a:r>
              <a:rPr lang="en-US" altLang="ko-KR" sz="900" dirty="0" err="1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idx</a:t>
            </a:r>
            <a:r>
              <a:rPr lang="ko-KR" altLang="en-US" sz="90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값을 </a:t>
            </a:r>
            <a:r>
              <a:rPr lang="en-US" altLang="ko-KR" sz="900" dirty="0" err="1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json</a:t>
            </a:r>
            <a:r>
              <a:rPr lang="ko-KR" altLang="en-US" sz="90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과 </a:t>
            </a:r>
            <a:r>
              <a:rPr lang="en-US" altLang="ko-KR" sz="90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ajax</a:t>
            </a:r>
            <a:r>
              <a:rPr lang="ko-KR" altLang="en-US" sz="90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를 </a:t>
            </a:r>
            <a:r>
              <a:rPr lang="ko-KR" altLang="en-US" sz="900" dirty="0" smtClean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통해</a:t>
            </a:r>
            <a:endParaRPr lang="en-US" altLang="ko-KR" sz="900" dirty="0" smtClean="0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G마켓 산스 TTF Medium"/>
              <a:ea typeface="G마켓 산스 TTF Medium"/>
            </a:endParaRPr>
          </a:p>
          <a:p>
            <a:pPr>
              <a:lnSpc>
                <a:spcPct val="130000"/>
              </a:lnSpc>
              <a:defRPr/>
            </a:pPr>
            <a:r>
              <a:rPr lang="ko-KR" altLang="en-US" sz="900" dirty="0" smtClean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강사로 </a:t>
            </a:r>
            <a:r>
              <a:rPr lang="ko-KR" altLang="en-US" sz="90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전환</a:t>
            </a:r>
          </a:p>
        </p:txBody>
      </p:sp>
      <p:sp>
        <p:nvSpPr>
          <p:cNvPr id="137" name="TextBox 78"/>
          <p:cNvSpPr txBox="1"/>
          <p:nvPr/>
        </p:nvSpPr>
        <p:spPr>
          <a:xfrm>
            <a:off x="5131420" y="4368078"/>
            <a:ext cx="2485623" cy="215828"/>
          </a:xfrm>
          <a:prstGeom prst="rect">
            <a:avLst/>
          </a:prstGeom>
          <a:noFill/>
        </p:spPr>
        <p:txBody>
          <a:bodyPr wrap="square" tIns="0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ko-KR" altLang="en-US" sz="90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동기방식으로 회원 한 명 조회하기</a:t>
            </a:r>
          </a:p>
        </p:txBody>
      </p:sp>
      <p:sp>
        <p:nvSpPr>
          <p:cNvPr id="138" name="TextBox 119"/>
          <p:cNvSpPr txBox="1"/>
          <p:nvPr/>
        </p:nvSpPr>
        <p:spPr>
          <a:xfrm>
            <a:off x="5122237" y="3672033"/>
            <a:ext cx="2485623" cy="393237"/>
          </a:xfrm>
          <a:prstGeom prst="rect">
            <a:avLst/>
          </a:prstGeom>
          <a:noFill/>
        </p:spPr>
        <p:txBody>
          <a:bodyPr wrap="square" tIns="0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en-US" altLang="ko-KR" sz="900" dirty="0" err="1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vue</a:t>
            </a:r>
            <a:r>
              <a:rPr lang="ko-KR" altLang="en-US" sz="90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와 </a:t>
            </a:r>
            <a:r>
              <a:rPr lang="en-US" altLang="ko-KR" sz="90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ajax</a:t>
            </a:r>
            <a:r>
              <a:rPr lang="ko-KR" altLang="en-US" sz="90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를 이용</a:t>
            </a:r>
            <a:r>
              <a:rPr lang="en-US" altLang="ko-KR" sz="90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. </a:t>
            </a:r>
            <a:r>
              <a:rPr lang="ko-KR" altLang="en-US" sz="90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데이터를 </a:t>
            </a:r>
            <a:r>
              <a:rPr lang="ko-KR" altLang="en-US" sz="900" dirty="0" smtClean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받아서</a:t>
            </a:r>
            <a:endParaRPr lang="en-US" altLang="ko-KR" sz="900" dirty="0" smtClean="0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G마켓 산스 TTF Medium"/>
              <a:ea typeface="G마켓 산스 TTF Medium"/>
            </a:endParaRPr>
          </a:p>
          <a:p>
            <a:pPr>
              <a:lnSpc>
                <a:spcPct val="130000"/>
              </a:lnSpc>
              <a:defRPr/>
            </a:pPr>
            <a:r>
              <a:rPr lang="ko-KR" altLang="en-US" sz="900" dirty="0" smtClean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가입된 </a:t>
            </a:r>
            <a:r>
              <a:rPr lang="ko-KR" altLang="en-US" sz="90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회원들 정보를 목록으로 보이기</a:t>
            </a:r>
          </a:p>
        </p:txBody>
      </p:sp>
      <p:sp>
        <p:nvSpPr>
          <p:cNvPr id="139" name="TextBox 18"/>
          <p:cNvSpPr txBox="1"/>
          <p:nvPr/>
        </p:nvSpPr>
        <p:spPr>
          <a:xfrm>
            <a:off x="1127396" y="862817"/>
            <a:ext cx="9936844" cy="10125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  <a:defRPr/>
            </a:pPr>
            <a:r>
              <a:rPr lang="ko-KR" altLang="en-US" sz="2800" dirty="0" smtClean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944AFF"/>
                </a:solidFill>
                <a:latin typeface="G마켓 산스 TTF Bold"/>
                <a:ea typeface="G마켓 산스 TTF Bold"/>
              </a:rPr>
              <a:t> </a:t>
            </a:r>
            <a:r>
              <a:rPr lang="en-US" altLang="ko-KR" sz="28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944AFF"/>
                </a:solidFill>
                <a:latin typeface="G마켓 산스 TTF Bold"/>
                <a:ea typeface="G마켓 산스 TTF Bold"/>
              </a:rPr>
              <a:t> </a:t>
            </a:r>
            <a:r>
              <a:rPr lang="ko-KR" altLang="en-US" sz="2800" dirty="0" err="1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Bold"/>
                <a:ea typeface="G마켓 산스 TTF Bold"/>
              </a:rPr>
              <a:t>일반회원을</a:t>
            </a:r>
            <a:r>
              <a:rPr lang="ko-KR" altLang="en-US" sz="28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944AFF"/>
                </a:solidFill>
                <a:latin typeface="G마켓 산스 TTF Bold"/>
                <a:ea typeface="G마켓 산스 TTF Bold"/>
              </a:rPr>
              <a:t> 강사로 전환</a:t>
            </a:r>
            <a:r>
              <a:rPr lang="ko-KR" altLang="en-US" sz="28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Bold"/>
                <a:ea typeface="G마켓 산스 TTF Bold"/>
              </a:rPr>
              <a:t>하기</a:t>
            </a:r>
            <a:r>
              <a:rPr lang="en-US" altLang="ko-KR" sz="28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Bold"/>
                <a:ea typeface="G마켓 산스 TTF Bold"/>
              </a:rPr>
              <a:t>/</a:t>
            </a:r>
            <a:r>
              <a:rPr lang="en-US" altLang="ko-KR" sz="28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944AFF"/>
                </a:solidFill>
                <a:latin typeface="G마켓 산스 TTF Bold"/>
                <a:ea typeface="G마켓 산스 TTF Bold"/>
              </a:rPr>
              <a:t> </a:t>
            </a:r>
            <a:r>
              <a:rPr lang="ko-KR" altLang="en-US" sz="28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944AFF"/>
                </a:solidFill>
                <a:latin typeface="G마켓 산스 TTF Bold"/>
                <a:ea typeface="G마켓 산스 TTF Bold"/>
              </a:rPr>
              <a:t>회원 정지</a:t>
            </a:r>
            <a:r>
              <a:rPr lang="ko-KR" altLang="en-US" sz="28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Bold"/>
                <a:ea typeface="G마켓 산스 TTF Bold"/>
              </a:rPr>
              <a:t>하기</a:t>
            </a:r>
            <a:endParaRPr lang="en-US" altLang="ko-KR" sz="2800" dirty="0" smtClean="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G마켓 산스 TTF Bold"/>
              <a:ea typeface="G마켓 산스 TTF Bold"/>
            </a:endParaRPr>
          </a:p>
          <a:p>
            <a:pPr algn="ctr">
              <a:lnSpc>
                <a:spcPct val="130000"/>
              </a:lnSpc>
              <a:defRPr/>
            </a:pPr>
            <a:r>
              <a:rPr lang="en-US" altLang="ko-KR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Bold"/>
                <a:ea typeface="G마켓 산스 TTF Bold"/>
              </a:rPr>
              <a:t>[</a:t>
            </a:r>
            <a:r>
              <a:rPr lang="en-US" altLang="ko-KR" dirty="0" err="1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Bold"/>
                <a:ea typeface="G마켓 산스 TTF Bold"/>
              </a:rPr>
              <a:t>list.jsp</a:t>
            </a:r>
            <a:r>
              <a:rPr lang="en-US" altLang="ko-KR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Bold"/>
                <a:ea typeface="G마켓 산스 TTF Bold"/>
              </a:rPr>
              <a:t>, </a:t>
            </a:r>
            <a:r>
              <a:rPr lang="en-US" altLang="ko-KR" dirty="0" err="1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Bold"/>
                <a:ea typeface="G마켓 산스 TTF Bold"/>
              </a:rPr>
              <a:t>detail.jsp</a:t>
            </a:r>
            <a:r>
              <a:rPr lang="en-US" altLang="ko-KR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Bold"/>
                <a:ea typeface="G마켓 산스 TTF Bold"/>
              </a:rPr>
              <a:t>, </a:t>
            </a:r>
            <a:r>
              <a:rPr lang="en-US" altLang="ko-KR" dirty="0" err="1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Bold"/>
                <a:ea typeface="G마켓 산스 TTF Bold"/>
              </a:rPr>
              <a:t>blacklist.jsp</a:t>
            </a:r>
            <a:r>
              <a:rPr lang="en-US" altLang="ko-KR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Bold"/>
                <a:ea typeface="G마켓 산스 TTF Bold"/>
              </a:rPr>
              <a:t>, </a:t>
            </a:r>
            <a:r>
              <a:rPr lang="en-US" altLang="ko-KR" dirty="0" err="1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Bold"/>
                <a:ea typeface="G마켓 산스 TTF Bold"/>
              </a:rPr>
              <a:t>blackdetail.jsp</a:t>
            </a:r>
            <a:r>
              <a:rPr lang="en-US" altLang="ko-KR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Bold"/>
                <a:ea typeface="G마켓 산스 TTF Bold"/>
              </a:rPr>
              <a:t>]</a:t>
            </a:r>
          </a:p>
        </p:txBody>
      </p:sp>
      <p:sp>
        <p:nvSpPr>
          <p:cNvPr id="43" name="타원 42"/>
          <p:cNvSpPr/>
          <p:nvPr/>
        </p:nvSpPr>
        <p:spPr>
          <a:xfrm>
            <a:off x="8361637" y="4244395"/>
            <a:ext cx="461088" cy="461086"/>
          </a:xfrm>
          <a:prstGeom prst="ellipse">
            <a:avLst/>
          </a:prstGeom>
          <a:solidFill>
            <a:srgbClr val="944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defRPr/>
            </a:pPr>
            <a:r>
              <a:rPr lang="en-US" altLang="ko-KR" sz="1100">
                <a:solidFill>
                  <a:srgbClr val="FFFFFF"/>
                </a:solidFill>
                <a:latin typeface="Montserrat SemiBold"/>
                <a:ea typeface="a시월구일2"/>
              </a:rPr>
              <a:t>02</a:t>
            </a:r>
            <a:endParaRPr lang="ko-KR" altLang="en-US" sz="1100">
              <a:solidFill>
                <a:srgbClr val="FFFFFF"/>
              </a:solidFill>
              <a:latin typeface="Montserrat SemiBold"/>
              <a:ea typeface="a시월구일2"/>
            </a:endParaRPr>
          </a:p>
        </p:txBody>
      </p:sp>
      <p:sp>
        <p:nvSpPr>
          <p:cNvPr id="44" name="타원 43"/>
          <p:cNvSpPr/>
          <p:nvPr/>
        </p:nvSpPr>
        <p:spPr>
          <a:xfrm>
            <a:off x="8361637" y="3602002"/>
            <a:ext cx="461088" cy="461086"/>
          </a:xfrm>
          <a:prstGeom prst="ellipse">
            <a:avLst/>
          </a:prstGeom>
          <a:solidFill>
            <a:srgbClr val="944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defRPr/>
            </a:pPr>
            <a:r>
              <a:rPr lang="en-US" altLang="ko-KR" sz="1100">
                <a:solidFill>
                  <a:srgbClr val="FFFFFF"/>
                </a:solidFill>
                <a:latin typeface="Montserrat SemiBold"/>
                <a:ea typeface="a시월구일2"/>
              </a:rPr>
              <a:t>01</a:t>
            </a:r>
            <a:endParaRPr lang="ko-KR" altLang="en-US" sz="1100">
              <a:solidFill>
                <a:srgbClr val="FFFFFF"/>
              </a:solidFill>
              <a:latin typeface="Montserrat SemiBold"/>
              <a:ea typeface="a시월구일2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8863418" y="3700115"/>
            <a:ext cx="2485623" cy="395878"/>
          </a:xfrm>
          <a:prstGeom prst="rect">
            <a:avLst/>
          </a:prstGeom>
          <a:noFill/>
        </p:spPr>
        <p:txBody>
          <a:bodyPr wrap="square" tIns="0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ko-KR" altLang="en-US" sz="90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비동기 방식으로 </a:t>
            </a:r>
            <a:r>
              <a:rPr lang="en-US" altLang="ko-KR" sz="90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DB</a:t>
            </a:r>
            <a:r>
              <a:rPr lang="ko-KR" altLang="en-US" sz="90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에 저장된 </a:t>
            </a:r>
            <a:r>
              <a:rPr lang="ko-KR" altLang="en-US" sz="900" dirty="0" smtClean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데이터를</a:t>
            </a:r>
            <a:endParaRPr lang="en-US" altLang="ko-KR" sz="900" dirty="0" smtClean="0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G마켓 산스 TTF Medium"/>
              <a:ea typeface="G마켓 산스 TTF Medium"/>
            </a:endParaRPr>
          </a:p>
          <a:p>
            <a:pPr>
              <a:lnSpc>
                <a:spcPct val="130000"/>
              </a:lnSpc>
              <a:defRPr/>
            </a:pPr>
            <a:r>
              <a:rPr lang="ko-KR" altLang="en-US" sz="900" dirty="0" smtClean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추출하여 </a:t>
            </a:r>
            <a:r>
              <a:rPr lang="en-US" altLang="ko-KR" sz="900" dirty="0" err="1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jsp</a:t>
            </a:r>
            <a:r>
              <a:rPr lang="ko-KR" altLang="en-US" sz="90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로 전달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8873551" y="4305901"/>
            <a:ext cx="2485623" cy="395878"/>
          </a:xfrm>
          <a:prstGeom prst="rect">
            <a:avLst/>
          </a:prstGeom>
          <a:noFill/>
        </p:spPr>
        <p:txBody>
          <a:bodyPr wrap="square" tIns="0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ko-KR" altLang="en-US" sz="90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넘겨받은 회원 </a:t>
            </a:r>
            <a:r>
              <a:rPr lang="en-US" altLang="ko-KR" sz="900" dirty="0" err="1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idx</a:t>
            </a:r>
            <a:r>
              <a:rPr lang="ko-KR" altLang="en-US" sz="90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를 </a:t>
            </a:r>
            <a:r>
              <a:rPr lang="en-US" altLang="ko-KR" sz="90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service</a:t>
            </a:r>
            <a:r>
              <a:rPr lang="ko-KR" altLang="en-US" sz="90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에 전달 후 </a:t>
            </a:r>
            <a:r>
              <a:rPr lang="en-US" altLang="ko-KR" sz="900" dirty="0" err="1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ResponseEntity</a:t>
            </a:r>
            <a:r>
              <a:rPr lang="ko-KR" altLang="en-US" sz="90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로 반환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853408E-E9A1-046C-58B5-617CC721C6E3}"/>
              </a:ext>
            </a:extLst>
          </p:cNvPr>
          <p:cNvSpPr txBox="1"/>
          <p:nvPr/>
        </p:nvSpPr>
        <p:spPr>
          <a:xfrm>
            <a:off x="11413519" y="0"/>
            <a:ext cx="778481" cy="332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12 / 60 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FFFF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342110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5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타원 88"/>
          <p:cNvSpPr/>
          <p:nvPr/>
        </p:nvSpPr>
        <p:spPr>
          <a:xfrm>
            <a:off x="6246804" y="313724"/>
            <a:ext cx="510540" cy="549093"/>
          </a:xfrm>
          <a:prstGeom prst="ellipse">
            <a:avLst/>
          </a:prstGeom>
          <a:solidFill>
            <a:srgbClr val="944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0" name="타원 89"/>
          <p:cNvSpPr/>
          <p:nvPr/>
        </p:nvSpPr>
        <p:spPr>
          <a:xfrm>
            <a:off x="6786419" y="267236"/>
            <a:ext cx="137702" cy="137702"/>
          </a:xfrm>
          <a:prstGeom prst="ellipse">
            <a:avLst/>
          </a:prstGeom>
          <a:solidFill>
            <a:srgbClr val="944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3079785" y="491706"/>
            <a:ext cx="58039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1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Montserrat SemiBold"/>
                <a:ea typeface="G마켓 산스 TTF Medium"/>
              </a:rPr>
              <a:t>eduZino - </a:t>
            </a:r>
            <a:r>
              <a:rPr lang="ko-KR" altLang="en-US" sz="11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Montserrat SemiBold"/>
                <a:ea typeface="G마켓 산스 TTF Medium"/>
              </a:rPr>
              <a:t>안도경</a:t>
            </a:r>
          </a:p>
        </p:txBody>
      </p:sp>
      <p:sp>
        <p:nvSpPr>
          <p:cNvPr id="139" name="TextBox 18"/>
          <p:cNvSpPr txBox="1"/>
          <p:nvPr/>
        </p:nvSpPr>
        <p:spPr>
          <a:xfrm>
            <a:off x="1127396" y="862817"/>
            <a:ext cx="9936844" cy="10021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  <a:defRPr/>
            </a:pPr>
            <a:r>
              <a:rPr lang="ko-KR" altLang="en-US" sz="28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944AFF"/>
                </a:solidFill>
                <a:latin typeface="G마켓 산스 TTF Bold"/>
                <a:ea typeface="G마켓 산스 TTF Bold"/>
                <a:cs typeface="+mn-cs"/>
              </a:rPr>
              <a:t> </a:t>
            </a:r>
            <a:r>
              <a:rPr lang="en-US" altLang="ko-KR" sz="28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944AFF"/>
                </a:solidFill>
                <a:latin typeface="G마켓 산스 TTF Bold"/>
                <a:ea typeface="G마켓 산스 TTF Bold"/>
                <a:cs typeface="+mn-cs"/>
              </a:rPr>
              <a:t> </a:t>
            </a:r>
            <a:r>
              <a:rPr lang="ko-KR" altLang="en-US" sz="28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Bold"/>
                <a:ea typeface="G마켓 산스 TTF Bold"/>
                <a:cs typeface="+mn-cs"/>
              </a:rPr>
              <a:t>일반회원을</a:t>
            </a:r>
            <a:r>
              <a:rPr lang="ko-KR" altLang="en-US" sz="28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944AFF"/>
                </a:solidFill>
                <a:latin typeface="G마켓 산스 TTF Bold"/>
                <a:ea typeface="G마켓 산스 TTF Bold"/>
                <a:cs typeface="+mn-cs"/>
              </a:rPr>
              <a:t> 강사로 전환</a:t>
            </a:r>
            <a:r>
              <a:rPr lang="ko-KR" altLang="en-US" sz="28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Bold"/>
                <a:ea typeface="G마켓 산스 TTF Bold"/>
                <a:cs typeface="+mn-cs"/>
              </a:rPr>
              <a:t>하기</a:t>
            </a:r>
            <a:r>
              <a:rPr lang="en-US" altLang="ko-KR" sz="28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Bold"/>
                <a:ea typeface="G마켓 산스 TTF Bold"/>
                <a:cs typeface="+mn-cs"/>
              </a:rPr>
              <a:t>/</a:t>
            </a:r>
            <a:r>
              <a:rPr lang="en-US" altLang="ko-KR" sz="28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944AFF"/>
                </a:solidFill>
                <a:latin typeface="G마켓 산스 TTF Bold"/>
                <a:ea typeface="G마켓 산스 TTF Bold"/>
                <a:cs typeface="+mn-cs"/>
              </a:rPr>
              <a:t> </a:t>
            </a:r>
            <a:r>
              <a:rPr lang="ko-KR" altLang="en-US" sz="28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944AFF"/>
                </a:solidFill>
                <a:latin typeface="G마켓 산스 TTF Bold"/>
                <a:ea typeface="G마켓 산스 TTF Bold"/>
                <a:cs typeface="+mn-cs"/>
              </a:rPr>
              <a:t>회원 정지</a:t>
            </a:r>
            <a:r>
              <a:rPr lang="ko-KR" altLang="en-US" sz="28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Bold"/>
                <a:ea typeface="G마켓 산스 TTF Bold"/>
                <a:cs typeface="+mn-cs"/>
              </a:rPr>
              <a:t>하기</a:t>
            </a:r>
          </a:p>
          <a:p>
            <a:pPr algn="ctr">
              <a:lnSpc>
                <a:spcPct val="130000"/>
              </a:lnSpc>
              <a:defRPr/>
            </a:pPr>
            <a:r>
              <a:rPr lang="en-US" altLang="ko-KR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Bold"/>
                <a:ea typeface="G마켓 산스 TTF Bold"/>
                <a:cs typeface="+mn-cs"/>
              </a:rPr>
              <a:t>[</a:t>
            </a:r>
            <a:r>
              <a:rPr lang="ko-KR" altLang="en-US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Bold"/>
                <a:ea typeface="G마켓 산스 TTF Bold"/>
                <a:cs typeface="+mn-cs"/>
              </a:rPr>
              <a:t>관리자 </a:t>
            </a:r>
            <a:r>
              <a:rPr lang="en-US" altLang="ko-KR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Bold"/>
                <a:ea typeface="G마켓 산스 TTF Bold"/>
                <a:cs typeface="+mn-cs"/>
              </a:rPr>
              <a:t>-</a:t>
            </a:r>
            <a:r>
              <a:rPr lang="ko-KR" altLang="en-US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Bold"/>
                <a:ea typeface="G마켓 산스 TTF Bold"/>
                <a:cs typeface="+mn-cs"/>
              </a:rPr>
              <a:t> 강사전환</a:t>
            </a:r>
            <a:r>
              <a:rPr lang="en-US" altLang="ko-KR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Bold"/>
                <a:ea typeface="G마켓 산스 TTF Bold"/>
                <a:cs typeface="+mn-cs"/>
              </a:rPr>
              <a:t>,</a:t>
            </a:r>
            <a:r>
              <a:rPr lang="ko-KR" altLang="en-US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Bold"/>
                <a:ea typeface="G마켓 산스 TTF Bold"/>
                <a:cs typeface="+mn-cs"/>
              </a:rPr>
              <a:t> 차단</a:t>
            </a:r>
            <a:r>
              <a:rPr lang="en-US" altLang="ko-KR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Bold"/>
                <a:ea typeface="G마켓 산스 TTF Bold"/>
                <a:cs typeface="+mn-cs"/>
              </a:rPr>
              <a:t>]</a:t>
            </a:r>
          </a:p>
        </p:txBody>
      </p:sp>
      <p:pic>
        <p:nvPicPr>
          <p:cNvPr id="140" name="그림 139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789318" y="2509838"/>
            <a:ext cx="4049506" cy="3267074"/>
          </a:xfrm>
          <a:prstGeom prst="rect">
            <a:avLst/>
          </a:prstGeom>
        </p:spPr>
      </p:pic>
      <p:pic>
        <p:nvPicPr>
          <p:cNvPr id="141" name="그림 140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017895" y="2497040"/>
            <a:ext cx="4440079" cy="328463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853408E-E9A1-046C-58B5-617CC721C6E3}"/>
              </a:ext>
            </a:extLst>
          </p:cNvPr>
          <p:cNvSpPr txBox="1"/>
          <p:nvPr/>
        </p:nvSpPr>
        <p:spPr>
          <a:xfrm>
            <a:off x="11413519" y="0"/>
            <a:ext cx="778481" cy="332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13 / 60 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FFFF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5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타원 88"/>
          <p:cNvSpPr/>
          <p:nvPr/>
        </p:nvSpPr>
        <p:spPr>
          <a:xfrm>
            <a:off x="6246804" y="313724"/>
            <a:ext cx="510540" cy="549093"/>
          </a:xfrm>
          <a:prstGeom prst="ellipse">
            <a:avLst/>
          </a:prstGeom>
          <a:solidFill>
            <a:srgbClr val="944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0" name="타원 89"/>
          <p:cNvSpPr/>
          <p:nvPr/>
        </p:nvSpPr>
        <p:spPr>
          <a:xfrm>
            <a:off x="6786419" y="267236"/>
            <a:ext cx="137702" cy="137702"/>
          </a:xfrm>
          <a:prstGeom prst="ellipse">
            <a:avLst/>
          </a:prstGeom>
          <a:solidFill>
            <a:srgbClr val="944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3079785" y="491706"/>
            <a:ext cx="58039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1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Montserrat SemiBold"/>
                <a:ea typeface="G마켓 산스 TTF Medium"/>
              </a:rPr>
              <a:t>eduZino - </a:t>
            </a:r>
            <a:r>
              <a:rPr lang="ko-KR" altLang="en-US" sz="11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Montserrat SemiBold"/>
                <a:ea typeface="G마켓 산스 TTF Medium"/>
              </a:rPr>
              <a:t>안도경</a:t>
            </a:r>
          </a:p>
        </p:txBody>
      </p:sp>
      <p:sp>
        <p:nvSpPr>
          <p:cNvPr id="139" name="TextBox 18"/>
          <p:cNvSpPr txBox="1"/>
          <p:nvPr/>
        </p:nvSpPr>
        <p:spPr>
          <a:xfrm>
            <a:off x="1127396" y="862817"/>
            <a:ext cx="9936844" cy="10021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  <a:defRPr/>
            </a:pPr>
            <a:r>
              <a:rPr lang="ko-KR" altLang="en-US" sz="28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944AFF"/>
                </a:solidFill>
                <a:latin typeface="G마켓 산스 TTF Bold"/>
                <a:ea typeface="G마켓 산스 TTF Bold"/>
                <a:cs typeface="+mn-cs"/>
              </a:rPr>
              <a:t> </a:t>
            </a:r>
            <a:r>
              <a:rPr lang="en-US" altLang="ko-KR" sz="28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944AFF"/>
                </a:solidFill>
                <a:latin typeface="G마켓 산스 TTF Bold"/>
                <a:ea typeface="G마켓 산스 TTF Bold"/>
                <a:cs typeface="+mn-cs"/>
              </a:rPr>
              <a:t> </a:t>
            </a:r>
            <a:r>
              <a:rPr lang="ko-KR" altLang="en-US" sz="28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Bold"/>
                <a:ea typeface="G마켓 산스 TTF Bold"/>
                <a:cs typeface="+mn-cs"/>
              </a:rPr>
              <a:t>일반회원을</a:t>
            </a:r>
            <a:r>
              <a:rPr lang="ko-KR" altLang="en-US" sz="28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944AFF"/>
                </a:solidFill>
                <a:latin typeface="G마켓 산스 TTF Bold"/>
                <a:ea typeface="G마켓 산스 TTF Bold"/>
                <a:cs typeface="+mn-cs"/>
              </a:rPr>
              <a:t> 강사로 전환</a:t>
            </a:r>
            <a:r>
              <a:rPr lang="ko-KR" altLang="en-US" sz="28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Bold"/>
                <a:ea typeface="G마켓 산스 TTF Bold"/>
                <a:cs typeface="+mn-cs"/>
              </a:rPr>
              <a:t>하기</a:t>
            </a:r>
            <a:r>
              <a:rPr lang="en-US" altLang="ko-KR" sz="28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Bold"/>
                <a:ea typeface="G마켓 산스 TTF Bold"/>
                <a:cs typeface="+mn-cs"/>
              </a:rPr>
              <a:t>/</a:t>
            </a:r>
            <a:r>
              <a:rPr lang="en-US" altLang="ko-KR" sz="28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944AFF"/>
                </a:solidFill>
                <a:latin typeface="G마켓 산스 TTF Bold"/>
                <a:ea typeface="G마켓 산스 TTF Bold"/>
                <a:cs typeface="+mn-cs"/>
              </a:rPr>
              <a:t> </a:t>
            </a:r>
            <a:r>
              <a:rPr lang="ko-KR" altLang="en-US" sz="28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944AFF"/>
                </a:solidFill>
                <a:latin typeface="G마켓 산스 TTF Bold"/>
                <a:ea typeface="G마켓 산스 TTF Bold"/>
                <a:cs typeface="+mn-cs"/>
              </a:rPr>
              <a:t>회원 정지</a:t>
            </a:r>
            <a:r>
              <a:rPr lang="ko-KR" altLang="en-US" sz="28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Bold"/>
                <a:ea typeface="G마켓 산스 TTF Bold"/>
                <a:cs typeface="+mn-cs"/>
              </a:rPr>
              <a:t>하기</a:t>
            </a:r>
          </a:p>
          <a:p>
            <a:pPr algn="ctr">
              <a:lnSpc>
                <a:spcPct val="130000"/>
              </a:lnSpc>
              <a:defRPr/>
            </a:pPr>
            <a:r>
              <a:rPr lang="en-US" altLang="ko-KR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Bold"/>
                <a:ea typeface="G마켓 산스 TTF Bold"/>
                <a:cs typeface="+mn-cs"/>
              </a:rPr>
              <a:t>[</a:t>
            </a:r>
            <a:r>
              <a:rPr lang="ko-KR" altLang="en-US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Bold"/>
                <a:ea typeface="G마켓 산스 TTF Bold"/>
                <a:cs typeface="+mn-cs"/>
              </a:rPr>
              <a:t>관리자 </a:t>
            </a:r>
            <a:r>
              <a:rPr lang="en-US" altLang="ko-KR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Bold"/>
                <a:ea typeface="G마켓 산스 TTF Bold"/>
                <a:cs typeface="+mn-cs"/>
              </a:rPr>
              <a:t>-</a:t>
            </a:r>
            <a:r>
              <a:rPr lang="ko-KR" altLang="en-US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Bold"/>
                <a:ea typeface="G마켓 산스 TTF Bold"/>
                <a:cs typeface="+mn-cs"/>
              </a:rPr>
              <a:t> 회원관리</a:t>
            </a:r>
            <a:r>
              <a:rPr lang="en-US" altLang="ko-KR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Bold"/>
                <a:ea typeface="G마켓 산스 TTF Bold"/>
                <a:cs typeface="+mn-cs"/>
              </a:rPr>
              <a:t>]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853408E-E9A1-046C-58B5-617CC721C6E3}"/>
              </a:ext>
            </a:extLst>
          </p:cNvPr>
          <p:cNvSpPr txBox="1"/>
          <p:nvPr/>
        </p:nvSpPr>
        <p:spPr>
          <a:xfrm>
            <a:off x="11413519" y="0"/>
            <a:ext cx="778481" cy="332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14 / 60 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FFFF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0" name="TextBox 35"/>
          <p:cNvSpPr txBox="1"/>
          <p:nvPr/>
        </p:nvSpPr>
        <p:spPr>
          <a:xfrm>
            <a:off x="1412182" y="4478731"/>
            <a:ext cx="2266582" cy="3675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ko-KR" altLang="en-US" sz="1400">
                <a:ln w="9525">
                  <a:solidFill>
                    <a:srgbClr val="FFFFFF">
                      <a:alpha val="0"/>
                    </a:srgbClr>
                  </a:solidFill>
                </a:ln>
                <a:solidFill>
                  <a:srgbClr val="944AFF"/>
                </a:solidFill>
                <a:latin typeface="G마켓 산스 TTF Bold"/>
                <a:ea typeface="G마켓 산스 TTF Bold"/>
                <a:cs typeface="+mn-cs"/>
              </a:rPr>
              <a:t>관리자</a:t>
            </a:r>
            <a:r>
              <a:rPr lang="en-US" altLang="ko-KR" sz="1400">
                <a:ln w="9525">
                  <a:solidFill>
                    <a:srgbClr val="FFFFFF">
                      <a:alpha val="0"/>
                    </a:srgbClr>
                  </a:solidFill>
                </a:ln>
                <a:solidFill>
                  <a:srgbClr val="944AFF"/>
                </a:solidFill>
                <a:latin typeface="G마켓 산스 TTF Bold"/>
                <a:ea typeface="G마켓 산스 TTF Bold"/>
                <a:cs typeface="+mn-cs"/>
              </a:rPr>
              <a:t>. </a:t>
            </a:r>
            <a:r>
              <a:rPr lang="ko-KR" altLang="en-US" sz="1400">
                <a:ln w="9525"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/>
                </a:solidFill>
                <a:latin typeface="G마켓 산스 TTF Bold"/>
                <a:ea typeface="G마켓 산스 TTF Bold"/>
                <a:cs typeface="+mn-cs"/>
              </a:rPr>
              <a:t>차단회원관리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/>
          <a:srcRect t="9682"/>
          <a:stretch/>
        </p:blipFill>
        <p:spPr>
          <a:xfrm>
            <a:off x="1340926" y="2265769"/>
            <a:ext cx="4517052" cy="2227697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5"/>
          <a:srcRect r="34668"/>
          <a:stretch/>
        </p:blipFill>
        <p:spPr>
          <a:xfrm>
            <a:off x="7322691" y="2224971"/>
            <a:ext cx="3536822" cy="4039675"/>
          </a:xfrm>
          <a:prstGeom prst="rect">
            <a:avLst/>
          </a:prstGeom>
        </p:spPr>
      </p:pic>
      <p:sp>
        <p:nvSpPr>
          <p:cNvPr id="13" name="오른쪽 화살표 12"/>
          <p:cNvSpPr/>
          <p:nvPr/>
        </p:nvSpPr>
        <p:spPr>
          <a:xfrm>
            <a:off x="5764952" y="3114862"/>
            <a:ext cx="1825578" cy="202295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944AFF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4" name="오른쪽 화살표 13"/>
          <p:cNvSpPr/>
          <p:nvPr/>
        </p:nvSpPr>
        <p:spPr>
          <a:xfrm rot="10797155">
            <a:off x="5847376" y="5341087"/>
            <a:ext cx="1743082" cy="174112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944AFF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rgbClr val="262626"/>
              </a:solidFill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6"/>
          <a:srcRect b="30465"/>
          <a:stretch/>
        </p:blipFill>
        <p:spPr>
          <a:xfrm>
            <a:off x="1340898" y="4879172"/>
            <a:ext cx="4506406" cy="1375971"/>
          </a:xfrm>
          <a:prstGeom prst="rect">
            <a:avLst/>
          </a:prstGeom>
        </p:spPr>
      </p:pic>
      <p:sp>
        <p:nvSpPr>
          <p:cNvPr id="17" name="TextBox 35"/>
          <p:cNvSpPr txBox="1"/>
          <p:nvPr/>
        </p:nvSpPr>
        <p:spPr>
          <a:xfrm>
            <a:off x="1316931" y="1849830"/>
            <a:ext cx="2266582" cy="3675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ko-KR" altLang="en-US" sz="1400">
                <a:ln w="9525">
                  <a:solidFill>
                    <a:srgbClr val="FFFFFF">
                      <a:alpha val="0"/>
                    </a:srgbClr>
                  </a:solidFill>
                </a:ln>
                <a:solidFill>
                  <a:srgbClr val="944AFF"/>
                </a:solidFill>
                <a:latin typeface="G마켓 산스 TTF Bold"/>
                <a:ea typeface="G마켓 산스 TTF Bold"/>
                <a:cs typeface="+mn-cs"/>
              </a:rPr>
              <a:t>관리자</a:t>
            </a:r>
            <a:r>
              <a:rPr lang="en-US" altLang="ko-KR" sz="1400">
                <a:ln w="9525">
                  <a:solidFill>
                    <a:srgbClr val="FFFFFF">
                      <a:alpha val="0"/>
                    </a:srgbClr>
                  </a:solidFill>
                </a:ln>
                <a:solidFill>
                  <a:srgbClr val="944AFF"/>
                </a:solidFill>
                <a:latin typeface="G마켓 산스 TTF Bold"/>
                <a:ea typeface="G마켓 산스 TTF Bold"/>
                <a:cs typeface="+mn-cs"/>
              </a:rPr>
              <a:t>. </a:t>
            </a:r>
            <a:r>
              <a:rPr lang="ko-KR" altLang="en-US" sz="1400">
                <a:ln w="9525"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/>
                </a:solidFill>
                <a:latin typeface="G마켓 산스 TTF Bold"/>
                <a:ea typeface="G마켓 산스 TTF Bold"/>
                <a:cs typeface="+mn-cs"/>
              </a:rPr>
              <a:t>일반회원관리</a:t>
            </a:r>
          </a:p>
        </p:txBody>
      </p:sp>
      <p:sp>
        <p:nvSpPr>
          <p:cNvPr id="18" name="TextBox 35"/>
          <p:cNvSpPr txBox="1"/>
          <p:nvPr/>
        </p:nvSpPr>
        <p:spPr>
          <a:xfrm>
            <a:off x="7286386" y="1866156"/>
            <a:ext cx="2266582" cy="3675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ko-KR" altLang="en-US" sz="1400">
                <a:ln w="9525">
                  <a:solidFill>
                    <a:srgbClr val="FFFFFF">
                      <a:alpha val="0"/>
                    </a:srgbClr>
                  </a:solidFill>
                </a:ln>
                <a:solidFill>
                  <a:srgbClr val="944AFF"/>
                </a:solidFill>
                <a:latin typeface="G마켓 산스 TTF Bold"/>
                <a:ea typeface="G마켓 산스 TTF Bold"/>
                <a:cs typeface="+mn-cs"/>
              </a:rPr>
              <a:t>관리자</a:t>
            </a:r>
            <a:r>
              <a:rPr lang="en-US" altLang="ko-KR" sz="1400">
                <a:ln w="9525">
                  <a:solidFill>
                    <a:srgbClr val="FFFFFF">
                      <a:alpha val="0"/>
                    </a:srgbClr>
                  </a:solidFill>
                </a:ln>
                <a:solidFill>
                  <a:srgbClr val="944AFF"/>
                </a:solidFill>
                <a:latin typeface="G마켓 산스 TTF Bold"/>
                <a:ea typeface="G마켓 산스 TTF Bold"/>
                <a:cs typeface="+mn-cs"/>
              </a:rPr>
              <a:t>. </a:t>
            </a:r>
            <a:r>
              <a:rPr lang="ko-KR" altLang="en-US" sz="1400">
                <a:ln w="9525"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/>
                </a:solidFill>
                <a:latin typeface="G마켓 산스 TTF Bold"/>
                <a:ea typeface="G마켓 산스 TTF Bold"/>
                <a:cs typeface="+mn-cs"/>
              </a:rPr>
              <a:t>회원상세정보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5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타원 88"/>
          <p:cNvSpPr/>
          <p:nvPr/>
        </p:nvSpPr>
        <p:spPr>
          <a:xfrm>
            <a:off x="6246804" y="313724"/>
            <a:ext cx="510540" cy="549093"/>
          </a:xfrm>
          <a:prstGeom prst="ellipse">
            <a:avLst/>
          </a:prstGeom>
          <a:solidFill>
            <a:srgbClr val="944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0" name="타원 89"/>
          <p:cNvSpPr/>
          <p:nvPr/>
        </p:nvSpPr>
        <p:spPr>
          <a:xfrm>
            <a:off x="6786419" y="267236"/>
            <a:ext cx="137702" cy="137702"/>
          </a:xfrm>
          <a:prstGeom prst="ellipse">
            <a:avLst/>
          </a:prstGeom>
          <a:solidFill>
            <a:srgbClr val="944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3079785" y="491706"/>
            <a:ext cx="58039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1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Montserrat SemiBold"/>
                <a:ea typeface="G마켓 산스 TTF Medium"/>
              </a:rPr>
              <a:t>eduZino - </a:t>
            </a:r>
            <a:r>
              <a:rPr lang="ko-KR" altLang="en-US" sz="11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Montserrat SemiBold"/>
                <a:ea typeface="G마켓 산스 TTF Medium"/>
              </a:rPr>
              <a:t>안도경</a:t>
            </a:r>
          </a:p>
        </p:txBody>
      </p:sp>
      <p:sp>
        <p:nvSpPr>
          <p:cNvPr id="139" name="TextBox 18"/>
          <p:cNvSpPr txBox="1"/>
          <p:nvPr/>
        </p:nvSpPr>
        <p:spPr>
          <a:xfrm>
            <a:off x="1127396" y="862817"/>
            <a:ext cx="9936844" cy="6201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  <a:defRPr/>
            </a:pPr>
            <a:r>
              <a:rPr lang="ko-KR" altLang="en-US" sz="28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944AFF"/>
                </a:solidFill>
                <a:latin typeface="G마켓 산스 TTF Bold"/>
                <a:ea typeface="G마켓 산스 TTF Bold"/>
                <a:cs typeface="+mn-cs"/>
              </a:rPr>
              <a:t> </a:t>
            </a:r>
            <a:r>
              <a:rPr lang="en-US" altLang="ko-KR" sz="28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944AFF"/>
                </a:solidFill>
                <a:latin typeface="G마켓 산스 TTF Bold"/>
                <a:ea typeface="G마켓 산스 TTF Bold"/>
                <a:cs typeface="+mn-cs"/>
              </a:rPr>
              <a:t> </a:t>
            </a:r>
            <a:r>
              <a:rPr lang="ko-KR" altLang="en-US" sz="2800" dirty="0" err="1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Bold"/>
                <a:ea typeface="G마켓 산스 TTF Bold"/>
                <a:cs typeface="+mn-cs"/>
              </a:rPr>
              <a:t>일반회원을</a:t>
            </a:r>
            <a:r>
              <a:rPr lang="ko-KR" altLang="en-US" sz="28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944AFF"/>
                </a:solidFill>
                <a:latin typeface="G마켓 산스 TTF Bold"/>
                <a:ea typeface="G마켓 산스 TTF Bold"/>
                <a:cs typeface="+mn-cs"/>
              </a:rPr>
              <a:t> 강사로 전환</a:t>
            </a:r>
            <a:r>
              <a:rPr lang="ko-KR" altLang="en-US" sz="28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Bold"/>
                <a:ea typeface="G마켓 산스 TTF Bold"/>
                <a:cs typeface="+mn-cs"/>
              </a:rPr>
              <a:t>하기</a:t>
            </a:r>
            <a:r>
              <a:rPr lang="en-US" altLang="ko-KR" sz="28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Bold"/>
                <a:ea typeface="G마켓 산스 TTF Bold"/>
                <a:cs typeface="+mn-cs"/>
              </a:rPr>
              <a:t>/</a:t>
            </a:r>
            <a:r>
              <a:rPr lang="en-US" altLang="ko-KR" sz="28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944AFF"/>
                </a:solidFill>
                <a:latin typeface="G마켓 산스 TTF Bold"/>
                <a:ea typeface="G마켓 산스 TTF Bold"/>
                <a:cs typeface="+mn-cs"/>
              </a:rPr>
              <a:t> </a:t>
            </a:r>
            <a:r>
              <a:rPr lang="ko-KR" altLang="en-US" sz="28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944AFF"/>
                </a:solidFill>
                <a:latin typeface="G마켓 산스 TTF Bold"/>
                <a:ea typeface="G마켓 산스 TTF Bold"/>
                <a:cs typeface="+mn-cs"/>
              </a:rPr>
              <a:t>회원 </a:t>
            </a:r>
            <a:r>
              <a:rPr lang="ko-KR" altLang="en-US" sz="2800" dirty="0" smtClean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944AFF"/>
                </a:solidFill>
                <a:latin typeface="G마켓 산스 TTF Bold"/>
                <a:ea typeface="G마켓 산스 TTF Bold"/>
                <a:cs typeface="+mn-cs"/>
              </a:rPr>
              <a:t>정지</a:t>
            </a:r>
            <a:r>
              <a:rPr lang="ko-KR" altLang="en-US" sz="2800" dirty="0" smtClean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Bold"/>
                <a:ea typeface="G마켓 산스 TTF Bold"/>
                <a:cs typeface="+mn-cs"/>
              </a:rPr>
              <a:t>하기</a:t>
            </a:r>
            <a:endParaRPr lang="ko-KR" altLang="en-US" sz="2800" dirty="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G마켓 산스 TTF Bold"/>
              <a:ea typeface="G마켓 산스 TTF Bol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853408E-E9A1-046C-58B5-617CC721C6E3}"/>
              </a:ext>
            </a:extLst>
          </p:cNvPr>
          <p:cNvSpPr txBox="1"/>
          <p:nvPr/>
        </p:nvSpPr>
        <p:spPr>
          <a:xfrm>
            <a:off x="11413519" y="0"/>
            <a:ext cx="778481" cy="332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15 / 60 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FFFF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5121" y="1597813"/>
            <a:ext cx="3592155" cy="227171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0325" y="1600979"/>
            <a:ext cx="5113902" cy="202300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1117" y="5463792"/>
            <a:ext cx="3633331" cy="53114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95750" y="5082891"/>
            <a:ext cx="3538724" cy="90386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28123" y="5082891"/>
            <a:ext cx="3903816" cy="907659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B1768DEC-0C8D-A78E-5D52-980155811ECF}"/>
              </a:ext>
            </a:extLst>
          </p:cNvPr>
          <p:cNvSpPr/>
          <p:nvPr/>
        </p:nvSpPr>
        <p:spPr>
          <a:xfrm>
            <a:off x="1127195" y="1578763"/>
            <a:ext cx="3702608" cy="2354227"/>
          </a:xfrm>
          <a:prstGeom prst="rect">
            <a:avLst/>
          </a:prstGeom>
          <a:noFill/>
          <a:ln>
            <a:solidFill>
              <a:srgbClr val="944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ECC0A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1768DEC-0C8D-A78E-5D52-980155811ECF}"/>
              </a:ext>
            </a:extLst>
          </p:cNvPr>
          <p:cNvSpPr/>
          <p:nvPr/>
        </p:nvSpPr>
        <p:spPr>
          <a:xfrm>
            <a:off x="5911614" y="1556558"/>
            <a:ext cx="5218738" cy="2129007"/>
          </a:xfrm>
          <a:prstGeom prst="rect">
            <a:avLst/>
          </a:prstGeom>
          <a:noFill/>
          <a:ln>
            <a:solidFill>
              <a:srgbClr val="944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ECC0A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1768DEC-0C8D-A78E-5D52-980155811ECF}"/>
              </a:ext>
            </a:extLst>
          </p:cNvPr>
          <p:cNvSpPr/>
          <p:nvPr/>
        </p:nvSpPr>
        <p:spPr>
          <a:xfrm>
            <a:off x="460774" y="5029025"/>
            <a:ext cx="11337414" cy="1040002"/>
          </a:xfrm>
          <a:prstGeom prst="rect">
            <a:avLst/>
          </a:prstGeom>
          <a:noFill/>
          <a:ln>
            <a:solidFill>
              <a:srgbClr val="944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ECC0A"/>
              </a:solidFill>
            </a:endParaRPr>
          </a:p>
        </p:txBody>
      </p:sp>
      <p:sp>
        <p:nvSpPr>
          <p:cNvPr id="23" name="사각형: 둥근 모서리 62"/>
          <p:cNvSpPr/>
          <p:nvPr/>
        </p:nvSpPr>
        <p:spPr>
          <a:xfrm>
            <a:off x="1131270" y="3938101"/>
            <a:ext cx="3698533" cy="694232"/>
          </a:xfrm>
          <a:prstGeom prst="roundRect">
            <a:avLst>
              <a:gd name="adj" fmla="val 0"/>
            </a:avLst>
          </a:prstGeom>
          <a:solidFill>
            <a:srgbClr val="E5D6FA"/>
          </a:solidFill>
          <a:ln>
            <a:solidFill>
              <a:srgbClr val="944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rgbClr val="FECC0A"/>
              </a:solidFill>
            </a:endParaRPr>
          </a:p>
        </p:txBody>
      </p:sp>
      <p:sp>
        <p:nvSpPr>
          <p:cNvPr id="24" name="화살표: 갈매기형 수장 43"/>
          <p:cNvSpPr/>
          <p:nvPr/>
        </p:nvSpPr>
        <p:spPr>
          <a:xfrm>
            <a:off x="1423919" y="4088402"/>
            <a:ext cx="144968" cy="149776"/>
          </a:xfrm>
          <a:prstGeom prst="chevron">
            <a:avLst>
              <a:gd name="adj" fmla="val 50000"/>
            </a:avLst>
          </a:prstGeom>
          <a:solidFill>
            <a:srgbClr val="231F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rgbClr val="231F20"/>
              </a:solidFill>
            </a:endParaRPr>
          </a:p>
        </p:txBody>
      </p:sp>
      <p:sp>
        <p:nvSpPr>
          <p:cNvPr id="25" name="화살표: 갈매기형 수장 44"/>
          <p:cNvSpPr/>
          <p:nvPr/>
        </p:nvSpPr>
        <p:spPr>
          <a:xfrm>
            <a:off x="1520274" y="4088402"/>
            <a:ext cx="144968" cy="149776"/>
          </a:xfrm>
          <a:prstGeom prst="chevron">
            <a:avLst>
              <a:gd name="adj" fmla="val 50000"/>
            </a:avLst>
          </a:prstGeom>
          <a:solidFill>
            <a:srgbClr val="231F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rgbClr val="231F20"/>
              </a:solidFill>
            </a:endParaRPr>
          </a:p>
        </p:txBody>
      </p:sp>
      <p:sp>
        <p:nvSpPr>
          <p:cNvPr id="26" name="TextBox 29"/>
          <p:cNvSpPr txBox="1"/>
          <p:nvPr/>
        </p:nvSpPr>
        <p:spPr>
          <a:xfrm>
            <a:off x="1627759" y="4004016"/>
            <a:ext cx="3012779" cy="5586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en-US" altLang="ko-KR" sz="1200" dirty="0" err="1" smtClean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json</a:t>
            </a:r>
            <a:r>
              <a:rPr lang="ko-KR" altLang="en-US" sz="1200" dirty="0" smtClean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과 </a:t>
            </a:r>
            <a:r>
              <a:rPr lang="en-US" altLang="ko-KR" sz="1200" dirty="0" smtClean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.ajax</a:t>
            </a:r>
            <a:r>
              <a:rPr lang="ko-KR" altLang="en-US" sz="1200" dirty="0" smtClean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를 이용하여 회원 </a:t>
            </a:r>
            <a:r>
              <a:rPr lang="en-US" altLang="ko-KR" sz="1200" dirty="0" err="1" smtClean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idx</a:t>
            </a:r>
            <a:r>
              <a:rPr lang="ko-KR" altLang="en-US" sz="1200" dirty="0" smtClean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값을</a:t>
            </a:r>
            <a:endParaRPr lang="en-US" altLang="ko-KR" sz="1200" dirty="0" smtClean="0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G마켓 산스 TTF Medium"/>
              <a:ea typeface="G마켓 산스 TTF Medium"/>
            </a:endParaRPr>
          </a:p>
          <a:p>
            <a:pPr>
              <a:lnSpc>
                <a:spcPct val="130000"/>
              </a:lnSpc>
              <a:defRPr/>
            </a:pPr>
            <a:r>
              <a:rPr lang="ko-KR" altLang="en-US" sz="1200" dirty="0" smtClean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컨트롤러에 넘겨주기</a:t>
            </a:r>
            <a:endParaRPr lang="ko-KR" altLang="en-US" sz="1200" dirty="0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G마켓 산스 TTF Medium"/>
              <a:ea typeface="G마켓 산스 TTF Medium"/>
            </a:endParaRPr>
          </a:p>
        </p:txBody>
      </p:sp>
      <p:sp>
        <p:nvSpPr>
          <p:cNvPr id="27" name="사각형: 둥근 모서리 62"/>
          <p:cNvSpPr/>
          <p:nvPr/>
        </p:nvSpPr>
        <p:spPr>
          <a:xfrm>
            <a:off x="5911614" y="3677854"/>
            <a:ext cx="5218738" cy="703626"/>
          </a:xfrm>
          <a:prstGeom prst="roundRect">
            <a:avLst>
              <a:gd name="adj" fmla="val 0"/>
            </a:avLst>
          </a:prstGeom>
          <a:solidFill>
            <a:srgbClr val="E5D6FA"/>
          </a:solidFill>
          <a:ln>
            <a:solidFill>
              <a:srgbClr val="944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rgbClr val="FECC0A"/>
              </a:solidFill>
            </a:endParaRPr>
          </a:p>
        </p:txBody>
      </p:sp>
      <p:sp>
        <p:nvSpPr>
          <p:cNvPr id="28" name="화살표: 갈매기형 수장 43"/>
          <p:cNvSpPr/>
          <p:nvPr/>
        </p:nvSpPr>
        <p:spPr>
          <a:xfrm>
            <a:off x="6204263" y="3828154"/>
            <a:ext cx="144968" cy="149776"/>
          </a:xfrm>
          <a:prstGeom prst="chevron">
            <a:avLst>
              <a:gd name="adj" fmla="val 50000"/>
            </a:avLst>
          </a:prstGeom>
          <a:solidFill>
            <a:srgbClr val="231F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rgbClr val="231F20"/>
              </a:solidFill>
            </a:endParaRPr>
          </a:p>
        </p:txBody>
      </p:sp>
      <p:sp>
        <p:nvSpPr>
          <p:cNvPr id="29" name="화살표: 갈매기형 수장 44"/>
          <p:cNvSpPr/>
          <p:nvPr/>
        </p:nvSpPr>
        <p:spPr>
          <a:xfrm>
            <a:off x="6300618" y="3828154"/>
            <a:ext cx="144968" cy="149776"/>
          </a:xfrm>
          <a:prstGeom prst="chevron">
            <a:avLst>
              <a:gd name="adj" fmla="val 50000"/>
            </a:avLst>
          </a:prstGeom>
          <a:solidFill>
            <a:srgbClr val="231F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rgbClr val="231F20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408103" y="3743768"/>
            <a:ext cx="4576591" cy="5724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ko-KR" altLang="en-US" sz="1200" dirty="0" smtClean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넘겨받은 회원 </a:t>
            </a:r>
            <a:r>
              <a:rPr lang="en-US" altLang="ko-KR" sz="1200" dirty="0" err="1" smtClean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idx</a:t>
            </a:r>
            <a:r>
              <a:rPr lang="ko-KR" altLang="en-US" sz="1200" dirty="0" smtClean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값을 </a:t>
            </a:r>
            <a:r>
              <a:rPr lang="en-US" altLang="ko-KR" sz="1200" dirty="0" smtClean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service </a:t>
            </a:r>
            <a:r>
              <a:rPr lang="ko-KR" altLang="en-US" sz="1200" dirty="0" smtClean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에 전달 후</a:t>
            </a:r>
            <a:endParaRPr lang="en-US" altLang="ko-KR" sz="1200" dirty="0" smtClean="0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G마켓 산스 TTF Medium"/>
              <a:ea typeface="G마켓 산스 TTF Medium"/>
            </a:endParaRPr>
          </a:p>
          <a:p>
            <a:pPr>
              <a:lnSpc>
                <a:spcPct val="130000"/>
              </a:lnSpc>
              <a:defRPr/>
            </a:pPr>
            <a:r>
              <a:rPr lang="en-US" altLang="ko-KR" sz="1200" dirty="0" err="1" smtClean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ResponseEntity</a:t>
            </a:r>
            <a:r>
              <a:rPr lang="en-US" altLang="ko-KR" sz="1200" dirty="0" smtClean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 </a:t>
            </a:r>
            <a:r>
              <a:rPr lang="ko-KR" altLang="en-US" sz="1200" dirty="0" smtClean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로 반환</a:t>
            </a:r>
            <a:endParaRPr lang="ko-KR" altLang="en-US" sz="1200" dirty="0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G마켓 산스 TTF Medium"/>
              <a:ea typeface="G마켓 산스 TTF Medium"/>
            </a:endParaRPr>
          </a:p>
        </p:txBody>
      </p:sp>
      <p:sp>
        <p:nvSpPr>
          <p:cNvPr id="31" name="사각형: 둥근 모서리 62"/>
          <p:cNvSpPr/>
          <p:nvPr/>
        </p:nvSpPr>
        <p:spPr>
          <a:xfrm>
            <a:off x="841098" y="6067161"/>
            <a:ext cx="2929790" cy="694232"/>
          </a:xfrm>
          <a:prstGeom prst="roundRect">
            <a:avLst>
              <a:gd name="adj" fmla="val 0"/>
            </a:avLst>
          </a:prstGeom>
          <a:solidFill>
            <a:srgbClr val="E5D6FA"/>
          </a:solidFill>
          <a:ln>
            <a:solidFill>
              <a:srgbClr val="944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rgbClr val="FECC0A"/>
              </a:solidFill>
            </a:endParaRPr>
          </a:p>
        </p:txBody>
      </p:sp>
      <p:sp>
        <p:nvSpPr>
          <p:cNvPr id="32" name="화살표: 갈매기형 수장 43"/>
          <p:cNvSpPr/>
          <p:nvPr/>
        </p:nvSpPr>
        <p:spPr>
          <a:xfrm>
            <a:off x="1133747" y="6217462"/>
            <a:ext cx="144968" cy="149776"/>
          </a:xfrm>
          <a:prstGeom prst="chevron">
            <a:avLst>
              <a:gd name="adj" fmla="val 50000"/>
            </a:avLst>
          </a:prstGeom>
          <a:solidFill>
            <a:srgbClr val="231F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rgbClr val="231F20"/>
              </a:solidFill>
            </a:endParaRPr>
          </a:p>
        </p:txBody>
      </p:sp>
      <p:sp>
        <p:nvSpPr>
          <p:cNvPr id="33" name="화살표: 갈매기형 수장 44"/>
          <p:cNvSpPr/>
          <p:nvPr/>
        </p:nvSpPr>
        <p:spPr>
          <a:xfrm>
            <a:off x="1230102" y="6217462"/>
            <a:ext cx="144968" cy="149776"/>
          </a:xfrm>
          <a:prstGeom prst="chevron">
            <a:avLst>
              <a:gd name="adj" fmla="val 50000"/>
            </a:avLst>
          </a:prstGeom>
          <a:solidFill>
            <a:srgbClr val="231F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rgbClr val="231F20"/>
              </a:solidFill>
            </a:endParaRPr>
          </a:p>
        </p:txBody>
      </p:sp>
      <p:sp>
        <p:nvSpPr>
          <p:cNvPr id="34" name="TextBox 29"/>
          <p:cNvSpPr txBox="1"/>
          <p:nvPr/>
        </p:nvSpPr>
        <p:spPr>
          <a:xfrm>
            <a:off x="1337588" y="6133076"/>
            <a:ext cx="2376656" cy="5724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en-US" altLang="ko-KR" sz="1200" dirty="0" err="1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ServiceTeacherImpl</a:t>
            </a:r>
            <a:r>
              <a:rPr lang="en-US" altLang="ko-KR" sz="120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 </a:t>
            </a:r>
            <a:r>
              <a:rPr lang="ko-KR" altLang="en-US" sz="120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에서 </a:t>
            </a:r>
            <a:r>
              <a:rPr lang="en-US" altLang="ko-KR" sz="1200" dirty="0" err="1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MybatisDAO</a:t>
            </a:r>
            <a:r>
              <a:rPr lang="ko-KR" altLang="en-US" sz="120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로 처리 요청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3657485" y="4677524"/>
            <a:ext cx="5918003" cy="3724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en-US" altLang="ko-KR" sz="1400" dirty="0" smtClean="0">
                <a:ln w="9525">
                  <a:solidFill>
                    <a:srgbClr val="FFFFFF">
                      <a:alpha val="0"/>
                    </a:srgbClr>
                  </a:solidFill>
                </a:ln>
                <a:solidFill>
                  <a:schemeClr val="bg1"/>
                </a:solidFill>
                <a:latin typeface="G마켓 산스 TTF Bold"/>
                <a:ea typeface="G마켓 산스 TTF Bold"/>
              </a:rPr>
              <a:t>Service / </a:t>
            </a:r>
            <a:r>
              <a:rPr lang="en-US" altLang="ko-KR" sz="1400" dirty="0" err="1" smtClean="0">
                <a:ln w="9525">
                  <a:solidFill>
                    <a:srgbClr val="FFFFFF">
                      <a:alpha val="0"/>
                    </a:srgbClr>
                  </a:solidFill>
                </a:ln>
                <a:solidFill>
                  <a:schemeClr val="bg1"/>
                </a:solidFill>
                <a:latin typeface="G마켓 산스 TTF Bold"/>
                <a:ea typeface="G마켓 산스 TTF Bold"/>
              </a:rPr>
              <a:t>MybatisDAO</a:t>
            </a:r>
            <a:r>
              <a:rPr lang="ko-KR" altLang="en-US" sz="1400" dirty="0" smtClean="0">
                <a:ln w="9525">
                  <a:solidFill>
                    <a:srgbClr val="FFFFFF">
                      <a:alpha val="0"/>
                    </a:srgbClr>
                  </a:solidFill>
                </a:ln>
                <a:solidFill>
                  <a:schemeClr val="bg1"/>
                </a:solidFill>
                <a:latin typeface="G마켓 산스 TTF Bold"/>
                <a:ea typeface="G마켓 산스 TTF Bold"/>
              </a:rPr>
              <a:t>를 통해 </a:t>
            </a:r>
            <a:r>
              <a:rPr lang="ko-KR" altLang="en-US" sz="1400" dirty="0" err="1" smtClean="0">
                <a:ln w="9525">
                  <a:solidFill>
                    <a:srgbClr val="FFFFFF">
                      <a:alpha val="0"/>
                    </a:srgbClr>
                  </a:solidFill>
                </a:ln>
                <a:solidFill>
                  <a:schemeClr val="bg1"/>
                </a:solidFill>
                <a:latin typeface="G마켓 산스 TTF Bold"/>
                <a:ea typeface="G마켓 산스 TTF Bold"/>
              </a:rPr>
              <a:t>쿼리문을</a:t>
            </a:r>
            <a:r>
              <a:rPr lang="ko-KR" altLang="en-US" sz="1400" dirty="0" smtClean="0">
                <a:ln w="9525">
                  <a:solidFill>
                    <a:srgbClr val="FFFFFF">
                      <a:alpha val="0"/>
                    </a:srgbClr>
                  </a:solidFill>
                </a:ln>
                <a:solidFill>
                  <a:schemeClr val="bg1"/>
                </a:solidFill>
                <a:latin typeface="G마켓 산스 TTF Bold"/>
                <a:ea typeface="G마켓 산스 TTF Bold"/>
              </a:rPr>
              <a:t> 실행하고 예외처리</a:t>
            </a:r>
            <a:endParaRPr lang="ko-KR" altLang="en-US" sz="1400" dirty="0">
              <a:ln w="9525">
                <a:solidFill>
                  <a:srgbClr val="FFFFFF">
                    <a:alpha val="0"/>
                  </a:srgbClr>
                </a:solidFill>
              </a:ln>
              <a:solidFill>
                <a:schemeClr val="bg1"/>
              </a:solidFill>
              <a:latin typeface="G마켓 산스 TTF Bold"/>
              <a:ea typeface="G마켓 산스 TTF Bold"/>
            </a:endParaRPr>
          </a:p>
        </p:txBody>
      </p:sp>
      <p:sp>
        <p:nvSpPr>
          <p:cNvPr id="39" name="사각형: 둥근 모서리 62"/>
          <p:cNvSpPr/>
          <p:nvPr/>
        </p:nvSpPr>
        <p:spPr>
          <a:xfrm>
            <a:off x="4570178" y="6071504"/>
            <a:ext cx="2929790" cy="694232"/>
          </a:xfrm>
          <a:prstGeom prst="roundRect">
            <a:avLst>
              <a:gd name="adj" fmla="val 0"/>
            </a:avLst>
          </a:prstGeom>
          <a:solidFill>
            <a:srgbClr val="E5D6FA"/>
          </a:solidFill>
          <a:ln>
            <a:solidFill>
              <a:srgbClr val="944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rgbClr val="FECC0A"/>
              </a:solidFill>
            </a:endParaRPr>
          </a:p>
        </p:txBody>
      </p:sp>
      <p:sp>
        <p:nvSpPr>
          <p:cNvPr id="40" name="화살표: 갈매기형 수장 43"/>
          <p:cNvSpPr/>
          <p:nvPr/>
        </p:nvSpPr>
        <p:spPr>
          <a:xfrm>
            <a:off x="4862827" y="6221805"/>
            <a:ext cx="144968" cy="149776"/>
          </a:xfrm>
          <a:prstGeom prst="chevron">
            <a:avLst>
              <a:gd name="adj" fmla="val 50000"/>
            </a:avLst>
          </a:prstGeom>
          <a:solidFill>
            <a:srgbClr val="231F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rgbClr val="231F20"/>
              </a:solidFill>
            </a:endParaRPr>
          </a:p>
        </p:txBody>
      </p:sp>
      <p:sp>
        <p:nvSpPr>
          <p:cNvPr id="41" name="화살표: 갈매기형 수장 44"/>
          <p:cNvSpPr/>
          <p:nvPr/>
        </p:nvSpPr>
        <p:spPr>
          <a:xfrm>
            <a:off x="4959182" y="6221805"/>
            <a:ext cx="144968" cy="149776"/>
          </a:xfrm>
          <a:prstGeom prst="chevron">
            <a:avLst>
              <a:gd name="adj" fmla="val 50000"/>
            </a:avLst>
          </a:prstGeom>
          <a:solidFill>
            <a:srgbClr val="231F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rgbClr val="231F20"/>
              </a:solidFill>
            </a:endParaRPr>
          </a:p>
        </p:txBody>
      </p:sp>
      <p:sp>
        <p:nvSpPr>
          <p:cNvPr id="42" name="TextBox 29"/>
          <p:cNvSpPr txBox="1"/>
          <p:nvPr/>
        </p:nvSpPr>
        <p:spPr>
          <a:xfrm>
            <a:off x="5066668" y="6137419"/>
            <a:ext cx="2376656" cy="5724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en-US" altLang="ko-KR" sz="1200" dirty="0" err="1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MybatisDAO</a:t>
            </a:r>
            <a:r>
              <a:rPr lang="ko-KR" altLang="en-US" sz="120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에서 </a:t>
            </a:r>
            <a:r>
              <a:rPr lang="ko-KR" altLang="en-US" sz="1200" dirty="0" err="1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쿼리문</a:t>
            </a:r>
            <a:r>
              <a:rPr lang="ko-KR" altLang="en-US" sz="120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 실행 </a:t>
            </a:r>
            <a:r>
              <a:rPr lang="en-US" altLang="ko-KR" sz="120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(</a:t>
            </a:r>
            <a:r>
              <a:rPr lang="ko-KR" altLang="en-US" sz="120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예외처리하기</a:t>
            </a:r>
            <a:r>
              <a:rPr lang="en-US" altLang="ko-KR" sz="120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)</a:t>
            </a:r>
          </a:p>
        </p:txBody>
      </p:sp>
      <p:sp>
        <p:nvSpPr>
          <p:cNvPr id="43" name="사각형: 둥근 모서리 62"/>
          <p:cNvSpPr/>
          <p:nvPr/>
        </p:nvSpPr>
        <p:spPr>
          <a:xfrm>
            <a:off x="8928611" y="6066006"/>
            <a:ext cx="1886151" cy="437456"/>
          </a:xfrm>
          <a:prstGeom prst="roundRect">
            <a:avLst>
              <a:gd name="adj" fmla="val 0"/>
            </a:avLst>
          </a:prstGeom>
          <a:solidFill>
            <a:srgbClr val="E5D6FA"/>
          </a:solidFill>
          <a:ln>
            <a:solidFill>
              <a:srgbClr val="944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rgbClr val="FECC0A"/>
              </a:solidFill>
            </a:endParaRPr>
          </a:p>
        </p:txBody>
      </p:sp>
      <p:sp>
        <p:nvSpPr>
          <p:cNvPr id="44" name="화살표: 갈매기형 수장 43"/>
          <p:cNvSpPr/>
          <p:nvPr/>
        </p:nvSpPr>
        <p:spPr>
          <a:xfrm>
            <a:off x="9221261" y="6216307"/>
            <a:ext cx="144968" cy="149776"/>
          </a:xfrm>
          <a:prstGeom prst="chevron">
            <a:avLst>
              <a:gd name="adj" fmla="val 50000"/>
            </a:avLst>
          </a:prstGeom>
          <a:solidFill>
            <a:srgbClr val="231F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rgbClr val="231F20"/>
              </a:solidFill>
            </a:endParaRPr>
          </a:p>
        </p:txBody>
      </p:sp>
      <p:sp>
        <p:nvSpPr>
          <p:cNvPr id="45" name="화살표: 갈매기형 수장 44"/>
          <p:cNvSpPr/>
          <p:nvPr/>
        </p:nvSpPr>
        <p:spPr>
          <a:xfrm>
            <a:off x="9317616" y="6216307"/>
            <a:ext cx="144968" cy="149776"/>
          </a:xfrm>
          <a:prstGeom prst="chevron">
            <a:avLst>
              <a:gd name="adj" fmla="val 50000"/>
            </a:avLst>
          </a:prstGeom>
          <a:solidFill>
            <a:srgbClr val="231F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rgbClr val="231F20"/>
              </a:solidFill>
            </a:endParaRPr>
          </a:p>
        </p:txBody>
      </p:sp>
      <p:sp>
        <p:nvSpPr>
          <p:cNvPr id="46" name="TextBox 29"/>
          <p:cNvSpPr txBox="1"/>
          <p:nvPr/>
        </p:nvSpPr>
        <p:spPr>
          <a:xfrm>
            <a:off x="9425102" y="6131921"/>
            <a:ext cx="1260188" cy="3323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ko-KR" altLang="en-US" sz="120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수행 될 </a:t>
            </a:r>
            <a:r>
              <a:rPr lang="ko-KR" altLang="en-US" sz="1200" dirty="0" err="1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쿼리문</a:t>
            </a:r>
            <a:endParaRPr lang="ko-KR" altLang="en-US" sz="1200" dirty="0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G마켓 산스 TTF Medium"/>
              <a:ea typeface="G마켓 산스 TTF Medium"/>
            </a:endParaRPr>
          </a:p>
        </p:txBody>
      </p:sp>
    </p:spTree>
    <p:extLst>
      <p:ext uri="{BB962C8B-B14F-4D97-AF65-F5344CB8AC3E}">
        <p14:creationId xmlns:p14="http://schemas.microsoft.com/office/powerpoint/2010/main" val="33048430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5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/>
          <p:nvPr/>
        </p:nvSpPr>
        <p:spPr>
          <a:xfrm>
            <a:off x="358814" y="1915413"/>
            <a:ext cx="11458937" cy="4659007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2" name="타원 88"/>
          <p:cNvSpPr/>
          <p:nvPr/>
        </p:nvSpPr>
        <p:spPr>
          <a:xfrm>
            <a:off x="7071303" y="693822"/>
            <a:ext cx="510540" cy="510540"/>
          </a:xfrm>
          <a:prstGeom prst="ellipse">
            <a:avLst/>
          </a:prstGeom>
          <a:solidFill>
            <a:srgbClr val="944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3" name="타원 89"/>
          <p:cNvSpPr/>
          <p:nvPr/>
        </p:nvSpPr>
        <p:spPr>
          <a:xfrm>
            <a:off x="7610918" y="647333"/>
            <a:ext cx="137702" cy="137702"/>
          </a:xfrm>
          <a:prstGeom prst="ellipse">
            <a:avLst/>
          </a:prstGeom>
          <a:solidFill>
            <a:srgbClr val="944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6" name="TextBox 18"/>
          <p:cNvSpPr txBox="1"/>
          <p:nvPr/>
        </p:nvSpPr>
        <p:spPr>
          <a:xfrm>
            <a:off x="2374900" y="748517"/>
            <a:ext cx="7442200" cy="10125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  <a:defRPr/>
            </a:pPr>
            <a:r>
              <a:rPr lang="ko-KR" altLang="en-US" sz="28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944AFF"/>
                </a:solidFill>
                <a:latin typeface="G마켓 산스 TTF Bold"/>
                <a:ea typeface="G마켓 산스 TTF Bold"/>
              </a:rPr>
              <a:t> 공지사항 </a:t>
            </a:r>
            <a:r>
              <a:rPr lang="ko-KR" altLang="en-US" sz="28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Bold"/>
                <a:ea typeface="G마켓 산스 TTF Bold"/>
              </a:rPr>
              <a:t>게시판 </a:t>
            </a:r>
            <a:r>
              <a:rPr lang="ko-KR" altLang="en-US" sz="2800" dirty="0" smtClean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Bold"/>
                <a:ea typeface="G마켓 산스 TTF Bold"/>
              </a:rPr>
              <a:t>구현</a:t>
            </a:r>
            <a:endParaRPr lang="ko-KR" altLang="en-US" sz="2800" dirty="0" smtClean="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lt1"/>
              </a:solidFill>
              <a:latin typeface="G마켓 산스 TTF Bold"/>
              <a:ea typeface="G마켓 산스 TTF Bold"/>
              <a:cs typeface="+mn-cs"/>
            </a:endParaRPr>
          </a:p>
          <a:p>
            <a:pPr algn="ctr">
              <a:lnSpc>
                <a:spcPct val="130000"/>
              </a:lnSpc>
              <a:defRPr/>
            </a:pPr>
            <a:r>
              <a:rPr lang="en-US" altLang="ko-KR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Bold"/>
                <a:ea typeface="G마켓 산스 TTF Bold"/>
              </a:rPr>
              <a:t>[ERD Table]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853408E-E9A1-046C-58B5-617CC721C6E3}"/>
              </a:ext>
            </a:extLst>
          </p:cNvPr>
          <p:cNvSpPr txBox="1"/>
          <p:nvPr/>
        </p:nvSpPr>
        <p:spPr>
          <a:xfrm>
            <a:off x="11413519" y="0"/>
            <a:ext cx="778481" cy="332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16 / 60 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FFFF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79785" y="491706"/>
            <a:ext cx="58039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1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Montserrat SemiBold"/>
                <a:ea typeface="G마켓 산스 TTF Medium"/>
              </a:rPr>
              <a:t>eduZino - </a:t>
            </a:r>
            <a:r>
              <a:rPr lang="ko-KR" altLang="en-US" sz="11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Montserrat SemiBold"/>
                <a:ea typeface="G마켓 산스 TTF Medium"/>
              </a:rPr>
              <a:t>황현정</a:t>
            </a:r>
          </a:p>
        </p:txBody>
      </p:sp>
      <p:pic>
        <p:nvPicPr>
          <p:cNvPr id="10" name="Google Shape;462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5725" y="2770401"/>
            <a:ext cx="10505123" cy="294905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463;p16"/>
          <p:cNvSpPr txBox="1"/>
          <p:nvPr/>
        </p:nvSpPr>
        <p:spPr>
          <a:xfrm>
            <a:off x="835725" y="2003076"/>
            <a:ext cx="3496432" cy="744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944AF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[target]</a:t>
            </a:r>
            <a:endParaRPr sz="1400" dirty="0">
              <a:solidFill>
                <a:srgbClr val="944AFF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altLang="en-US" sz="1400" dirty="0" err="1" smtClean="0">
                <a:solidFill>
                  <a:srgbClr val="262626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공지대상을</a:t>
            </a:r>
            <a:r>
              <a:rPr lang="ko-KR" altLang="en-US" sz="1400" dirty="0" smtClean="0">
                <a:solidFill>
                  <a:srgbClr val="262626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저장하는 </a:t>
            </a:r>
            <a:r>
              <a:rPr lang="en-US" sz="1400" dirty="0" err="1" smtClean="0">
                <a:solidFill>
                  <a:srgbClr val="262626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테이블</a:t>
            </a:r>
            <a:endParaRPr sz="1400" dirty="0">
              <a:solidFill>
                <a:srgbClr val="262626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2" name="Google Shape;464;p16"/>
          <p:cNvSpPr txBox="1"/>
          <p:nvPr/>
        </p:nvSpPr>
        <p:spPr>
          <a:xfrm>
            <a:off x="4470625" y="5638500"/>
            <a:ext cx="3022200" cy="744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944AF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[adminboard]</a:t>
            </a:r>
            <a:endParaRPr sz="1400">
              <a:solidFill>
                <a:srgbClr val="944AFF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262626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운영자-회원이 볼수 있는 테이블</a:t>
            </a:r>
            <a:endParaRPr sz="1400">
              <a:solidFill>
                <a:srgbClr val="262626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3" name="Google Shape;465;p16"/>
          <p:cNvSpPr txBox="1"/>
          <p:nvPr/>
        </p:nvSpPr>
        <p:spPr>
          <a:xfrm>
            <a:off x="8517150" y="5638500"/>
            <a:ext cx="3300600" cy="744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944AF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[admin]</a:t>
            </a:r>
            <a:endParaRPr sz="1400" dirty="0">
              <a:solidFill>
                <a:srgbClr val="944AFF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 err="1">
                <a:solidFill>
                  <a:srgbClr val="262626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관리자가</a:t>
            </a:r>
            <a:r>
              <a:rPr lang="en-US" sz="1400" dirty="0">
                <a:solidFill>
                  <a:srgbClr val="262626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en-US" sz="1400" dirty="0" err="1">
                <a:solidFill>
                  <a:srgbClr val="262626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게시판을</a:t>
            </a:r>
            <a:r>
              <a:rPr lang="en-US" sz="1400" dirty="0">
                <a:solidFill>
                  <a:srgbClr val="262626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en-US" sz="1400" dirty="0" err="1">
                <a:solidFill>
                  <a:srgbClr val="262626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사용하기</a:t>
            </a:r>
            <a:r>
              <a:rPr lang="en-US" sz="1400" dirty="0">
                <a:solidFill>
                  <a:srgbClr val="262626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en-US" sz="1400" dirty="0" err="1">
                <a:solidFill>
                  <a:srgbClr val="262626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위한</a:t>
            </a:r>
            <a:r>
              <a:rPr lang="en-US" sz="1400" dirty="0">
                <a:solidFill>
                  <a:srgbClr val="262626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en-US" sz="1400" dirty="0" err="1">
                <a:solidFill>
                  <a:srgbClr val="262626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테이블</a:t>
            </a:r>
            <a:endParaRPr sz="1400" dirty="0">
              <a:solidFill>
                <a:srgbClr val="262626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4" name="Google Shape;466;p16"/>
          <p:cNvSpPr txBox="1"/>
          <p:nvPr/>
        </p:nvSpPr>
        <p:spPr>
          <a:xfrm>
            <a:off x="8166800" y="2005879"/>
            <a:ext cx="3300600" cy="744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944AF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[grade]</a:t>
            </a:r>
            <a:endParaRPr sz="1400" dirty="0">
              <a:solidFill>
                <a:srgbClr val="944AFF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 err="1">
                <a:solidFill>
                  <a:srgbClr val="262626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관리자의</a:t>
            </a:r>
            <a:r>
              <a:rPr lang="en-US" sz="1400" dirty="0">
                <a:solidFill>
                  <a:srgbClr val="262626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en-US" sz="1400" dirty="0" err="1">
                <a:solidFill>
                  <a:srgbClr val="262626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등급을</a:t>
            </a:r>
            <a:r>
              <a:rPr lang="en-US" sz="1400" dirty="0">
                <a:solidFill>
                  <a:srgbClr val="262626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en-US" sz="1400" dirty="0" err="1">
                <a:solidFill>
                  <a:srgbClr val="262626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분리하기</a:t>
            </a:r>
            <a:r>
              <a:rPr lang="en-US" sz="1400" dirty="0">
                <a:solidFill>
                  <a:srgbClr val="262626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en-US" sz="1400" dirty="0" err="1">
                <a:solidFill>
                  <a:srgbClr val="262626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위한</a:t>
            </a:r>
            <a:r>
              <a:rPr lang="en-US" sz="1400" dirty="0">
                <a:solidFill>
                  <a:srgbClr val="262626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en-US" sz="1400" dirty="0" err="1">
                <a:solidFill>
                  <a:srgbClr val="262626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테이블</a:t>
            </a:r>
            <a:endParaRPr sz="1400" dirty="0">
              <a:solidFill>
                <a:srgbClr val="262626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31368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5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타원 88"/>
          <p:cNvSpPr/>
          <p:nvPr/>
        </p:nvSpPr>
        <p:spPr>
          <a:xfrm>
            <a:off x="7554497" y="784453"/>
            <a:ext cx="510540" cy="549093"/>
          </a:xfrm>
          <a:prstGeom prst="ellipse">
            <a:avLst/>
          </a:prstGeom>
          <a:solidFill>
            <a:srgbClr val="944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0" name="타원 89"/>
          <p:cNvSpPr/>
          <p:nvPr/>
        </p:nvSpPr>
        <p:spPr>
          <a:xfrm>
            <a:off x="8094112" y="737965"/>
            <a:ext cx="137702" cy="137702"/>
          </a:xfrm>
          <a:prstGeom prst="ellipse">
            <a:avLst/>
          </a:prstGeom>
          <a:solidFill>
            <a:srgbClr val="944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3079785" y="491706"/>
            <a:ext cx="58039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1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Montserrat SemiBold"/>
                <a:ea typeface="G마켓 산스 TTF Medium"/>
              </a:rPr>
              <a:t>eduZino - </a:t>
            </a:r>
            <a:r>
              <a:rPr lang="ko-KR" altLang="en-US" sz="11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Montserrat SemiBold"/>
                <a:ea typeface="G마켓 산스 TTF Medium"/>
              </a:rPr>
              <a:t>황현정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8144061" y="2434771"/>
            <a:ext cx="3371739" cy="3929743"/>
          </a:xfrm>
          <a:prstGeom prst="rect">
            <a:avLst/>
          </a:prstGeom>
          <a:solidFill>
            <a:srgbClr val="F4F4F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675999" y="2453798"/>
            <a:ext cx="3371739" cy="3872932"/>
          </a:xfrm>
          <a:prstGeom prst="rect">
            <a:avLst/>
          </a:prstGeom>
          <a:solidFill>
            <a:srgbClr val="F4F4F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9" name="직사각형 38"/>
          <p:cNvSpPr/>
          <p:nvPr/>
        </p:nvSpPr>
        <p:spPr>
          <a:xfrm>
            <a:off x="4410130" y="2452685"/>
            <a:ext cx="3371739" cy="3911830"/>
          </a:xfrm>
          <a:prstGeom prst="rect">
            <a:avLst/>
          </a:prstGeom>
          <a:solidFill>
            <a:srgbClr val="F4F4F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1" name="타원 40"/>
          <p:cNvSpPr/>
          <p:nvPr/>
        </p:nvSpPr>
        <p:spPr>
          <a:xfrm>
            <a:off x="4600189" y="4268360"/>
            <a:ext cx="461088" cy="461086"/>
          </a:xfrm>
          <a:prstGeom prst="ellipse">
            <a:avLst/>
          </a:prstGeom>
          <a:solidFill>
            <a:srgbClr val="944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defRPr/>
            </a:pPr>
            <a:r>
              <a:rPr lang="en-US" altLang="ko-KR" sz="1100">
                <a:solidFill>
                  <a:srgbClr val="FFFFFF"/>
                </a:solidFill>
                <a:latin typeface="Montserrat SemiBold"/>
                <a:ea typeface="a시월구일2"/>
              </a:rPr>
              <a:t>02</a:t>
            </a:r>
            <a:endParaRPr lang="ko-KR" altLang="en-US" sz="1100">
              <a:solidFill>
                <a:srgbClr val="FFFFFF"/>
              </a:solidFill>
              <a:latin typeface="Montserrat SemiBold"/>
              <a:ea typeface="a시월구일2"/>
            </a:endParaRPr>
          </a:p>
        </p:txBody>
      </p:sp>
      <p:sp>
        <p:nvSpPr>
          <p:cNvPr id="45" name="타원 44"/>
          <p:cNvSpPr/>
          <p:nvPr/>
        </p:nvSpPr>
        <p:spPr>
          <a:xfrm>
            <a:off x="4600189" y="3625967"/>
            <a:ext cx="461088" cy="461086"/>
          </a:xfrm>
          <a:prstGeom prst="ellipse">
            <a:avLst/>
          </a:prstGeom>
          <a:solidFill>
            <a:srgbClr val="944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defRPr/>
            </a:pPr>
            <a:r>
              <a:rPr lang="en-US" altLang="ko-KR" sz="1100">
                <a:solidFill>
                  <a:srgbClr val="FFFFFF"/>
                </a:solidFill>
                <a:latin typeface="Montserrat SemiBold"/>
                <a:ea typeface="a시월구일2"/>
              </a:rPr>
              <a:t>01</a:t>
            </a:r>
            <a:endParaRPr lang="ko-KR" altLang="en-US" sz="1100">
              <a:solidFill>
                <a:srgbClr val="FFFFFF"/>
              </a:solidFill>
              <a:latin typeface="Montserrat SemiBold"/>
              <a:ea typeface="a시월구일2"/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4410130" y="2434772"/>
            <a:ext cx="3371738" cy="860395"/>
          </a:xfrm>
          <a:prstGeom prst="rect">
            <a:avLst/>
          </a:prstGeom>
          <a:solidFill>
            <a:srgbClr val="944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3" name="TextBox 72"/>
          <p:cNvSpPr txBox="1"/>
          <p:nvPr/>
        </p:nvSpPr>
        <p:spPr>
          <a:xfrm>
            <a:off x="5186134" y="2506751"/>
            <a:ext cx="1819729" cy="71404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defPPr>
              <a:defRPr lang="ko-KR"/>
            </a:defPPr>
            <a:lvl1pPr>
              <a:defRPr>
                <a:ln w="9525">
                  <a:solidFill>
                    <a:schemeClr val="accent1">
                      <a:alpha val="0"/>
                    </a:schemeClr>
                  </a:solidFill>
                </a:ln>
                <a:latin typeface="G마켓 산스 TTF Bold"/>
                <a:ea typeface="G마켓 산스 TTF Bold"/>
              </a:defRPr>
            </a:lvl1pPr>
          </a:lstStyle>
          <a:p>
            <a:pPr algn="ctr">
              <a:lnSpc>
                <a:spcPct val="130000"/>
              </a:lnSpc>
              <a:defRPr/>
            </a:pPr>
            <a:r>
              <a:rPr lang="en-US" altLang="ko-KR" sz="1600">
                <a:solidFill>
                  <a:srgbClr val="F4F4F4"/>
                </a:solidFill>
              </a:rPr>
              <a:t>View</a:t>
            </a:r>
          </a:p>
          <a:p>
            <a:pPr algn="ctr">
              <a:lnSpc>
                <a:spcPct val="130000"/>
              </a:lnSpc>
              <a:defRPr/>
            </a:pPr>
            <a:r>
              <a:rPr lang="en-US" altLang="ko-KR" sz="1600">
                <a:solidFill>
                  <a:srgbClr val="F4F4F4"/>
                </a:solidFill>
              </a:rPr>
              <a:t>.jsp</a:t>
            </a:r>
            <a:r>
              <a:rPr lang="ko-KR" altLang="en-US" sz="1600">
                <a:solidFill>
                  <a:srgbClr val="F4F4F4"/>
                </a:solidFill>
              </a:rPr>
              <a:t>에서 구현하기</a:t>
            </a:r>
            <a:endParaRPr lang="en-US" altLang="ko-KR" sz="1600">
              <a:solidFill>
                <a:srgbClr val="F4F4F4"/>
              </a:solidFill>
            </a:endParaRPr>
          </a:p>
        </p:txBody>
      </p:sp>
      <p:sp>
        <p:nvSpPr>
          <p:cNvPr id="128" name="직사각형 127"/>
          <p:cNvSpPr/>
          <p:nvPr/>
        </p:nvSpPr>
        <p:spPr>
          <a:xfrm>
            <a:off x="8144062" y="2434772"/>
            <a:ext cx="3371738" cy="860395"/>
          </a:xfrm>
          <a:prstGeom prst="rect">
            <a:avLst/>
          </a:prstGeom>
          <a:solidFill>
            <a:srgbClr val="944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29" name="TextBox 128"/>
          <p:cNvSpPr txBox="1"/>
          <p:nvPr/>
        </p:nvSpPr>
        <p:spPr>
          <a:xfrm>
            <a:off x="9018655" y="2506751"/>
            <a:ext cx="1622560" cy="732508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defPPr>
              <a:defRPr lang="ko-KR"/>
            </a:defPPr>
            <a:lvl1pPr>
              <a:defRPr>
                <a:ln w="9525">
                  <a:solidFill>
                    <a:schemeClr val="accent1">
                      <a:alpha val="0"/>
                    </a:schemeClr>
                  </a:solidFill>
                </a:ln>
                <a:latin typeface="G마켓 산스 TTF Bold"/>
                <a:ea typeface="G마켓 산스 TTF Bold"/>
              </a:defRPr>
            </a:lvl1pPr>
          </a:lstStyle>
          <a:p>
            <a:pPr algn="ctr">
              <a:lnSpc>
                <a:spcPct val="130000"/>
              </a:lnSpc>
              <a:defRPr/>
            </a:pPr>
            <a:r>
              <a:rPr lang="en-US" altLang="ko-KR" sz="1600">
                <a:solidFill>
                  <a:srgbClr val="F4F4F4"/>
                </a:solidFill>
              </a:rPr>
              <a:t>Controller</a:t>
            </a:r>
          </a:p>
          <a:p>
            <a:pPr algn="ctr">
              <a:lnSpc>
                <a:spcPct val="130000"/>
              </a:lnSpc>
              <a:defRPr/>
            </a:pPr>
            <a:r>
              <a:rPr lang="ko-KR" altLang="en-US" sz="1600">
                <a:solidFill>
                  <a:srgbClr val="F4F4F4"/>
                </a:solidFill>
              </a:rPr>
              <a:t>데이터 처리하기</a:t>
            </a:r>
            <a:endParaRPr lang="en-US" altLang="ko-KR" sz="1600">
              <a:solidFill>
                <a:srgbClr val="F4F4F4"/>
              </a:solidFill>
            </a:endParaRPr>
          </a:p>
        </p:txBody>
      </p:sp>
      <p:sp>
        <p:nvSpPr>
          <p:cNvPr id="132" name="직사각형 131"/>
          <p:cNvSpPr/>
          <p:nvPr/>
        </p:nvSpPr>
        <p:spPr>
          <a:xfrm>
            <a:off x="675999" y="2434772"/>
            <a:ext cx="3371738" cy="860395"/>
          </a:xfrm>
          <a:prstGeom prst="rect">
            <a:avLst/>
          </a:prstGeom>
          <a:solidFill>
            <a:srgbClr val="944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3" name="TextBox 132"/>
          <p:cNvSpPr txBox="1"/>
          <p:nvPr/>
        </p:nvSpPr>
        <p:spPr>
          <a:xfrm>
            <a:off x="1127396" y="2506751"/>
            <a:ext cx="2468946" cy="732508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defPPr>
              <a:defRPr lang="ko-KR"/>
            </a:defPPr>
            <a:lvl1pPr>
              <a:defRPr>
                <a:ln w="9525">
                  <a:solidFill>
                    <a:schemeClr val="accent1">
                      <a:alpha val="0"/>
                    </a:schemeClr>
                  </a:solidFill>
                </a:ln>
                <a:latin typeface="G마켓 산스 TTF Bold"/>
                <a:ea typeface="G마켓 산스 TTF Bold"/>
              </a:defRPr>
            </a:lvl1pPr>
          </a:lstStyle>
          <a:p>
            <a:pPr algn="ctr">
              <a:lnSpc>
                <a:spcPct val="130000"/>
              </a:lnSpc>
              <a:defRPr/>
            </a:pPr>
            <a:r>
              <a:rPr lang="en-US" altLang="ko-KR" sz="1600">
                <a:solidFill>
                  <a:srgbClr val="F4F4F4"/>
                </a:solidFill>
              </a:rPr>
              <a:t>Model</a:t>
            </a:r>
          </a:p>
          <a:p>
            <a:pPr algn="ctr">
              <a:lnSpc>
                <a:spcPct val="130000"/>
              </a:lnSpc>
              <a:defRPr/>
            </a:pPr>
            <a:r>
              <a:rPr lang="ko-KR" altLang="en-US" sz="1600">
                <a:solidFill>
                  <a:srgbClr val="F4F4F4"/>
                </a:solidFill>
              </a:rPr>
              <a:t>데이터를 처리해 넣어주기</a:t>
            </a:r>
            <a:endParaRPr lang="en-US" altLang="ko-KR" sz="1600">
              <a:solidFill>
                <a:srgbClr val="F4F4F4"/>
              </a:solidFill>
            </a:endParaRPr>
          </a:p>
        </p:txBody>
      </p:sp>
      <p:sp>
        <p:nvSpPr>
          <p:cNvPr id="69" name="타원 68"/>
          <p:cNvSpPr/>
          <p:nvPr/>
        </p:nvSpPr>
        <p:spPr>
          <a:xfrm>
            <a:off x="866047" y="4252021"/>
            <a:ext cx="461088" cy="461086"/>
          </a:xfrm>
          <a:prstGeom prst="ellipse">
            <a:avLst/>
          </a:prstGeom>
          <a:solidFill>
            <a:srgbClr val="944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defRPr/>
            </a:pPr>
            <a:r>
              <a:rPr lang="en-US" altLang="ko-KR" sz="1100">
                <a:solidFill>
                  <a:srgbClr val="FFFFFF"/>
                </a:solidFill>
                <a:latin typeface="Montserrat SemiBold"/>
                <a:ea typeface="a시월구일2"/>
              </a:rPr>
              <a:t>02</a:t>
            </a:r>
            <a:endParaRPr lang="ko-KR" altLang="en-US" sz="1100">
              <a:solidFill>
                <a:srgbClr val="FFFFFF"/>
              </a:solidFill>
              <a:latin typeface="Montserrat SemiBold"/>
              <a:ea typeface="a시월구일2"/>
            </a:endParaRPr>
          </a:p>
        </p:txBody>
      </p:sp>
      <p:sp>
        <p:nvSpPr>
          <p:cNvPr id="72" name="타원 71"/>
          <p:cNvSpPr/>
          <p:nvPr/>
        </p:nvSpPr>
        <p:spPr>
          <a:xfrm>
            <a:off x="866047" y="3609628"/>
            <a:ext cx="461088" cy="461086"/>
          </a:xfrm>
          <a:prstGeom prst="ellipse">
            <a:avLst/>
          </a:prstGeom>
          <a:solidFill>
            <a:srgbClr val="944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defRPr/>
            </a:pPr>
            <a:r>
              <a:rPr lang="en-US" altLang="ko-KR" sz="1100">
                <a:solidFill>
                  <a:srgbClr val="FFFFFF"/>
                </a:solidFill>
                <a:latin typeface="Montserrat SemiBold"/>
                <a:ea typeface="a시월구일2"/>
              </a:rPr>
              <a:t>01</a:t>
            </a:r>
            <a:endParaRPr lang="ko-KR" altLang="en-US" sz="1100">
              <a:solidFill>
                <a:srgbClr val="FFFFFF"/>
              </a:solidFill>
              <a:latin typeface="Montserrat SemiBold"/>
              <a:ea typeface="a시월구일2"/>
            </a:endParaRPr>
          </a:p>
        </p:txBody>
      </p:sp>
      <p:sp>
        <p:nvSpPr>
          <p:cNvPr id="74" name="타원 73"/>
          <p:cNvSpPr/>
          <p:nvPr/>
        </p:nvSpPr>
        <p:spPr>
          <a:xfrm>
            <a:off x="866047" y="5536808"/>
            <a:ext cx="461088" cy="461086"/>
          </a:xfrm>
          <a:prstGeom prst="ellipse">
            <a:avLst/>
          </a:prstGeom>
          <a:solidFill>
            <a:srgbClr val="944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defRPr/>
            </a:pPr>
            <a:r>
              <a:rPr lang="en-US" altLang="ko-KR" sz="1100">
                <a:solidFill>
                  <a:srgbClr val="FFFFFF"/>
                </a:solidFill>
                <a:latin typeface="Montserrat SemiBold"/>
                <a:ea typeface="a시월구일2"/>
              </a:rPr>
              <a:t>04</a:t>
            </a:r>
            <a:endParaRPr lang="ko-KR" altLang="en-US" sz="1100">
              <a:solidFill>
                <a:srgbClr val="FFFFFF"/>
              </a:solidFill>
              <a:latin typeface="Montserrat SemiBold"/>
              <a:ea typeface="a시월구일2"/>
            </a:endParaRPr>
          </a:p>
        </p:txBody>
      </p:sp>
      <p:sp>
        <p:nvSpPr>
          <p:cNvPr id="76" name="타원 75"/>
          <p:cNvSpPr/>
          <p:nvPr/>
        </p:nvSpPr>
        <p:spPr>
          <a:xfrm>
            <a:off x="866047" y="4894414"/>
            <a:ext cx="461088" cy="461086"/>
          </a:xfrm>
          <a:prstGeom prst="ellipse">
            <a:avLst/>
          </a:prstGeom>
          <a:solidFill>
            <a:srgbClr val="944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defRPr/>
            </a:pPr>
            <a:r>
              <a:rPr lang="en-US" altLang="ko-KR" sz="1100">
                <a:solidFill>
                  <a:srgbClr val="FFFFFF"/>
                </a:solidFill>
                <a:latin typeface="Montserrat SemiBold"/>
                <a:ea typeface="a시월구일2"/>
              </a:rPr>
              <a:t>03</a:t>
            </a:r>
            <a:endParaRPr lang="ko-KR" altLang="en-US" sz="1100">
              <a:solidFill>
                <a:srgbClr val="FFFFFF"/>
              </a:solidFill>
              <a:latin typeface="Montserrat SemiBold"/>
              <a:ea typeface="a시월구일2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1388095" y="3667210"/>
            <a:ext cx="2485623" cy="406265"/>
          </a:xfrm>
          <a:prstGeom prst="rect">
            <a:avLst/>
          </a:prstGeom>
          <a:noFill/>
        </p:spPr>
        <p:txBody>
          <a:bodyPr wrap="square" tIns="0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en-US" altLang="ko-KR" sz="90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Controller </a:t>
            </a:r>
            <a:r>
              <a:rPr lang="ko-KR" altLang="en-US" sz="90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에서 전달한 데이터를 이용하여</a:t>
            </a:r>
          </a:p>
          <a:p>
            <a:pPr>
              <a:lnSpc>
                <a:spcPct val="130000"/>
              </a:lnSpc>
              <a:defRPr/>
            </a:pPr>
            <a:r>
              <a:rPr lang="ko-KR" altLang="en-US" sz="90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게시판 </a:t>
            </a:r>
            <a:r>
              <a:rPr lang="en-US" altLang="ko-KR" sz="90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CRUD </a:t>
            </a:r>
            <a:r>
              <a:rPr lang="ko-KR" altLang="en-US" sz="90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반환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1370776" y="5004262"/>
            <a:ext cx="2485623" cy="223058"/>
          </a:xfrm>
          <a:prstGeom prst="rect">
            <a:avLst/>
          </a:prstGeom>
          <a:noFill/>
        </p:spPr>
        <p:txBody>
          <a:bodyPr wrap="square" tIns="0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en-US" altLang="ko-KR" sz="90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DAO.Service</a:t>
            </a:r>
            <a:r>
              <a:rPr lang="ko-KR" altLang="en-US" sz="90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클래스를 사용</a:t>
            </a:r>
            <a:endParaRPr lang="ko-KR" altLang="en-US" sz="900">
              <a:solidFill>
                <a:srgbClr val="000000"/>
              </a:solidFill>
              <a:latin typeface="G마켓 산스 TTF Medium"/>
              <a:ea typeface="G마켓 산스 TTF Medium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1375972" y="5583870"/>
            <a:ext cx="2485623" cy="406265"/>
          </a:xfrm>
          <a:prstGeom prst="rect">
            <a:avLst/>
          </a:prstGeom>
          <a:noFill/>
        </p:spPr>
        <p:txBody>
          <a:bodyPr wrap="square" tIns="0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en-US" altLang="ko-KR" sz="90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mybatis</a:t>
            </a:r>
            <a:r>
              <a:rPr lang="ko-KR" altLang="en-US" sz="90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에 입력된 쿼리문을 실행하여</a:t>
            </a:r>
          </a:p>
          <a:p>
            <a:pPr>
              <a:lnSpc>
                <a:spcPct val="130000"/>
              </a:lnSpc>
              <a:defRPr/>
            </a:pPr>
            <a:r>
              <a:rPr lang="en-US" altLang="ko-KR" sz="90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DB</a:t>
            </a:r>
            <a:r>
              <a:rPr lang="ko-KR" altLang="en-US" sz="90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에서 정보를 조회</a:t>
            </a:r>
            <a:endParaRPr lang="en-US" altLang="ko-KR" sz="900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G마켓 산스 TTF Medium"/>
              <a:ea typeface="G마켓 산스 TTF Medium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1388095" y="4379594"/>
            <a:ext cx="2485623" cy="215828"/>
          </a:xfrm>
          <a:prstGeom prst="rect">
            <a:avLst/>
          </a:prstGeom>
          <a:noFill/>
        </p:spPr>
        <p:txBody>
          <a:bodyPr wrap="square" tIns="0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ko-KR" altLang="en-US" sz="90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게시판 글 등록</a:t>
            </a:r>
            <a:r>
              <a:rPr lang="en-US" altLang="ko-KR" sz="90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, </a:t>
            </a:r>
            <a:r>
              <a:rPr lang="ko-KR" altLang="en-US" sz="90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삭제 수정 등 쿼리문 실행</a:t>
            </a:r>
            <a:endParaRPr lang="ko-KR" altLang="en-US" sz="900">
              <a:solidFill>
                <a:srgbClr val="000000"/>
              </a:solidFill>
              <a:latin typeface="G마켓 산스 TTF Medium"/>
              <a:ea typeface="G마켓 산스 TTF Medium"/>
            </a:endParaRPr>
          </a:p>
        </p:txBody>
      </p:sp>
      <p:sp>
        <p:nvSpPr>
          <p:cNvPr id="81" name="타원 80"/>
          <p:cNvSpPr/>
          <p:nvPr/>
        </p:nvSpPr>
        <p:spPr>
          <a:xfrm>
            <a:off x="8361637" y="4215820"/>
            <a:ext cx="461088" cy="461086"/>
          </a:xfrm>
          <a:prstGeom prst="ellipse">
            <a:avLst/>
          </a:prstGeom>
          <a:solidFill>
            <a:srgbClr val="944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defRPr/>
            </a:pPr>
            <a:r>
              <a:rPr lang="en-US" altLang="ko-KR" sz="1100">
                <a:solidFill>
                  <a:srgbClr val="FFFFFF"/>
                </a:solidFill>
                <a:latin typeface="Montserrat SemiBold"/>
                <a:ea typeface="a시월구일2"/>
              </a:rPr>
              <a:t>02</a:t>
            </a:r>
            <a:endParaRPr lang="ko-KR" altLang="en-US" sz="1100">
              <a:solidFill>
                <a:srgbClr val="FFFFFF"/>
              </a:solidFill>
              <a:latin typeface="Montserrat SemiBold"/>
              <a:ea typeface="a시월구일2"/>
            </a:endParaRPr>
          </a:p>
        </p:txBody>
      </p:sp>
      <p:sp>
        <p:nvSpPr>
          <p:cNvPr id="82" name="타원 81"/>
          <p:cNvSpPr/>
          <p:nvPr/>
        </p:nvSpPr>
        <p:spPr>
          <a:xfrm>
            <a:off x="8361637" y="3582952"/>
            <a:ext cx="461088" cy="461086"/>
          </a:xfrm>
          <a:prstGeom prst="ellipse">
            <a:avLst/>
          </a:prstGeom>
          <a:solidFill>
            <a:srgbClr val="944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defRPr/>
            </a:pPr>
            <a:r>
              <a:rPr lang="en-US" altLang="ko-KR" sz="1100">
                <a:solidFill>
                  <a:srgbClr val="FFFFFF"/>
                </a:solidFill>
                <a:latin typeface="Montserrat SemiBold"/>
                <a:ea typeface="a시월구일2"/>
              </a:rPr>
              <a:t>01</a:t>
            </a:r>
            <a:endParaRPr lang="ko-KR" altLang="en-US" sz="1100">
              <a:solidFill>
                <a:srgbClr val="FFFFFF"/>
              </a:solidFill>
              <a:latin typeface="Montserrat SemiBold"/>
              <a:ea typeface="a시월구일2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8883685" y="3631009"/>
            <a:ext cx="2485623" cy="406265"/>
          </a:xfrm>
          <a:prstGeom prst="rect">
            <a:avLst/>
          </a:prstGeom>
          <a:noFill/>
        </p:spPr>
        <p:txBody>
          <a:bodyPr wrap="square" tIns="0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ko-KR" altLang="en-US" sz="90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동기방식으로 </a:t>
            </a:r>
            <a:r>
              <a:rPr lang="en-US" altLang="ko-KR" sz="90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db </a:t>
            </a:r>
            <a:r>
              <a:rPr lang="ko-KR" altLang="en-US" sz="90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에 저장된</a:t>
            </a:r>
          </a:p>
          <a:p>
            <a:pPr>
              <a:lnSpc>
                <a:spcPct val="130000"/>
              </a:lnSpc>
              <a:defRPr/>
            </a:pPr>
            <a:r>
              <a:rPr lang="ko-KR" altLang="en-US" sz="90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데이터들을 추출하여 </a:t>
            </a:r>
            <a:r>
              <a:rPr lang="en-US" altLang="ko-KR" sz="90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jsp</a:t>
            </a:r>
            <a:r>
              <a:rPr lang="ko-KR" altLang="en-US" sz="90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로 전달</a:t>
            </a:r>
          </a:p>
        </p:txBody>
      </p:sp>
      <p:sp>
        <p:nvSpPr>
          <p:cNvPr id="88" name="TextBox 87"/>
          <p:cNvSpPr txBox="1"/>
          <p:nvPr/>
        </p:nvSpPr>
        <p:spPr>
          <a:xfrm>
            <a:off x="8883685" y="4328153"/>
            <a:ext cx="2485623" cy="215828"/>
          </a:xfrm>
          <a:prstGeom prst="rect">
            <a:avLst/>
          </a:prstGeom>
          <a:noFill/>
        </p:spPr>
        <p:txBody>
          <a:bodyPr wrap="square" tIns="0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en-US" altLang="ko-KR" sz="90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CRUD </a:t>
            </a:r>
            <a:r>
              <a:rPr lang="ko-KR" altLang="en-US" sz="90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처리를 </a:t>
            </a:r>
            <a:r>
              <a:rPr lang="en-US" altLang="ko-KR" sz="90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Service</a:t>
            </a:r>
            <a:r>
              <a:rPr lang="ko-KR" altLang="en-US" sz="90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를 사용</a:t>
            </a:r>
            <a:endParaRPr lang="ko-KR" altLang="en-US" sz="900">
              <a:solidFill>
                <a:srgbClr val="000000"/>
              </a:solidFill>
              <a:latin typeface="G마켓 산스 TTF Medium"/>
              <a:ea typeface="G마켓 산스 TTF Medium"/>
            </a:endParaRPr>
          </a:p>
        </p:txBody>
      </p:sp>
      <p:sp>
        <p:nvSpPr>
          <p:cNvPr id="134" name="타원 73"/>
          <p:cNvSpPr/>
          <p:nvPr/>
        </p:nvSpPr>
        <p:spPr>
          <a:xfrm>
            <a:off x="4609372" y="5555858"/>
            <a:ext cx="461088" cy="461086"/>
          </a:xfrm>
          <a:prstGeom prst="ellipse">
            <a:avLst/>
          </a:prstGeom>
          <a:solidFill>
            <a:srgbClr val="944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defRPr/>
            </a:pPr>
            <a:r>
              <a:rPr lang="en-US" altLang="ko-KR" sz="1100">
                <a:solidFill>
                  <a:srgbClr val="FFFFFF"/>
                </a:solidFill>
                <a:latin typeface="Montserrat SemiBold"/>
                <a:ea typeface="a시월구일2"/>
              </a:rPr>
              <a:t>04</a:t>
            </a:r>
            <a:endParaRPr lang="ko-KR" altLang="en-US" sz="1100">
              <a:solidFill>
                <a:srgbClr val="FFFFFF"/>
              </a:solidFill>
              <a:latin typeface="Montserrat SemiBold"/>
              <a:ea typeface="a시월구일2"/>
            </a:endParaRPr>
          </a:p>
        </p:txBody>
      </p:sp>
      <p:sp>
        <p:nvSpPr>
          <p:cNvPr id="135" name="타원 75"/>
          <p:cNvSpPr/>
          <p:nvPr/>
        </p:nvSpPr>
        <p:spPr>
          <a:xfrm>
            <a:off x="4609372" y="4913464"/>
            <a:ext cx="461088" cy="461086"/>
          </a:xfrm>
          <a:prstGeom prst="ellipse">
            <a:avLst/>
          </a:prstGeom>
          <a:solidFill>
            <a:srgbClr val="944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defRPr/>
            </a:pPr>
            <a:r>
              <a:rPr lang="en-US" altLang="ko-KR" sz="1100">
                <a:solidFill>
                  <a:srgbClr val="FFFFFF"/>
                </a:solidFill>
                <a:latin typeface="Montserrat SemiBold"/>
                <a:ea typeface="a시월구일2"/>
              </a:rPr>
              <a:t>03</a:t>
            </a:r>
            <a:endParaRPr lang="ko-KR" altLang="en-US" sz="1100">
              <a:solidFill>
                <a:srgbClr val="FFFFFF"/>
              </a:solidFill>
              <a:latin typeface="Montserrat SemiBold"/>
              <a:ea typeface="a시월구일2"/>
            </a:endParaRPr>
          </a:p>
        </p:txBody>
      </p:sp>
      <p:sp>
        <p:nvSpPr>
          <p:cNvPr id="136" name="TextBox 77"/>
          <p:cNvSpPr txBox="1"/>
          <p:nvPr/>
        </p:nvSpPr>
        <p:spPr>
          <a:xfrm>
            <a:off x="5131420" y="5013787"/>
            <a:ext cx="2485623" cy="395878"/>
          </a:xfrm>
          <a:prstGeom prst="rect">
            <a:avLst/>
          </a:prstGeom>
          <a:noFill/>
        </p:spPr>
        <p:txBody>
          <a:bodyPr wrap="square" tIns="0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en-US" altLang="ko-KR" sz="90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$().attr({})</a:t>
            </a:r>
            <a:r>
              <a:rPr lang="ko-KR" altLang="en-US" sz="90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을 이용하여</a:t>
            </a:r>
          </a:p>
          <a:p>
            <a:pPr>
              <a:lnSpc>
                <a:spcPct val="130000"/>
              </a:lnSpc>
              <a:defRPr/>
            </a:pPr>
            <a:r>
              <a:rPr lang="en-US" altLang="ko-KR" sz="90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CRUD </a:t>
            </a:r>
            <a:r>
              <a:rPr lang="ko-KR" altLang="en-US" sz="90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를 </a:t>
            </a:r>
            <a:r>
              <a:rPr lang="en-US" altLang="ko-KR" sz="90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controller</a:t>
            </a:r>
            <a:r>
              <a:rPr lang="ko-KR" altLang="en-US" sz="90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에 전달 </a:t>
            </a:r>
          </a:p>
        </p:txBody>
      </p:sp>
      <p:sp>
        <p:nvSpPr>
          <p:cNvPr id="137" name="TextBox 78"/>
          <p:cNvSpPr txBox="1"/>
          <p:nvPr/>
        </p:nvSpPr>
        <p:spPr>
          <a:xfrm>
            <a:off x="5131420" y="4368078"/>
            <a:ext cx="2485623" cy="395878"/>
          </a:xfrm>
          <a:prstGeom prst="rect">
            <a:avLst/>
          </a:prstGeom>
          <a:noFill/>
        </p:spPr>
        <p:txBody>
          <a:bodyPr wrap="square" tIns="0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ko-KR" altLang="en-US" sz="90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게시판 목록에 저장되어 있는 값들을</a:t>
            </a:r>
          </a:p>
          <a:p>
            <a:pPr>
              <a:lnSpc>
                <a:spcPct val="130000"/>
              </a:lnSpc>
              <a:defRPr/>
            </a:pPr>
            <a:r>
              <a:rPr lang="ko-KR" altLang="en-US" sz="90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추출해 데이터를 입력</a:t>
            </a:r>
          </a:p>
        </p:txBody>
      </p:sp>
      <p:sp>
        <p:nvSpPr>
          <p:cNvPr id="138" name="TextBox 119"/>
          <p:cNvSpPr txBox="1"/>
          <p:nvPr/>
        </p:nvSpPr>
        <p:spPr>
          <a:xfrm>
            <a:off x="5122237" y="3672033"/>
            <a:ext cx="2485623" cy="393237"/>
          </a:xfrm>
          <a:prstGeom prst="rect">
            <a:avLst/>
          </a:prstGeom>
          <a:noFill/>
        </p:spPr>
        <p:txBody>
          <a:bodyPr wrap="square" tIns="0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en-US" altLang="ko-KR" sz="90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request.getAttribute</a:t>
            </a:r>
            <a:r>
              <a:rPr lang="ko-KR" altLang="en-US" sz="90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를 사용하여</a:t>
            </a:r>
          </a:p>
          <a:p>
            <a:pPr>
              <a:lnSpc>
                <a:spcPct val="130000"/>
              </a:lnSpc>
              <a:defRPr/>
            </a:pPr>
            <a:r>
              <a:rPr lang="ko-KR" altLang="en-US" sz="90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동적으로 값들이 넘어오는 게시판 정보 추출</a:t>
            </a:r>
          </a:p>
        </p:txBody>
      </p:sp>
      <p:sp>
        <p:nvSpPr>
          <p:cNvPr id="139" name="TextBox 18"/>
          <p:cNvSpPr txBox="1"/>
          <p:nvPr/>
        </p:nvSpPr>
        <p:spPr>
          <a:xfrm>
            <a:off x="1127396" y="862817"/>
            <a:ext cx="9936844" cy="10125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  <a:defRPr/>
            </a:pPr>
            <a:r>
              <a:rPr lang="ko-KR" altLang="en-US" sz="28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944AFF"/>
                </a:solidFill>
                <a:latin typeface="G마켓 산스 TTF Bold"/>
                <a:ea typeface="G마켓 산스 TTF Bold"/>
                <a:cs typeface="+mn-cs"/>
              </a:rPr>
              <a:t> 공지사항 </a:t>
            </a:r>
            <a:r>
              <a:rPr lang="ko-KR" altLang="en-US" sz="28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Bold"/>
                <a:ea typeface="G마켓 산스 TTF Bold"/>
                <a:cs typeface="+mn-cs"/>
              </a:rPr>
              <a:t>게시판 구현</a:t>
            </a:r>
          </a:p>
          <a:p>
            <a:pPr algn="ctr">
              <a:lnSpc>
                <a:spcPct val="130000"/>
              </a:lnSpc>
              <a:defRPr/>
            </a:pPr>
            <a:r>
              <a:rPr lang="en-US" altLang="ko-KR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Bold"/>
                <a:ea typeface="G마켓 산스 TTF Bold"/>
                <a:cs typeface="+mn-cs"/>
              </a:rPr>
              <a:t>[board_main.jsp,detail.jsp,editform.jsp,delform.jsp,list.jsp,regist.jsp]</a:t>
            </a:r>
          </a:p>
        </p:txBody>
      </p:sp>
      <p:sp>
        <p:nvSpPr>
          <p:cNvPr id="140" name="TextBox 77"/>
          <p:cNvSpPr txBox="1"/>
          <p:nvPr/>
        </p:nvSpPr>
        <p:spPr>
          <a:xfrm>
            <a:off x="5145275" y="5593080"/>
            <a:ext cx="2485623" cy="396240"/>
          </a:xfrm>
          <a:prstGeom prst="rect">
            <a:avLst/>
          </a:prstGeom>
          <a:noFill/>
        </p:spPr>
        <p:txBody>
          <a:bodyPr wrap="square" tIns="0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en-US" altLang="ko-KR" sz="90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location.htef</a:t>
            </a:r>
            <a:r>
              <a:rPr lang="ko-KR" altLang="en-US" sz="90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를 이용하여</a:t>
            </a:r>
          </a:p>
          <a:p>
            <a:pPr>
              <a:lnSpc>
                <a:spcPct val="130000"/>
              </a:lnSpc>
              <a:defRPr/>
            </a:pPr>
            <a:r>
              <a:rPr lang="ko-KR" altLang="en-US" sz="90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클릭히면 원하는 </a:t>
            </a:r>
            <a:r>
              <a:rPr lang="en-US" altLang="ko-KR" sz="90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jsp</a:t>
            </a:r>
            <a:r>
              <a:rPr lang="ko-KR" altLang="en-US" sz="90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에 이동</a:t>
            </a:r>
          </a:p>
        </p:txBody>
      </p:sp>
      <p:sp>
        <p:nvSpPr>
          <p:cNvPr id="142" name="TextBox 87"/>
          <p:cNvSpPr txBox="1"/>
          <p:nvPr/>
        </p:nvSpPr>
        <p:spPr>
          <a:xfrm>
            <a:off x="8879182" y="5037159"/>
            <a:ext cx="2485623" cy="226216"/>
          </a:xfrm>
          <a:prstGeom prst="rect">
            <a:avLst/>
          </a:prstGeom>
          <a:noFill/>
        </p:spPr>
        <p:txBody>
          <a:bodyPr wrap="square" tIns="0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en-US" altLang="ko-KR" sz="90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ModelAndView</a:t>
            </a:r>
            <a:r>
              <a:rPr lang="ko-KR" altLang="en-US" sz="90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로 반환</a:t>
            </a:r>
            <a:endParaRPr lang="ko-KR" altLang="en-US" sz="900">
              <a:solidFill>
                <a:srgbClr val="000000"/>
              </a:solidFill>
              <a:latin typeface="G마켓 산스 TTF Medium"/>
              <a:ea typeface="G마켓 산스 TTF Medium"/>
            </a:endParaRPr>
          </a:p>
        </p:txBody>
      </p:sp>
      <p:sp>
        <p:nvSpPr>
          <p:cNvPr id="143" name="타원 75"/>
          <p:cNvSpPr/>
          <p:nvPr/>
        </p:nvSpPr>
        <p:spPr>
          <a:xfrm>
            <a:off x="8355294" y="4910000"/>
            <a:ext cx="461088" cy="461086"/>
          </a:xfrm>
          <a:prstGeom prst="ellipse">
            <a:avLst/>
          </a:prstGeom>
          <a:solidFill>
            <a:srgbClr val="944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defRPr/>
            </a:pPr>
            <a:r>
              <a:rPr lang="en-US" altLang="ko-KR" sz="1100">
                <a:solidFill>
                  <a:srgbClr val="FFFFFF"/>
                </a:solidFill>
                <a:latin typeface="Montserrat SemiBold"/>
                <a:ea typeface="a시월구일2"/>
              </a:rPr>
              <a:t>03</a:t>
            </a:r>
            <a:endParaRPr lang="ko-KR" altLang="en-US" sz="1100">
              <a:solidFill>
                <a:srgbClr val="FFFFFF"/>
              </a:solidFill>
              <a:latin typeface="Montserrat SemiBold"/>
              <a:ea typeface="a시월구일2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853408E-E9A1-046C-58B5-617CC721C6E3}"/>
              </a:ext>
            </a:extLst>
          </p:cNvPr>
          <p:cNvSpPr txBox="1"/>
          <p:nvPr/>
        </p:nvSpPr>
        <p:spPr>
          <a:xfrm>
            <a:off x="11413519" y="0"/>
            <a:ext cx="778481" cy="332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17 / 60 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FFFF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5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타원 88"/>
          <p:cNvSpPr/>
          <p:nvPr/>
        </p:nvSpPr>
        <p:spPr>
          <a:xfrm>
            <a:off x="7554497" y="784453"/>
            <a:ext cx="510540" cy="549093"/>
          </a:xfrm>
          <a:prstGeom prst="ellipse">
            <a:avLst/>
          </a:prstGeom>
          <a:solidFill>
            <a:srgbClr val="944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0" name="타원 89"/>
          <p:cNvSpPr/>
          <p:nvPr/>
        </p:nvSpPr>
        <p:spPr>
          <a:xfrm>
            <a:off x="8094112" y="737965"/>
            <a:ext cx="137702" cy="137702"/>
          </a:xfrm>
          <a:prstGeom prst="ellipse">
            <a:avLst/>
          </a:prstGeom>
          <a:solidFill>
            <a:srgbClr val="944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3079785" y="491706"/>
            <a:ext cx="58039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1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Montserrat SemiBold"/>
                <a:ea typeface="G마켓 산스 TTF Medium"/>
              </a:rPr>
              <a:t>eduZino - </a:t>
            </a:r>
            <a:r>
              <a:rPr lang="ko-KR" altLang="en-US" sz="11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Montserrat SemiBold"/>
                <a:ea typeface="G마켓 산스 TTF Medium"/>
              </a:rPr>
              <a:t>황현정</a:t>
            </a:r>
          </a:p>
        </p:txBody>
      </p:sp>
      <p:sp>
        <p:nvSpPr>
          <p:cNvPr id="139" name="TextBox 18"/>
          <p:cNvSpPr txBox="1"/>
          <p:nvPr/>
        </p:nvSpPr>
        <p:spPr>
          <a:xfrm>
            <a:off x="1127396" y="862817"/>
            <a:ext cx="9936844" cy="6201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  <a:defRPr/>
            </a:pPr>
            <a:r>
              <a:rPr lang="ko-KR" altLang="en-US" sz="28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944AFF"/>
                </a:solidFill>
                <a:latin typeface="G마켓 산스 TTF Bold"/>
                <a:ea typeface="G마켓 산스 TTF Bold"/>
                <a:cs typeface="+mn-cs"/>
              </a:rPr>
              <a:t> 공지사항 </a:t>
            </a:r>
            <a:r>
              <a:rPr lang="ko-KR" altLang="en-US" sz="28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Bold"/>
                <a:ea typeface="G마켓 산스 TTF Bold"/>
                <a:cs typeface="+mn-cs"/>
              </a:rPr>
              <a:t>게시판 </a:t>
            </a:r>
            <a:r>
              <a:rPr lang="ko-KR" altLang="en-US" sz="2800" dirty="0" smtClean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Bold"/>
                <a:ea typeface="G마켓 산스 TTF Bold"/>
                <a:cs typeface="+mn-cs"/>
              </a:rPr>
              <a:t>구현</a:t>
            </a:r>
            <a:endParaRPr lang="ko-KR" altLang="en-US" sz="2800" dirty="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G마켓 산스 TTF Bold"/>
              <a:ea typeface="G마켓 산스 TTF Bold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53408E-E9A1-046C-58B5-617CC721C6E3}"/>
              </a:ext>
            </a:extLst>
          </p:cNvPr>
          <p:cNvSpPr txBox="1"/>
          <p:nvPr/>
        </p:nvSpPr>
        <p:spPr>
          <a:xfrm>
            <a:off x="11413519" y="0"/>
            <a:ext cx="778481" cy="332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18 / 60 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FFFF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pic>
        <p:nvPicPr>
          <p:cNvPr id="7" name="Google Shape;347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60020" y="1948739"/>
            <a:ext cx="3988953" cy="20673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348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1716" y="1966822"/>
            <a:ext cx="4451968" cy="204923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349;p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1716" y="4450464"/>
            <a:ext cx="4163774" cy="204923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35"/>
          <p:cNvSpPr txBox="1"/>
          <p:nvPr/>
        </p:nvSpPr>
        <p:spPr>
          <a:xfrm>
            <a:off x="507678" y="4101294"/>
            <a:ext cx="3118791" cy="3724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ko-KR" altLang="en-US" sz="1400" dirty="0" smtClean="0">
                <a:ln w="9525">
                  <a:solidFill>
                    <a:srgbClr val="FFFFFF">
                      <a:alpha val="0"/>
                    </a:srgbClr>
                  </a:solidFill>
                </a:ln>
                <a:solidFill>
                  <a:srgbClr val="944AFF"/>
                </a:solidFill>
                <a:latin typeface="G마켓 산스 TTF Bold"/>
                <a:ea typeface="G마켓 산스 TTF Bold"/>
              </a:rPr>
              <a:t>공지사항관리</a:t>
            </a:r>
            <a:r>
              <a:rPr lang="en-US" altLang="ko-KR" sz="1400" dirty="0" smtClean="0">
                <a:ln w="9525">
                  <a:solidFill>
                    <a:srgbClr val="FFFFFF">
                      <a:alpha val="0"/>
                    </a:srgbClr>
                  </a:solidFill>
                </a:ln>
                <a:solidFill>
                  <a:srgbClr val="944AFF"/>
                </a:solidFill>
                <a:latin typeface="G마켓 산스 TTF Bold"/>
                <a:ea typeface="G마켓 산스 TTF Bold"/>
              </a:rPr>
              <a:t>. </a:t>
            </a:r>
            <a:r>
              <a:rPr lang="ko-KR" altLang="en-US" sz="1400" dirty="0" smtClean="0">
                <a:ln w="9525"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/>
                </a:solidFill>
                <a:latin typeface="G마켓 산스 TTF Bold"/>
                <a:ea typeface="G마켓 산스 TTF Bold"/>
              </a:rPr>
              <a:t>상세내용 보기</a:t>
            </a:r>
            <a:endParaRPr lang="ko-KR" altLang="en-US" sz="1400" dirty="0">
              <a:ln w="9525">
                <a:solidFill>
                  <a:srgbClr val="FFFFFF">
                    <a:alpha val="0"/>
                  </a:srgbClr>
                </a:solidFill>
              </a:ln>
              <a:solidFill>
                <a:srgbClr val="FFFFFF"/>
              </a:solidFill>
              <a:latin typeface="G마켓 산스 TTF Bold"/>
              <a:ea typeface="G마켓 산스 TTF Bold"/>
            </a:endParaRPr>
          </a:p>
        </p:txBody>
      </p:sp>
      <p:sp>
        <p:nvSpPr>
          <p:cNvPr id="11" name="TextBox 35"/>
          <p:cNvSpPr txBox="1"/>
          <p:nvPr/>
        </p:nvSpPr>
        <p:spPr>
          <a:xfrm>
            <a:off x="507678" y="1592488"/>
            <a:ext cx="3328318" cy="3562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ko-KR" altLang="en-US" sz="1400" dirty="0" smtClean="0">
                <a:ln w="9525">
                  <a:solidFill>
                    <a:srgbClr val="FFFFFF">
                      <a:alpha val="0"/>
                    </a:srgbClr>
                  </a:solidFill>
                </a:ln>
                <a:solidFill>
                  <a:srgbClr val="944AFF"/>
                </a:solidFill>
                <a:latin typeface="G마켓 산스 TTF Bold"/>
                <a:ea typeface="G마켓 산스 TTF Bold"/>
              </a:rPr>
              <a:t>공지사항관리</a:t>
            </a:r>
            <a:r>
              <a:rPr lang="en-US" altLang="ko-KR" sz="1400" dirty="0" smtClean="0">
                <a:ln w="9525">
                  <a:solidFill>
                    <a:srgbClr val="FFFFFF">
                      <a:alpha val="0"/>
                    </a:srgbClr>
                  </a:solidFill>
                </a:ln>
                <a:solidFill>
                  <a:srgbClr val="944AFF"/>
                </a:solidFill>
                <a:latin typeface="G마켓 산스 TTF Bold"/>
                <a:ea typeface="G마켓 산스 TTF Bold"/>
              </a:rPr>
              <a:t>. </a:t>
            </a:r>
            <a:r>
              <a:rPr lang="ko-KR" altLang="en-US" sz="1400" dirty="0" smtClean="0">
                <a:ln w="9525">
                  <a:solidFill>
                    <a:srgbClr val="FFFFFF">
                      <a:alpha val="0"/>
                    </a:srgbClr>
                  </a:solidFill>
                </a:ln>
                <a:solidFill>
                  <a:schemeClr val="bg1"/>
                </a:solidFill>
                <a:latin typeface="G마켓 산스 TTF Bold"/>
                <a:ea typeface="G마켓 산스 TTF Bold"/>
              </a:rPr>
              <a:t>공지사항관리 </a:t>
            </a:r>
            <a:r>
              <a:rPr lang="ko-KR" altLang="en-US" sz="1400" dirty="0" err="1" smtClean="0">
                <a:ln w="9525">
                  <a:solidFill>
                    <a:srgbClr val="FFFFFF">
                      <a:alpha val="0"/>
                    </a:srgbClr>
                  </a:solidFill>
                </a:ln>
                <a:solidFill>
                  <a:schemeClr val="bg1"/>
                </a:solidFill>
                <a:latin typeface="G마켓 산스 TTF Bold"/>
                <a:ea typeface="G마켓 산스 TTF Bold"/>
              </a:rPr>
              <a:t>메인페이지</a:t>
            </a:r>
            <a:endParaRPr lang="ko-KR" altLang="en-US" sz="1400" dirty="0">
              <a:ln w="9525">
                <a:solidFill>
                  <a:srgbClr val="FFFFFF">
                    <a:alpha val="0"/>
                  </a:srgbClr>
                </a:solidFill>
              </a:ln>
              <a:solidFill>
                <a:schemeClr val="bg1"/>
              </a:solidFill>
              <a:latin typeface="G마켓 산스 TTF Bold"/>
              <a:ea typeface="G마켓 산스 TTF Bold"/>
            </a:endParaRPr>
          </a:p>
        </p:txBody>
      </p:sp>
      <p:sp>
        <p:nvSpPr>
          <p:cNvPr id="12" name="TextBox 35"/>
          <p:cNvSpPr txBox="1"/>
          <p:nvPr/>
        </p:nvSpPr>
        <p:spPr>
          <a:xfrm>
            <a:off x="5797450" y="1596395"/>
            <a:ext cx="3328318" cy="3724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ko-KR" altLang="en-US" sz="1400" dirty="0" smtClean="0">
                <a:ln w="9525">
                  <a:solidFill>
                    <a:srgbClr val="FFFFFF">
                      <a:alpha val="0"/>
                    </a:srgbClr>
                  </a:solidFill>
                </a:ln>
                <a:solidFill>
                  <a:srgbClr val="944AFF"/>
                </a:solidFill>
                <a:latin typeface="G마켓 산스 TTF Bold"/>
                <a:ea typeface="G마켓 산스 TTF Bold"/>
              </a:rPr>
              <a:t>공지사항관리</a:t>
            </a:r>
            <a:r>
              <a:rPr lang="en-US" altLang="ko-KR" sz="1400" dirty="0" smtClean="0">
                <a:ln w="9525">
                  <a:solidFill>
                    <a:srgbClr val="FFFFFF">
                      <a:alpha val="0"/>
                    </a:srgbClr>
                  </a:solidFill>
                </a:ln>
                <a:solidFill>
                  <a:srgbClr val="944AFF"/>
                </a:solidFill>
                <a:latin typeface="G마켓 산스 TTF Bold"/>
                <a:ea typeface="G마켓 산스 TTF Bold"/>
              </a:rPr>
              <a:t>. </a:t>
            </a:r>
            <a:r>
              <a:rPr lang="ko-KR" altLang="en-US" sz="1400" dirty="0" smtClean="0">
                <a:ln w="9525">
                  <a:solidFill>
                    <a:srgbClr val="FFFFFF">
                      <a:alpha val="0"/>
                    </a:srgbClr>
                  </a:solidFill>
                </a:ln>
                <a:solidFill>
                  <a:schemeClr val="bg1"/>
                </a:solidFill>
                <a:latin typeface="G마켓 산스 TTF Bold"/>
                <a:ea typeface="G마켓 산스 TTF Bold"/>
              </a:rPr>
              <a:t>등록</a:t>
            </a:r>
            <a:endParaRPr lang="ko-KR" altLang="en-US" sz="1400" dirty="0">
              <a:ln w="9525">
                <a:solidFill>
                  <a:srgbClr val="FFFFFF">
                    <a:alpha val="0"/>
                  </a:srgbClr>
                </a:solidFill>
              </a:ln>
              <a:solidFill>
                <a:schemeClr val="bg1"/>
              </a:solidFill>
              <a:latin typeface="G마켓 산스 TTF Bold"/>
              <a:ea typeface="G마켓 산스 TTF Bold"/>
            </a:endParaRPr>
          </a:p>
        </p:txBody>
      </p:sp>
      <p:pic>
        <p:nvPicPr>
          <p:cNvPr id="13" name="Google Shape;358;g212a1cf071c_0_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88331" y="4450463"/>
            <a:ext cx="3222335" cy="20492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360;g212a1cf071c_0_27"/>
          <p:cNvPicPr preferRelativeResize="0"/>
          <p:nvPr/>
        </p:nvPicPr>
        <p:blipFill rotWithShape="1">
          <a:blip r:embed="rId7">
            <a:alphaModFix/>
          </a:blip>
          <a:srcRect t="3098" b="-1"/>
          <a:stretch/>
        </p:blipFill>
        <p:spPr>
          <a:xfrm>
            <a:off x="8423507" y="4434435"/>
            <a:ext cx="3334591" cy="2065263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TextBox 35"/>
          <p:cNvSpPr txBox="1"/>
          <p:nvPr/>
        </p:nvSpPr>
        <p:spPr>
          <a:xfrm>
            <a:off x="5181106" y="4101282"/>
            <a:ext cx="2929560" cy="3724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ko-KR" altLang="en-US" sz="1400" dirty="0" smtClean="0">
                <a:ln w="9525">
                  <a:solidFill>
                    <a:srgbClr val="FFFFFF">
                      <a:alpha val="0"/>
                    </a:srgbClr>
                  </a:solidFill>
                </a:ln>
                <a:solidFill>
                  <a:srgbClr val="944AFF"/>
                </a:solidFill>
                <a:latin typeface="G마켓 산스 TTF Bold"/>
                <a:ea typeface="G마켓 산스 TTF Bold"/>
              </a:rPr>
              <a:t>공지사항관리</a:t>
            </a:r>
            <a:r>
              <a:rPr lang="en-US" altLang="ko-KR" sz="1400" dirty="0" smtClean="0">
                <a:ln w="9525">
                  <a:solidFill>
                    <a:srgbClr val="FFFFFF">
                      <a:alpha val="0"/>
                    </a:srgbClr>
                  </a:solidFill>
                </a:ln>
                <a:solidFill>
                  <a:srgbClr val="944AFF"/>
                </a:solidFill>
                <a:latin typeface="G마켓 산스 TTF Bold"/>
                <a:ea typeface="G마켓 산스 TTF Bold"/>
              </a:rPr>
              <a:t>. </a:t>
            </a:r>
            <a:r>
              <a:rPr lang="ko-KR" altLang="en-US" sz="1400" dirty="0" smtClean="0">
                <a:ln w="9525">
                  <a:solidFill>
                    <a:srgbClr val="FFFFFF">
                      <a:alpha val="0"/>
                    </a:srgbClr>
                  </a:solidFill>
                </a:ln>
                <a:solidFill>
                  <a:schemeClr val="bg1"/>
                </a:solidFill>
                <a:latin typeface="G마켓 산스 TTF Bold"/>
                <a:ea typeface="G마켓 산스 TTF Bold"/>
              </a:rPr>
              <a:t>수정</a:t>
            </a:r>
            <a:endParaRPr lang="ko-KR" altLang="en-US" sz="1400" dirty="0">
              <a:ln w="9525">
                <a:solidFill>
                  <a:srgbClr val="FFFFFF">
                    <a:alpha val="0"/>
                  </a:srgbClr>
                </a:solidFill>
              </a:ln>
              <a:solidFill>
                <a:schemeClr val="bg1"/>
              </a:solidFill>
              <a:latin typeface="G마켓 산스 TTF Bold"/>
              <a:ea typeface="G마켓 산스 TTF Bold"/>
            </a:endParaRPr>
          </a:p>
        </p:txBody>
      </p:sp>
      <p:sp>
        <p:nvSpPr>
          <p:cNvPr id="17" name="TextBox 35"/>
          <p:cNvSpPr txBox="1"/>
          <p:nvPr/>
        </p:nvSpPr>
        <p:spPr>
          <a:xfrm>
            <a:off x="8702312" y="4101282"/>
            <a:ext cx="3049513" cy="3724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ko-KR" altLang="en-US" sz="1400" dirty="0" smtClean="0">
                <a:ln w="9525">
                  <a:solidFill>
                    <a:srgbClr val="FFFFFF">
                      <a:alpha val="0"/>
                    </a:srgbClr>
                  </a:solidFill>
                </a:ln>
                <a:solidFill>
                  <a:srgbClr val="944AFF"/>
                </a:solidFill>
                <a:latin typeface="G마켓 산스 TTF Bold"/>
                <a:ea typeface="G마켓 산스 TTF Bold"/>
              </a:rPr>
              <a:t>공지사항관리</a:t>
            </a:r>
            <a:r>
              <a:rPr lang="en-US" altLang="ko-KR" sz="1400" dirty="0" smtClean="0">
                <a:ln w="9525">
                  <a:solidFill>
                    <a:srgbClr val="FFFFFF">
                      <a:alpha val="0"/>
                    </a:srgbClr>
                  </a:solidFill>
                </a:ln>
                <a:solidFill>
                  <a:srgbClr val="944AFF"/>
                </a:solidFill>
                <a:latin typeface="G마켓 산스 TTF Bold"/>
                <a:ea typeface="G마켓 산스 TTF Bold"/>
              </a:rPr>
              <a:t>. </a:t>
            </a:r>
            <a:r>
              <a:rPr lang="ko-KR" altLang="en-US" sz="1400" dirty="0" smtClean="0">
                <a:ln w="9525">
                  <a:solidFill>
                    <a:srgbClr val="FFFFFF">
                      <a:alpha val="0"/>
                    </a:srgbClr>
                  </a:solidFill>
                </a:ln>
                <a:solidFill>
                  <a:schemeClr val="bg1"/>
                </a:solidFill>
                <a:latin typeface="G마켓 산스 TTF Bold"/>
                <a:ea typeface="G마켓 산스 TTF Bold"/>
              </a:rPr>
              <a:t>삭제</a:t>
            </a:r>
            <a:endParaRPr lang="ko-KR" altLang="en-US" sz="1400" dirty="0">
              <a:ln w="9525">
                <a:solidFill>
                  <a:srgbClr val="FFFFFF">
                    <a:alpha val="0"/>
                  </a:srgbClr>
                </a:solidFill>
              </a:ln>
              <a:solidFill>
                <a:schemeClr val="bg1"/>
              </a:solidFill>
              <a:latin typeface="G마켓 산스 TTF Bold"/>
              <a:ea typeface="G마켓 산스 TTF Bold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50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B1768DEC-0C8D-A78E-5D52-980155811ECF}"/>
              </a:ext>
            </a:extLst>
          </p:cNvPr>
          <p:cNvSpPr/>
          <p:nvPr/>
        </p:nvSpPr>
        <p:spPr>
          <a:xfrm>
            <a:off x="4736583" y="1747780"/>
            <a:ext cx="3110111" cy="4051961"/>
          </a:xfrm>
          <a:prstGeom prst="rect">
            <a:avLst/>
          </a:prstGeom>
          <a:noFill/>
          <a:ln>
            <a:solidFill>
              <a:srgbClr val="944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ECC0A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1768DEC-0C8D-A78E-5D52-980155811ECF}"/>
              </a:ext>
            </a:extLst>
          </p:cNvPr>
          <p:cNvSpPr/>
          <p:nvPr/>
        </p:nvSpPr>
        <p:spPr>
          <a:xfrm>
            <a:off x="538468" y="1721015"/>
            <a:ext cx="3756538" cy="4588132"/>
          </a:xfrm>
          <a:prstGeom prst="rect">
            <a:avLst/>
          </a:prstGeom>
          <a:noFill/>
          <a:ln>
            <a:solidFill>
              <a:srgbClr val="944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ECC0A"/>
              </a:solidFill>
            </a:endParaRPr>
          </a:p>
        </p:txBody>
      </p:sp>
      <p:sp>
        <p:nvSpPr>
          <p:cNvPr id="12" name="사각형: 둥근 모서리 62"/>
          <p:cNvSpPr/>
          <p:nvPr/>
        </p:nvSpPr>
        <p:spPr>
          <a:xfrm>
            <a:off x="538467" y="5903898"/>
            <a:ext cx="3756539" cy="638378"/>
          </a:xfrm>
          <a:prstGeom prst="roundRect">
            <a:avLst>
              <a:gd name="adj" fmla="val 0"/>
            </a:avLst>
          </a:prstGeom>
          <a:solidFill>
            <a:srgbClr val="E5D6FA"/>
          </a:solidFill>
          <a:ln>
            <a:solidFill>
              <a:srgbClr val="944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rgbClr val="FECC0A"/>
              </a:solidFill>
            </a:endParaRPr>
          </a:p>
        </p:txBody>
      </p:sp>
      <p:sp>
        <p:nvSpPr>
          <p:cNvPr id="13" name="화살표: 갈매기형 수장 43"/>
          <p:cNvSpPr/>
          <p:nvPr/>
        </p:nvSpPr>
        <p:spPr>
          <a:xfrm>
            <a:off x="831116" y="6054198"/>
            <a:ext cx="144968" cy="149776"/>
          </a:xfrm>
          <a:prstGeom prst="chevron">
            <a:avLst>
              <a:gd name="adj" fmla="val 50000"/>
            </a:avLst>
          </a:prstGeom>
          <a:solidFill>
            <a:srgbClr val="231F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rgbClr val="231F20"/>
              </a:solidFill>
            </a:endParaRPr>
          </a:p>
        </p:txBody>
      </p:sp>
      <p:sp>
        <p:nvSpPr>
          <p:cNvPr id="14" name="화살표: 갈매기형 수장 44"/>
          <p:cNvSpPr/>
          <p:nvPr/>
        </p:nvSpPr>
        <p:spPr>
          <a:xfrm>
            <a:off x="927471" y="6054198"/>
            <a:ext cx="144968" cy="149776"/>
          </a:xfrm>
          <a:prstGeom prst="chevron">
            <a:avLst>
              <a:gd name="adj" fmla="val 50000"/>
            </a:avLst>
          </a:prstGeom>
          <a:solidFill>
            <a:srgbClr val="231F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rgbClr val="231F20"/>
              </a:solidFill>
            </a:endParaRPr>
          </a:p>
        </p:txBody>
      </p:sp>
      <p:sp>
        <p:nvSpPr>
          <p:cNvPr id="16" name="TextBox 29"/>
          <p:cNvSpPr txBox="1"/>
          <p:nvPr/>
        </p:nvSpPr>
        <p:spPr>
          <a:xfrm>
            <a:off x="1034957" y="5969812"/>
            <a:ext cx="2782526" cy="5724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en-US" altLang="ko-KR" sz="1200" dirty="0" err="1" smtClean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Type.name.value</a:t>
            </a:r>
            <a:r>
              <a:rPr lang="en-US" altLang="ko-KR" sz="1200" dirty="0" smtClean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, id</a:t>
            </a:r>
          </a:p>
          <a:p>
            <a:pPr>
              <a:lnSpc>
                <a:spcPct val="130000"/>
              </a:lnSpc>
              <a:defRPr/>
            </a:pPr>
            <a:r>
              <a:rPr lang="en-US" altLang="ko-KR" sz="1200" dirty="0" smtClean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HTML</a:t>
            </a:r>
            <a:r>
              <a:rPr lang="ko-KR" altLang="en-US" sz="1200" dirty="0" smtClean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방식으로 게시물 표현</a:t>
            </a:r>
            <a:endParaRPr lang="ko-KR" altLang="en-US" sz="1200" dirty="0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G마켓 산스 TTF Medium"/>
              <a:ea typeface="G마켓 산스 TTF Medium"/>
            </a:endParaRPr>
          </a:p>
        </p:txBody>
      </p:sp>
      <p:sp>
        <p:nvSpPr>
          <p:cNvPr id="17" name="사각형: 둥근 모서리 62"/>
          <p:cNvSpPr/>
          <p:nvPr/>
        </p:nvSpPr>
        <p:spPr>
          <a:xfrm>
            <a:off x="4736583" y="5618315"/>
            <a:ext cx="3110111" cy="672934"/>
          </a:xfrm>
          <a:prstGeom prst="roundRect">
            <a:avLst>
              <a:gd name="adj" fmla="val 0"/>
            </a:avLst>
          </a:prstGeom>
          <a:solidFill>
            <a:srgbClr val="E5D6FA"/>
          </a:solidFill>
          <a:ln>
            <a:solidFill>
              <a:srgbClr val="944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rgbClr val="FECC0A"/>
              </a:solidFill>
            </a:endParaRPr>
          </a:p>
        </p:txBody>
      </p:sp>
      <p:sp>
        <p:nvSpPr>
          <p:cNvPr id="18" name="화살표: 갈매기형 수장 43"/>
          <p:cNvSpPr/>
          <p:nvPr/>
        </p:nvSpPr>
        <p:spPr>
          <a:xfrm>
            <a:off x="5046675" y="5768615"/>
            <a:ext cx="144968" cy="149776"/>
          </a:xfrm>
          <a:prstGeom prst="chevron">
            <a:avLst>
              <a:gd name="adj" fmla="val 50000"/>
            </a:avLst>
          </a:prstGeom>
          <a:solidFill>
            <a:srgbClr val="231F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rgbClr val="231F20"/>
              </a:solidFill>
            </a:endParaRPr>
          </a:p>
        </p:txBody>
      </p:sp>
      <p:sp>
        <p:nvSpPr>
          <p:cNvPr id="19" name="화살표: 갈매기형 수장 44"/>
          <p:cNvSpPr/>
          <p:nvPr/>
        </p:nvSpPr>
        <p:spPr>
          <a:xfrm>
            <a:off x="5143030" y="5768615"/>
            <a:ext cx="144968" cy="149776"/>
          </a:xfrm>
          <a:prstGeom prst="chevron">
            <a:avLst>
              <a:gd name="adj" fmla="val 50000"/>
            </a:avLst>
          </a:prstGeom>
          <a:solidFill>
            <a:srgbClr val="231F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rgbClr val="231F20"/>
              </a:solidFill>
            </a:endParaRPr>
          </a:p>
        </p:txBody>
      </p:sp>
      <p:sp>
        <p:nvSpPr>
          <p:cNvPr id="20" name="TextBox 29"/>
          <p:cNvSpPr txBox="1"/>
          <p:nvPr/>
        </p:nvSpPr>
        <p:spPr>
          <a:xfrm>
            <a:off x="5250515" y="5684228"/>
            <a:ext cx="2488595" cy="5724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en-US" altLang="ko-KR" sz="1200" dirty="0" smtClean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jQuery</a:t>
            </a:r>
            <a:r>
              <a:rPr lang="ko-KR" altLang="en-US" sz="1200" dirty="0" smtClean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를 이용한 동기방식으로</a:t>
            </a:r>
            <a:endParaRPr lang="en-US" altLang="ko-KR" sz="1200" dirty="0" smtClean="0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G마켓 산스 TTF Medium"/>
              <a:ea typeface="G마켓 산스 TTF Medium"/>
            </a:endParaRPr>
          </a:p>
          <a:p>
            <a:pPr>
              <a:lnSpc>
                <a:spcPct val="130000"/>
              </a:lnSpc>
              <a:defRPr/>
            </a:pPr>
            <a:r>
              <a:rPr lang="ko-KR" altLang="en-US" sz="1200" dirty="0" smtClean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정보전달</a:t>
            </a:r>
            <a:endParaRPr lang="ko-KR" altLang="en-US" sz="1200" dirty="0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G마켓 산스 TTF Medium"/>
              <a:ea typeface="G마켓 산스 TTF Medium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853408E-E9A1-046C-58B5-617CC721C6E3}"/>
              </a:ext>
            </a:extLst>
          </p:cNvPr>
          <p:cNvSpPr txBox="1"/>
          <p:nvPr/>
        </p:nvSpPr>
        <p:spPr>
          <a:xfrm>
            <a:off x="11413519" y="0"/>
            <a:ext cx="778481" cy="332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19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/ 60 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FFFF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7554497" y="784453"/>
            <a:ext cx="510540" cy="549093"/>
          </a:xfrm>
          <a:prstGeom prst="ellipse">
            <a:avLst/>
          </a:prstGeom>
          <a:solidFill>
            <a:srgbClr val="944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8094112" y="737965"/>
            <a:ext cx="137702" cy="137702"/>
          </a:xfrm>
          <a:prstGeom prst="ellipse">
            <a:avLst/>
          </a:prstGeom>
          <a:solidFill>
            <a:srgbClr val="944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3079785" y="491706"/>
            <a:ext cx="58039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1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Montserrat SemiBold"/>
                <a:ea typeface="G마켓 산스 TTF Medium"/>
              </a:rPr>
              <a:t>eduZino - </a:t>
            </a:r>
            <a:r>
              <a:rPr lang="ko-KR" altLang="en-US" sz="11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Montserrat SemiBold"/>
                <a:ea typeface="G마켓 산스 TTF Medium"/>
              </a:rPr>
              <a:t>황현정</a:t>
            </a:r>
          </a:p>
        </p:txBody>
      </p:sp>
      <p:sp>
        <p:nvSpPr>
          <p:cNvPr id="27" name="TextBox 18"/>
          <p:cNvSpPr txBox="1"/>
          <p:nvPr/>
        </p:nvSpPr>
        <p:spPr>
          <a:xfrm>
            <a:off x="1127396" y="862817"/>
            <a:ext cx="9936844" cy="6201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  <a:defRPr/>
            </a:pPr>
            <a:r>
              <a:rPr lang="ko-KR" altLang="en-US" sz="28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944AFF"/>
                </a:solidFill>
                <a:latin typeface="G마켓 산스 TTF Bold"/>
                <a:ea typeface="G마켓 산스 TTF Bold"/>
                <a:cs typeface="+mn-cs"/>
              </a:rPr>
              <a:t> 공지사항 </a:t>
            </a:r>
            <a:r>
              <a:rPr lang="ko-KR" altLang="en-US" sz="28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Bold"/>
                <a:ea typeface="G마켓 산스 TTF Bold"/>
                <a:cs typeface="+mn-cs"/>
              </a:rPr>
              <a:t>게시판 </a:t>
            </a:r>
            <a:r>
              <a:rPr lang="ko-KR" altLang="en-US" sz="2800" dirty="0" smtClean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Bold"/>
                <a:ea typeface="G마켓 산스 TTF Bold"/>
                <a:cs typeface="+mn-cs"/>
              </a:rPr>
              <a:t>구현</a:t>
            </a:r>
            <a:endParaRPr lang="ko-KR" altLang="en-US" sz="2800" dirty="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G마켓 산스 TTF Bold"/>
              <a:ea typeface="G마켓 산스 TTF Bold"/>
              <a:cs typeface="+mn-cs"/>
            </a:endParaRPr>
          </a:p>
        </p:txBody>
      </p:sp>
      <p:pic>
        <p:nvPicPr>
          <p:cNvPr id="28" name="Google Shape;370;g212a1cf071c_0_4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77138" y="1768187"/>
            <a:ext cx="3677407" cy="41016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371;g212a1cf071c_0_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1034" y="1768187"/>
            <a:ext cx="3063292" cy="381274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86;g212a1cf071c_0_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30441" y="1768187"/>
            <a:ext cx="3295650" cy="3449475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B1768DEC-0C8D-A78E-5D52-980155811ECF}"/>
              </a:ext>
            </a:extLst>
          </p:cNvPr>
          <p:cNvSpPr/>
          <p:nvPr/>
        </p:nvSpPr>
        <p:spPr>
          <a:xfrm>
            <a:off x="8298074" y="1736385"/>
            <a:ext cx="3364834" cy="3585911"/>
          </a:xfrm>
          <a:prstGeom prst="rect">
            <a:avLst/>
          </a:prstGeom>
          <a:noFill/>
          <a:ln>
            <a:solidFill>
              <a:srgbClr val="944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ECC0A"/>
              </a:solidFill>
            </a:endParaRPr>
          </a:p>
        </p:txBody>
      </p:sp>
      <p:sp>
        <p:nvSpPr>
          <p:cNvPr id="32" name="사각형: 둥근 모서리 62"/>
          <p:cNvSpPr/>
          <p:nvPr/>
        </p:nvSpPr>
        <p:spPr>
          <a:xfrm>
            <a:off x="8298074" y="5275353"/>
            <a:ext cx="3364834" cy="672934"/>
          </a:xfrm>
          <a:prstGeom prst="roundRect">
            <a:avLst>
              <a:gd name="adj" fmla="val 0"/>
            </a:avLst>
          </a:prstGeom>
          <a:solidFill>
            <a:srgbClr val="E5D6FA"/>
          </a:solidFill>
          <a:ln>
            <a:solidFill>
              <a:srgbClr val="944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rgbClr val="FECC0A"/>
              </a:solidFill>
            </a:endParaRPr>
          </a:p>
        </p:txBody>
      </p:sp>
      <p:sp>
        <p:nvSpPr>
          <p:cNvPr id="33" name="화살표: 갈매기형 수장 43"/>
          <p:cNvSpPr/>
          <p:nvPr/>
        </p:nvSpPr>
        <p:spPr>
          <a:xfrm>
            <a:off x="8608166" y="5425653"/>
            <a:ext cx="144968" cy="149776"/>
          </a:xfrm>
          <a:prstGeom prst="chevron">
            <a:avLst>
              <a:gd name="adj" fmla="val 50000"/>
            </a:avLst>
          </a:prstGeom>
          <a:solidFill>
            <a:srgbClr val="231F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rgbClr val="231F20"/>
              </a:solidFill>
            </a:endParaRPr>
          </a:p>
        </p:txBody>
      </p:sp>
      <p:sp>
        <p:nvSpPr>
          <p:cNvPr id="34" name="화살표: 갈매기형 수장 44"/>
          <p:cNvSpPr/>
          <p:nvPr/>
        </p:nvSpPr>
        <p:spPr>
          <a:xfrm>
            <a:off x="8704521" y="5425653"/>
            <a:ext cx="144968" cy="149776"/>
          </a:xfrm>
          <a:prstGeom prst="chevron">
            <a:avLst>
              <a:gd name="adj" fmla="val 50000"/>
            </a:avLst>
          </a:prstGeom>
          <a:solidFill>
            <a:srgbClr val="231F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rgbClr val="231F20"/>
              </a:solidFill>
            </a:endParaRPr>
          </a:p>
        </p:txBody>
      </p:sp>
      <p:sp>
        <p:nvSpPr>
          <p:cNvPr id="35" name="TextBox 29"/>
          <p:cNvSpPr txBox="1"/>
          <p:nvPr/>
        </p:nvSpPr>
        <p:spPr>
          <a:xfrm>
            <a:off x="8812006" y="5341266"/>
            <a:ext cx="2704317" cy="5724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ko-KR" altLang="en-US" sz="1200" dirty="0" err="1" smtClean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수정버튼</a:t>
            </a:r>
            <a:r>
              <a:rPr lang="ko-KR" altLang="en-US" sz="1200" dirty="0" smtClean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 클릭 시</a:t>
            </a:r>
            <a:endParaRPr lang="en-US" altLang="ko-KR" sz="1200" dirty="0" smtClean="0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G마켓 산스 TTF Medium"/>
              <a:ea typeface="G마켓 산스 TTF Medium"/>
            </a:endParaRPr>
          </a:p>
          <a:p>
            <a:pPr>
              <a:lnSpc>
                <a:spcPct val="130000"/>
              </a:lnSpc>
              <a:defRPr/>
            </a:pPr>
            <a:r>
              <a:rPr lang="en-US" altLang="ko-KR" sz="1200" dirty="0" smtClean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confirm</a:t>
            </a:r>
            <a:r>
              <a:rPr lang="ko-KR" altLang="en-US" sz="1200" dirty="0" smtClean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을 이용하여 한번 더 되묻기</a:t>
            </a:r>
            <a:endParaRPr lang="ko-KR" altLang="en-US" sz="1200" dirty="0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G마켓 산스 TTF Medium"/>
              <a:ea typeface="G마켓 산스 TTF Medium"/>
            </a:endParaRPr>
          </a:p>
        </p:txBody>
      </p:sp>
    </p:spTree>
    <p:extLst>
      <p:ext uri="{BB962C8B-B14F-4D97-AF65-F5344CB8AC3E}">
        <p14:creationId xmlns:p14="http://schemas.microsoft.com/office/powerpoint/2010/main" val="2790781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5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타원 12"/>
          <p:cNvSpPr/>
          <p:nvPr/>
        </p:nvSpPr>
        <p:spPr>
          <a:xfrm>
            <a:off x="4412880" y="2655622"/>
            <a:ext cx="231605" cy="231605"/>
          </a:xfrm>
          <a:prstGeom prst="ellipse">
            <a:avLst/>
          </a:prstGeom>
          <a:solidFill>
            <a:srgbClr val="944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4412880" y="3282497"/>
            <a:ext cx="231605" cy="231605"/>
          </a:xfrm>
          <a:prstGeom prst="ellipse">
            <a:avLst/>
          </a:prstGeom>
          <a:solidFill>
            <a:srgbClr val="944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>
            <a:off x="4412880" y="3909372"/>
            <a:ext cx="231605" cy="231605"/>
          </a:xfrm>
          <a:prstGeom prst="ellipse">
            <a:avLst/>
          </a:prstGeom>
          <a:solidFill>
            <a:srgbClr val="944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4" name="타원 23"/>
          <p:cNvSpPr/>
          <p:nvPr/>
        </p:nvSpPr>
        <p:spPr>
          <a:xfrm>
            <a:off x="4412880" y="4536247"/>
            <a:ext cx="231605" cy="231605"/>
          </a:xfrm>
          <a:prstGeom prst="ellipse">
            <a:avLst/>
          </a:prstGeom>
          <a:solidFill>
            <a:srgbClr val="944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5310380" y="1122480"/>
            <a:ext cx="112204" cy="112202"/>
          </a:xfrm>
          <a:prstGeom prst="ellipse">
            <a:avLst/>
          </a:prstGeom>
          <a:solidFill>
            <a:srgbClr val="944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3194050" y="2603650"/>
            <a:ext cx="58039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6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G마켓 산스 TTF Medium"/>
                <a:ea typeface="G마켓 산스 TTF Medium"/>
              </a:rPr>
              <a:t>프로젝트 소개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194050" y="3230525"/>
            <a:ext cx="58039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6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G마켓 산스 TTF Medium"/>
                <a:ea typeface="G마켓 산스 TTF Medium"/>
              </a:rPr>
              <a:t>개발환경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194050" y="3857400"/>
            <a:ext cx="58039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6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G마켓 산스 TTF Medium"/>
                <a:ea typeface="G마켓 산스 TTF Medium"/>
              </a:rPr>
              <a:t>구현 기능 소개</a:t>
            </a:r>
            <a:endParaRPr lang="ko-KR" altLang="en-US" sz="1600">
              <a:solidFill>
                <a:srgbClr val="FFFFFF"/>
              </a:solidFill>
              <a:latin typeface="G마켓 산스 TTF Medium"/>
              <a:ea typeface="G마켓 산스 TTF Medium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194050" y="4484275"/>
            <a:ext cx="58039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6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G마켓 산스 TTF Medium"/>
                <a:ea typeface="G마켓 산스 TTF Medium"/>
              </a:rPr>
              <a:t>시연</a:t>
            </a:r>
            <a:endParaRPr lang="ko-KR" altLang="en-US" sz="1600">
              <a:solidFill>
                <a:srgbClr val="FFFFFF"/>
              </a:solidFill>
              <a:latin typeface="G마켓 산스 TTF Medium"/>
              <a:ea typeface="G마켓 산스 TTF Medium"/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6857863" y="1541496"/>
            <a:ext cx="510540" cy="510540"/>
          </a:xfrm>
          <a:prstGeom prst="ellipse">
            <a:avLst/>
          </a:prstGeom>
          <a:solidFill>
            <a:srgbClr val="944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5166100" y="1196238"/>
            <a:ext cx="2098651" cy="8309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48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G마켓 산스 TTF Bold"/>
                <a:ea typeface="G마켓 산스 TTF Bold"/>
                <a:cs typeface="+mn-cs"/>
              </a:rPr>
              <a:t>Index</a:t>
            </a:r>
            <a:endParaRPr lang="en-US" altLang="ko-KR" sz="4800">
              <a:solidFill>
                <a:srgbClr val="FFFFFF"/>
              </a:solidFill>
              <a:latin typeface="G마켓 산스 TTF Bold"/>
              <a:ea typeface="G마켓 산스 TTF Bold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853408E-E9A1-046C-58B5-617CC721C6E3}"/>
              </a:ext>
            </a:extLst>
          </p:cNvPr>
          <p:cNvSpPr txBox="1"/>
          <p:nvPr/>
        </p:nvSpPr>
        <p:spPr>
          <a:xfrm>
            <a:off x="11413519" y="0"/>
            <a:ext cx="778481" cy="318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/</a:t>
            </a: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60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FFFF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50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oogle Shape;384;g212a1cf071c_0_7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78926" y="1761475"/>
            <a:ext cx="5601476" cy="4724076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B1768DEC-0C8D-A78E-5D52-980155811ECF}"/>
              </a:ext>
            </a:extLst>
          </p:cNvPr>
          <p:cNvSpPr/>
          <p:nvPr/>
        </p:nvSpPr>
        <p:spPr>
          <a:xfrm>
            <a:off x="538467" y="1721015"/>
            <a:ext cx="5692400" cy="4803610"/>
          </a:xfrm>
          <a:prstGeom prst="rect">
            <a:avLst/>
          </a:prstGeom>
          <a:noFill/>
          <a:ln>
            <a:solidFill>
              <a:srgbClr val="944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ECC0A"/>
              </a:solidFill>
            </a:endParaRPr>
          </a:p>
        </p:txBody>
      </p:sp>
      <p:sp>
        <p:nvSpPr>
          <p:cNvPr id="12" name="사각형: 둥근 모서리 62"/>
          <p:cNvSpPr/>
          <p:nvPr/>
        </p:nvSpPr>
        <p:spPr>
          <a:xfrm>
            <a:off x="6478022" y="2675875"/>
            <a:ext cx="2617427" cy="638378"/>
          </a:xfrm>
          <a:prstGeom prst="roundRect">
            <a:avLst>
              <a:gd name="adj" fmla="val 0"/>
            </a:avLst>
          </a:prstGeom>
          <a:solidFill>
            <a:srgbClr val="E5D6FA"/>
          </a:solidFill>
          <a:ln>
            <a:solidFill>
              <a:srgbClr val="944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rgbClr val="FECC0A"/>
              </a:solidFill>
            </a:endParaRPr>
          </a:p>
        </p:txBody>
      </p:sp>
      <p:sp>
        <p:nvSpPr>
          <p:cNvPr id="13" name="화살표: 갈매기형 수장 43"/>
          <p:cNvSpPr/>
          <p:nvPr/>
        </p:nvSpPr>
        <p:spPr>
          <a:xfrm>
            <a:off x="6770671" y="2826175"/>
            <a:ext cx="144968" cy="149776"/>
          </a:xfrm>
          <a:prstGeom prst="chevron">
            <a:avLst>
              <a:gd name="adj" fmla="val 50000"/>
            </a:avLst>
          </a:prstGeom>
          <a:solidFill>
            <a:srgbClr val="231F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rgbClr val="231F20"/>
              </a:solidFill>
            </a:endParaRPr>
          </a:p>
        </p:txBody>
      </p:sp>
      <p:sp>
        <p:nvSpPr>
          <p:cNvPr id="14" name="화살표: 갈매기형 수장 44"/>
          <p:cNvSpPr/>
          <p:nvPr/>
        </p:nvSpPr>
        <p:spPr>
          <a:xfrm>
            <a:off x="6867026" y="2826175"/>
            <a:ext cx="144968" cy="149776"/>
          </a:xfrm>
          <a:prstGeom prst="chevron">
            <a:avLst>
              <a:gd name="adj" fmla="val 50000"/>
            </a:avLst>
          </a:prstGeom>
          <a:solidFill>
            <a:srgbClr val="231F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rgbClr val="231F20"/>
              </a:solidFill>
            </a:endParaRPr>
          </a:p>
        </p:txBody>
      </p:sp>
      <p:sp>
        <p:nvSpPr>
          <p:cNvPr id="16" name="TextBox 29"/>
          <p:cNvSpPr txBox="1"/>
          <p:nvPr/>
        </p:nvSpPr>
        <p:spPr>
          <a:xfrm>
            <a:off x="6974512" y="2741789"/>
            <a:ext cx="2782526" cy="5586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en-US" altLang="ko-KR" sz="1200" dirty="0" smtClean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If</a:t>
            </a:r>
            <a:r>
              <a:rPr lang="ko-KR" altLang="en-US" sz="1200" dirty="0" smtClean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문을 이용하여</a:t>
            </a:r>
            <a:endParaRPr lang="en-US" altLang="ko-KR" sz="1200" dirty="0" smtClean="0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G마켓 산스 TTF Medium"/>
              <a:ea typeface="G마켓 산스 TTF Medium"/>
            </a:endParaRPr>
          </a:p>
          <a:p>
            <a:pPr>
              <a:lnSpc>
                <a:spcPct val="130000"/>
              </a:lnSpc>
              <a:defRPr/>
            </a:pPr>
            <a:r>
              <a:rPr lang="en-US" altLang="ko-KR" sz="1200" dirty="0" smtClean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Check </a:t>
            </a:r>
            <a:r>
              <a:rPr lang="ko-KR" altLang="en-US" sz="1200" dirty="0" smtClean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박스 구분</a:t>
            </a:r>
            <a:endParaRPr lang="ko-KR" altLang="en-US" sz="1200" dirty="0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G마켓 산스 TTF Medium"/>
              <a:ea typeface="G마켓 산스 TTF Medium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853408E-E9A1-046C-58B5-617CC721C6E3}"/>
              </a:ext>
            </a:extLst>
          </p:cNvPr>
          <p:cNvSpPr txBox="1"/>
          <p:nvPr/>
        </p:nvSpPr>
        <p:spPr>
          <a:xfrm>
            <a:off x="11413519" y="0"/>
            <a:ext cx="778481" cy="332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20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/ 60 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FFFF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7554497" y="784453"/>
            <a:ext cx="510540" cy="549093"/>
          </a:xfrm>
          <a:prstGeom prst="ellipse">
            <a:avLst/>
          </a:prstGeom>
          <a:solidFill>
            <a:srgbClr val="944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8094112" y="737965"/>
            <a:ext cx="137702" cy="137702"/>
          </a:xfrm>
          <a:prstGeom prst="ellipse">
            <a:avLst/>
          </a:prstGeom>
          <a:solidFill>
            <a:srgbClr val="944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3079785" y="491706"/>
            <a:ext cx="58039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1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Montserrat SemiBold"/>
                <a:ea typeface="G마켓 산스 TTF Medium"/>
              </a:rPr>
              <a:t>eduZino - </a:t>
            </a:r>
            <a:r>
              <a:rPr lang="ko-KR" altLang="en-US" sz="11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Montserrat SemiBold"/>
                <a:ea typeface="G마켓 산스 TTF Medium"/>
              </a:rPr>
              <a:t>황현정</a:t>
            </a:r>
          </a:p>
        </p:txBody>
      </p:sp>
      <p:sp>
        <p:nvSpPr>
          <p:cNvPr id="27" name="TextBox 18"/>
          <p:cNvSpPr txBox="1"/>
          <p:nvPr/>
        </p:nvSpPr>
        <p:spPr>
          <a:xfrm>
            <a:off x="1127396" y="862817"/>
            <a:ext cx="9936844" cy="6201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  <a:defRPr/>
            </a:pPr>
            <a:r>
              <a:rPr lang="ko-KR" altLang="en-US" sz="28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944AFF"/>
                </a:solidFill>
                <a:latin typeface="G마켓 산스 TTF Bold"/>
                <a:ea typeface="G마켓 산스 TTF Bold"/>
                <a:cs typeface="+mn-cs"/>
              </a:rPr>
              <a:t> 공지사항 </a:t>
            </a:r>
            <a:r>
              <a:rPr lang="ko-KR" altLang="en-US" sz="28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Bold"/>
                <a:ea typeface="G마켓 산스 TTF Bold"/>
                <a:cs typeface="+mn-cs"/>
              </a:rPr>
              <a:t>게시판 </a:t>
            </a:r>
            <a:r>
              <a:rPr lang="ko-KR" altLang="en-US" sz="2800" dirty="0" smtClean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Bold"/>
                <a:ea typeface="G마켓 산스 TTF Bold"/>
                <a:cs typeface="+mn-cs"/>
              </a:rPr>
              <a:t>구현</a:t>
            </a:r>
            <a:endParaRPr lang="ko-KR" altLang="en-US" sz="2800" dirty="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G마켓 산스 TTF Bold"/>
              <a:ea typeface="G마켓 산스 TTF Bold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15607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50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/>
          <p:nvPr/>
        </p:nvSpPr>
        <p:spPr>
          <a:xfrm>
            <a:off x="358814" y="1915413"/>
            <a:ext cx="11458937" cy="4659007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2" name="타원 88"/>
          <p:cNvSpPr/>
          <p:nvPr/>
        </p:nvSpPr>
        <p:spPr>
          <a:xfrm>
            <a:off x="7071303" y="693822"/>
            <a:ext cx="510540" cy="510540"/>
          </a:xfrm>
          <a:prstGeom prst="ellipse">
            <a:avLst/>
          </a:prstGeom>
          <a:solidFill>
            <a:srgbClr val="944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3" name="타원 89"/>
          <p:cNvSpPr/>
          <p:nvPr/>
        </p:nvSpPr>
        <p:spPr>
          <a:xfrm>
            <a:off x="7610918" y="647333"/>
            <a:ext cx="137702" cy="137702"/>
          </a:xfrm>
          <a:prstGeom prst="ellipse">
            <a:avLst/>
          </a:prstGeom>
          <a:solidFill>
            <a:srgbClr val="944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6" name="TextBox 18"/>
          <p:cNvSpPr txBox="1"/>
          <p:nvPr/>
        </p:nvSpPr>
        <p:spPr>
          <a:xfrm>
            <a:off x="2374900" y="748517"/>
            <a:ext cx="7442200" cy="10125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  <a:defRPr/>
            </a:pPr>
            <a:r>
              <a:rPr lang="ko-KR" altLang="en-US" sz="2800" dirty="0" smtClean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944AFF"/>
                </a:solidFill>
                <a:latin typeface="G마켓 산스 TTF Bold"/>
                <a:ea typeface="G마켓 산스 TTF Bold"/>
                <a:cs typeface="+mn-cs"/>
              </a:rPr>
              <a:t> </a:t>
            </a:r>
            <a:r>
              <a:rPr lang="en-US" altLang="ko-KR" sz="2800" dirty="0" err="1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944AFF"/>
                </a:solidFill>
                <a:latin typeface="G마켓 산스 TTF Bold"/>
                <a:ea typeface="G마켓 산스 TTF Bold"/>
              </a:rPr>
              <a:t>QnA</a:t>
            </a:r>
            <a:r>
              <a:rPr lang="en-US" altLang="ko-KR" sz="28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944AFF"/>
                </a:solidFill>
                <a:latin typeface="G마켓 산스 TTF Bold"/>
                <a:ea typeface="G마켓 산스 TTF Bold"/>
              </a:rPr>
              <a:t> </a:t>
            </a:r>
            <a:r>
              <a:rPr lang="ko-KR" altLang="en-US" sz="28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Bold"/>
                <a:ea typeface="G마켓 산스 TTF Bold"/>
              </a:rPr>
              <a:t>게시판 구현 </a:t>
            </a:r>
            <a:endParaRPr lang="ko-KR" altLang="en-US" sz="2800" dirty="0" smtClean="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lt1"/>
              </a:solidFill>
              <a:latin typeface="G마켓 산스 TTF Bold"/>
              <a:ea typeface="G마켓 산스 TTF Bold"/>
              <a:cs typeface="+mn-cs"/>
            </a:endParaRPr>
          </a:p>
          <a:p>
            <a:pPr algn="ctr">
              <a:lnSpc>
                <a:spcPct val="130000"/>
              </a:lnSpc>
              <a:defRPr/>
            </a:pPr>
            <a:r>
              <a:rPr lang="en-US" altLang="ko-KR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Bold"/>
                <a:ea typeface="G마켓 산스 TTF Bold"/>
              </a:rPr>
              <a:t>[ERD Table]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853408E-E9A1-046C-58B5-617CC721C6E3}"/>
              </a:ext>
            </a:extLst>
          </p:cNvPr>
          <p:cNvSpPr txBox="1"/>
          <p:nvPr/>
        </p:nvSpPr>
        <p:spPr>
          <a:xfrm>
            <a:off x="11413519" y="0"/>
            <a:ext cx="778481" cy="332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21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/ 60 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FFFF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079785" y="491706"/>
            <a:ext cx="58039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1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Montserrat SemiBold"/>
                <a:ea typeface="G마켓 산스 TTF Medium"/>
              </a:rPr>
              <a:t>eduZino - </a:t>
            </a:r>
            <a:r>
              <a:rPr lang="ko-KR" altLang="en-US" sz="11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Montserrat SemiBold"/>
                <a:ea typeface="G마켓 산스 TTF Medium"/>
              </a:rPr>
              <a:t>황현정</a:t>
            </a:r>
          </a:p>
        </p:txBody>
      </p:sp>
      <p:pic>
        <p:nvPicPr>
          <p:cNvPr id="8" name="Google Shape;578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53075" y="2763988"/>
            <a:ext cx="10685852" cy="26807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579;p21"/>
          <p:cNvSpPr txBox="1"/>
          <p:nvPr/>
        </p:nvSpPr>
        <p:spPr>
          <a:xfrm>
            <a:off x="4450525" y="5633025"/>
            <a:ext cx="3062400" cy="744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dirty="0">
                <a:solidFill>
                  <a:srgbClr val="944AF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[</a:t>
            </a:r>
            <a:r>
              <a:rPr lang="en-US" sz="1400" dirty="0" err="1">
                <a:solidFill>
                  <a:srgbClr val="944AF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qnabordvid</a:t>
            </a:r>
            <a:r>
              <a:rPr lang="en-US" sz="1400" dirty="0">
                <a:solidFill>
                  <a:srgbClr val="944AF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]</a:t>
            </a:r>
            <a:endParaRPr sz="1400" dirty="0">
              <a:solidFill>
                <a:srgbClr val="944AFF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dirty="0" err="1" smtClean="0">
                <a:solidFill>
                  <a:srgbClr val="262626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QnA게시판을</a:t>
            </a:r>
            <a:r>
              <a:rPr lang="en-US" sz="1400" dirty="0" smtClean="0">
                <a:solidFill>
                  <a:srgbClr val="262626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en-US" sz="1400" dirty="0" err="1">
                <a:solidFill>
                  <a:srgbClr val="262626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구현하는</a:t>
            </a:r>
            <a:r>
              <a:rPr lang="en-US" sz="1400" dirty="0">
                <a:solidFill>
                  <a:srgbClr val="262626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en-US" sz="1400" dirty="0" err="1">
                <a:solidFill>
                  <a:srgbClr val="262626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테이블</a:t>
            </a:r>
            <a:endParaRPr sz="1400" dirty="0">
              <a:latin typeface="G마켓 산스 TTF Bold" panose="02000000000000000000" pitchFamily="2" charset="-127"/>
              <a:ea typeface="G마켓 산스 TTF Bold" panose="02000000000000000000" pitchFamily="2" charset="-127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718522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50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타원 88"/>
          <p:cNvSpPr/>
          <p:nvPr/>
        </p:nvSpPr>
        <p:spPr>
          <a:xfrm>
            <a:off x="7271328" y="753316"/>
            <a:ext cx="510540" cy="549093"/>
          </a:xfrm>
          <a:prstGeom prst="ellipse">
            <a:avLst/>
          </a:prstGeom>
          <a:solidFill>
            <a:srgbClr val="944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0" name="타원 89"/>
          <p:cNvSpPr/>
          <p:nvPr/>
        </p:nvSpPr>
        <p:spPr>
          <a:xfrm>
            <a:off x="7810943" y="706828"/>
            <a:ext cx="137702" cy="137702"/>
          </a:xfrm>
          <a:prstGeom prst="ellipse">
            <a:avLst/>
          </a:prstGeom>
          <a:solidFill>
            <a:srgbClr val="944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3079785" y="491706"/>
            <a:ext cx="58039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1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Montserrat SemiBold"/>
                <a:ea typeface="G마켓 산스 TTF Medium"/>
              </a:rPr>
              <a:t>eduZino - </a:t>
            </a:r>
            <a:r>
              <a:rPr lang="ko-KR" altLang="en-US" sz="11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Montserrat SemiBold"/>
                <a:ea typeface="G마켓 산스 TTF Medium"/>
              </a:rPr>
              <a:t>황현정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8144061" y="2434771"/>
            <a:ext cx="3371739" cy="3929743"/>
          </a:xfrm>
          <a:prstGeom prst="rect">
            <a:avLst/>
          </a:prstGeom>
          <a:solidFill>
            <a:srgbClr val="F4F4F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675999" y="2453798"/>
            <a:ext cx="3371739" cy="3872932"/>
          </a:xfrm>
          <a:prstGeom prst="rect">
            <a:avLst/>
          </a:prstGeom>
          <a:solidFill>
            <a:srgbClr val="F4F4F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9" name="직사각형 38"/>
          <p:cNvSpPr/>
          <p:nvPr/>
        </p:nvSpPr>
        <p:spPr>
          <a:xfrm>
            <a:off x="4410130" y="2452685"/>
            <a:ext cx="3371739" cy="3911830"/>
          </a:xfrm>
          <a:prstGeom prst="rect">
            <a:avLst/>
          </a:prstGeom>
          <a:solidFill>
            <a:srgbClr val="F4F4F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1" name="타원 40"/>
          <p:cNvSpPr/>
          <p:nvPr/>
        </p:nvSpPr>
        <p:spPr>
          <a:xfrm>
            <a:off x="4600189" y="4268360"/>
            <a:ext cx="461088" cy="461086"/>
          </a:xfrm>
          <a:prstGeom prst="ellipse">
            <a:avLst/>
          </a:prstGeom>
          <a:solidFill>
            <a:srgbClr val="944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defRPr/>
            </a:pPr>
            <a:r>
              <a:rPr lang="en-US" altLang="ko-KR" sz="1100">
                <a:solidFill>
                  <a:srgbClr val="FFFFFF"/>
                </a:solidFill>
                <a:latin typeface="Montserrat SemiBold"/>
                <a:ea typeface="a시월구일2"/>
              </a:rPr>
              <a:t>02</a:t>
            </a:r>
            <a:endParaRPr lang="ko-KR" altLang="en-US" sz="1100">
              <a:solidFill>
                <a:srgbClr val="FFFFFF"/>
              </a:solidFill>
              <a:latin typeface="Montserrat SemiBold"/>
              <a:ea typeface="a시월구일2"/>
            </a:endParaRPr>
          </a:p>
        </p:txBody>
      </p:sp>
      <p:sp>
        <p:nvSpPr>
          <p:cNvPr id="45" name="타원 44"/>
          <p:cNvSpPr/>
          <p:nvPr/>
        </p:nvSpPr>
        <p:spPr>
          <a:xfrm>
            <a:off x="4600189" y="3625967"/>
            <a:ext cx="461088" cy="461086"/>
          </a:xfrm>
          <a:prstGeom prst="ellipse">
            <a:avLst/>
          </a:prstGeom>
          <a:solidFill>
            <a:srgbClr val="944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defRPr/>
            </a:pPr>
            <a:r>
              <a:rPr lang="en-US" altLang="ko-KR" sz="1100">
                <a:solidFill>
                  <a:srgbClr val="FFFFFF"/>
                </a:solidFill>
                <a:latin typeface="Montserrat SemiBold"/>
                <a:ea typeface="a시월구일2"/>
              </a:rPr>
              <a:t>01</a:t>
            </a:r>
            <a:endParaRPr lang="ko-KR" altLang="en-US" sz="1100">
              <a:solidFill>
                <a:srgbClr val="FFFFFF"/>
              </a:solidFill>
              <a:latin typeface="Montserrat SemiBold"/>
              <a:ea typeface="a시월구일2"/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4410130" y="2434772"/>
            <a:ext cx="3371738" cy="860395"/>
          </a:xfrm>
          <a:prstGeom prst="rect">
            <a:avLst/>
          </a:prstGeom>
          <a:solidFill>
            <a:srgbClr val="944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3" name="TextBox 72"/>
          <p:cNvSpPr txBox="1"/>
          <p:nvPr/>
        </p:nvSpPr>
        <p:spPr>
          <a:xfrm>
            <a:off x="5186134" y="2506751"/>
            <a:ext cx="1819729" cy="71404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defPPr>
              <a:defRPr lang="ko-KR"/>
            </a:defPPr>
            <a:lvl1pPr>
              <a:defRPr>
                <a:ln w="9525">
                  <a:solidFill>
                    <a:schemeClr val="accent1">
                      <a:alpha val="0"/>
                    </a:schemeClr>
                  </a:solidFill>
                </a:ln>
                <a:latin typeface="G마켓 산스 TTF Bold"/>
                <a:ea typeface="G마켓 산스 TTF Bold"/>
              </a:defRPr>
            </a:lvl1pPr>
          </a:lstStyle>
          <a:p>
            <a:pPr algn="ctr">
              <a:lnSpc>
                <a:spcPct val="130000"/>
              </a:lnSpc>
              <a:defRPr/>
            </a:pPr>
            <a:r>
              <a:rPr lang="en-US" altLang="ko-KR" sz="1600">
                <a:solidFill>
                  <a:srgbClr val="F4F4F4"/>
                </a:solidFill>
              </a:rPr>
              <a:t>View</a:t>
            </a:r>
          </a:p>
          <a:p>
            <a:pPr algn="ctr">
              <a:lnSpc>
                <a:spcPct val="130000"/>
              </a:lnSpc>
              <a:defRPr/>
            </a:pPr>
            <a:r>
              <a:rPr lang="en-US" altLang="ko-KR" sz="1600">
                <a:solidFill>
                  <a:srgbClr val="F4F4F4"/>
                </a:solidFill>
              </a:rPr>
              <a:t>.jsp</a:t>
            </a:r>
            <a:r>
              <a:rPr lang="ko-KR" altLang="en-US" sz="1600">
                <a:solidFill>
                  <a:srgbClr val="F4F4F4"/>
                </a:solidFill>
              </a:rPr>
              <a:t>에서 구현하기</a:t>
            </a:r>
            <a:endParaRPr lang="en-US" altLang="ko-KR" sz="1600">
              <a:solidFill>
                <a:srgbClr val="F4F4F4"/>
              </a:solidFill>
            </a:endParaRPr>
          </a:p>
        </p:txBody>
      </p:sp>
      <p:sp>
        <p:nvSpPr>
          <p:cNvPr id="128" name="직사각형 127"/>
          <p:cNvSpPr/>
          <p:nvPr/>
        </p:nvSpPr>
        <p:spPr>
          <a:xfrm>
            <a:off x="8144062" y="2434772"/>
            <a:ext cx="3371738" cy="860395"/>
          </a:xfrm>
          <a:prstGeom prst="rect">
            <a:avLst/>
          </a:prstGeom>
          <a:solidFill>
            <a:srgbClr val="944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29" name="TextBox 128"/>
          <p:cNvSpPr txBox="1"/>
          <p:nvPr/>
        </p:nvSpPr>
        <p:spPr>
          <a:xfrm>
            <a:off x="9018655" y="2506751"/>
            <a:ext cx="1622560" cy="732508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defPPr>
              <a:defRPr lang="ko-KR"/>
            </a:defPPr>
            <a:lvl1pPr>
              <a:defRPr>
                <a:ln w="9525">
                  <a:solidFill>
                    <a:schemeClr val="accent1">
                      <a:alpha val="0"/>
                    </a:schemeClr>
                  </a:solidFill>
                </a:ln>
                <a:latin typeface="G마켓 산스 TTF Bold"/>
                <a:ea typeface="G마켓 산스 TTF Bold"/>
              </a:defRPr>
            </a:lvl1pPr>
          </a:lstStyle>
          <a:p>
            <a:pPr algn="ctr">
              <a:lnSpc>
                <a:spcPct val="130000"/>
              </a:lnSpc>
              <a:defRPr/>
            </a:pPr>
            <a:r>
              <a:rPr lang="en-US" altLang="ko-KR" sz="1600">
                <a:solidFill>
                  <a:srgbClr val="F4F4F4"/>
                </a:solidFill>
              </a:rPr>
              <a:t>Controller</a:t>
            </a:r>
          </a:p>
          <a:p>
            <a:pPr algn="ctr">
              <a:lnSpc>
                <a:spcPct val="130000"/>
              </a:lnSpc>
              <a:defRPr/>
            </a:pPr>
            <a:r>
              <a:rPr lang="ko-KR" altLang="en-US" sz="1600">
                <a:solidFill>
                  <a:srgbClr val="F4F4F4"/>
                </a:solidFill>
              </a:rPr>
              <a:t>데이터 처리하기</a:t>
            </a:r>
            <a:endParaRPr lang="en-US" altLang="ko-KR" sz="1600">
              <a:solidFill>
                <a:srgbClr val="F4F4F4"/>
              </a:solidFill>
            </a:endParaRPr>
          </a:p>
        </p:txBody>
      </p:sp>
      <p:sp>
        <p:nvSpPr>
          <p:cNvPr id="132" name="직사각형 131"/>
          <p:cNvSpPr/>
          <p:nvPr/>
        </p:nvSpPr>
        <p:spPr>
          <a:xfrm>
            <a:off x="675999" y="2434772"/>
            <a:ext cx="3371738" cy="860395"/>
          </a:xfrm>
          <a:prstGeom prst="rect">
            <a:avLst/>
          </a:prstGeom>
          <a:solidFill>
            <a:srgbClr val="944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3" name="TextBox 132"/>
          <p:cNvSpPr txBox="1"/>
          <p:nvPr/>
        </p:nvSpPr>
        <p:spPr>
          <a:xfrm>
            <a:off x="1127396" y="2506751"/>
            <a:ext cx="2468946" cy="732508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defPPr>
              <a:defRPr lang="ko-KR"/>
            </a:defPPr>
            <a:lvl1pPr>
              <a:defRPr>
                <a:ln w="9525">
                  <a:solidFill>
                    <a:schemeClr val="accent1">
                      <a:alpha val="0"/>
                    </a:schemeClr>
                  </a:solidFill>
                </a:ln>
                <a:latin typeface="G마켓 산스 TTF Bold"/>
                <a:ea typeface="G마켓 산스 TTF Bold"/>
              </a:defRPr>
            </a:lvl1pPr>
          </a:lstStyle>
          <a:p>
            <a:pPr algn="ctr">
              <a:lnSpc>
                <a:spcPct val="130000"/>
              </a:lnSpc>
              <a:defRPr/>
            </a:pPr>
            <a:r>
              <a:rPr lang="en-US" altLang="ko-KR" sz="1600">
                <a:solidFill>
                  <a:srgbClr val="F4F4F4"/>
                </a:solidFill>
              </a:rPr>
              <a:t>Model</a:t>
            </a:r>
          </a:p>
          <a:p>
            <a:pPr algn="ctr">
              <a:lnSpc>
                <a:spcPct val="130000"/>
              </a:lnSpc>
              <a:defRPr/>
            </a:pPr>
            <a:r>
              <a:rPr lang="ko-KR" altLang="en-US" sz="1600">
                <a:solidFill>
                  <a:srgbClr val="F4F4F4"/>
                </a:solidFill>
              </a:rPr>
              <a:t>데이터를 처리해 넣어주기</a:t>
            </a:r>
            <a:endParaRPr lang="en-US" altLang="ko-KR" sz="1600">
              <a:solidFill>
                <a:srgbClr val="F4F4F4"/>
              </a:solidFill>
            </a:endParaRPr>
          </a:p>
        </p:txBody>
      </p:sp>
      <p:sp>
        <p:nvSpPr>
          <p:cNvPr id="69" name="타원 68"/>
          <p:cNvSpPr/>
          <p:nvPr/>
        </p:nvSpPr>
        <p:spPr>
          <a:xfrm>
            <a:off x="866047" y="4252021"/>
            <a:ext cx="461088" cy="461086"/>
          </a:xfrm>
          <a:prstGeom prst="ellipse">
            <a:avLst/>
          </a:prstGeom>
          <a:solidFill>
            <a:srgbClr val="944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defRPr/>
            </a:pPr>
            <a:r>
              <a:rPr lang="en-US" altLang="ko-KR" sz="1100">
                <a:solidFill>
                  <a:srgbClr val="FFFFFF"/>
                </a:solidFill>
                <a:latin typeface="Montserrat SemiBold"/>
                <a:ea typeface="a시월구일2"/>
              </a:rPr>
              <a:t>02</a:t>
            </a:r>
            <a:endParaRPr lang="ko-KR" altLang="en-US" sz="1100">
              <a:solidFill>
                <a:srgbClr val="FFFFFF"/>
              </a:solidFill>
              <a:latin typeface="Montserrat SemiBold"/>
              <a:ea typeface="a시월구일2"/>
            </a:endParaRPr>
          </a:p>
        </p:txBody>
      </p:sp>
      <p:sp>
        <p:nvSpPr>
          <p:cNvPr id="72" name="타원 71"/>
          <p:cNvSpPr/>
          <p:nvPr/>
        </p:nvSpPr>
        <p:spPr>
          <a:xfrm>
            <a:off x="866047" y="3609628"/>
            <a:ext cx="461088" cy="461086"/>
          </a:xfrm>
          <a:prstGeom prst="ellipse">
            <a:avLst/>
          </a:prstGeom>
          <a:solidFill>
            <a:srgbClr val="944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defRPr/>
            </a:pPr>
            <a:r>
              <a:rPr lang="en-US" altLang="ko-KR" sz="1100">
                <a:solidFill>
                  <a:srgbClr val="FFFFFF"/>
                </a:solidFill>
                <a:latin typeface="Montserrat SemiBold"/>
                <a:ea typeface="a시월구일2"/>
              </a:rPr>
              <a:t>01</a:t>
            </a:r>
            <a:endParaRPr lang="ko-KR" altLang="en-US" sz="1100">
              <a:solidFill>
                <a:srgbClr val="FFFFFF"/>
              </a:solidFill>
              <a:latin typeface="Montserrat SemiBold"/>
              <a:ea typeface="a시월구일2"/>
            </a:endParaRPr>
          </a:p>
        </p:txBody>
      </p:sp>
      <p:sp>
        <p:nvSpPr>
          <p:cNvPr id="74" name="타원 73"/>
          <p:cNvSpPr/>
          <p:nvPr/>
        </p:nvSpPr>
        <p:spPr>
          <a:xfrm>
            <a:off x="866047" y="5536808"/>
            <a:ext cx="461088" cy="461086"/>
          </a:xfrm>
          <a:prstGeom prst="ellipse">
            <a:avLst/>
          </a:prstGeom>
          <a:solidFill>
            <a:srgbClr val="944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defRPr/>
            </a:pPr>
            <a:r>
              <a:rPr lang="en-US" altLang="ko-KR" sz="1100">
                <a:solidFill>
                  <a:srgbClr val="FFFFFF"/>
                </a:solidFill>
                <a:latin typeface="Montserrat SemiBold"/>
                <a:ea typeface="a시월구일2"/>
              </a:rPr>
              <a:t>04</a:t>
            </a:r>
            <a:endParaRPr lang="ko-KR" altLang="en-US" sz="1100">
              <a:solidFill>
                <a:srgbClr val="FFFFFF"/>
              </a:solidFill>
              <a:latin typeface="Montserrat SemiBold"/>
              <a:ea typeface="a시월구일2"/>
            </a:endParaRPr>
          </a:p>
        </p:txBody>
      </p:sp>
      <p:sp>
        <p:nvSpPr>
          <p:cNvPr id="76" name="타원 75"/>
          <p:cNvSpPr/>
          <p:nvPr/>
        </p:nvSpPr>
        <p:spPr>
          <a:xfrm>
            <a:off x="866047" y="4894414"/>
            <a:ext cx="461088" cy="461086"/>
          </a:xfrm>
          <a:prstGeom prst="ellipse">
            <a:avLst/>
          </a:prstGeom>
          <a:solidFill>
            <a:srgbClr val="944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defRPr/>
            </a:pPr>
            <a:r>
              <a:rPr lang="en-US" altLang="ko-KR" sz="1100">
                <a:solidFill>
                  <a:srgbClr val="FFFFFF"/>
                </a:solidFill>
                <a:latin typeface="Montserrat SemiBold"/>
                <a:ea typeface="a시월구일2"/>
              </a:rPr>
              <a:t>03</a:t>
            </a:r>
            <a:endParaRPr lang="ko-KR" altLang="en-US" sz="1100">
              <a:solidFill>
                <a:srgbClr val="FFFFFF"/>
              </a:solidFill>
              <a:latin typeface="Montserrat SemiBold"/>
              <a:ea typeface="a시월구일2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1388095" y="3667210"/>
            <a:ext cx="2485623" cy="406265"/>
          </a:xfrm>
          <a:prstGeom prst="rect">
            <a:avLst/>
          </a:prstGeom>
          <a:noFill/>
        </p:spPr>
        <p:txBody>
          <a:bodyPr wrap="square" tIns="0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en-US" altLang="ko-KR" sz="90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Controller </a:t>
            </a:r>
            <a:r>
              <a:rPr lang="ko-KR" altLang="en-US" sz="90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에서 전달한 데이터를 이용하여</a:t>
            </a:r>
          </a:p>
          <a:p>
            <a:pPr>
              <a:lnSpc>
                <a:spcPct val="130000"/>
              </a:lnSpc>
              <a:defRPr/>
            </a:pPr>
            <a:r>
              <a:rPr lang="en-US" altLang="ko-KR" sz="90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QnA </a:t>
            </a:r>
            <a:r>
              <a:rPr lang="ko-KR" altLang="en-US" sz="90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게시판에 반환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1370776" y="4945270"/>
            <a:ext cx="2485623" cy="395878"/>
          </a:xfrm>
          <a:prstGeom prst="rect">
            <a:avLst/>
          </a:prstGeom>
          <a:noFill/>
        </p:spPr>
        <p:txBody>
          <a:bodyPr wrap="square" tIns="0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en-US" altLang="ko-KR" sz="90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DAO.Service.mybatisDAO </a:t>
            </a:r>
            <a:r>
              <a:rPr lang="ko-KR" altLang="en-US" sz="90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등</a:t>
            </a:r>
          </a:p>
          <a:p>
            <a:pPr>
              <a:lnSpc>
                <a:spcPct val="130000"/>
              </a:lnSpc>
              <a:defRPr/>
            </a:pPr>
            <a:r>
              <a:rPr lang="ko-KR" altLang="en-US" sz="90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클래스를 사용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1375972" y="5583870"/>
            <a:ext cx="2485623" cy="406265"/>
          </a:xfrm>
          <a:prstGeom prst="rect">
            <a:avLst/>
          </a:prstGeom>
          <a:noFill/>
        </p:spPr>
        <p:txBody>
          <a:bodyPr wrap="square" tIns="0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en-US" altLang="ko-KR" sz="90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mybatis</a:t>
            </a:r>
            <a:r>
              <a:rPr lang="ko-KR" altLang="en-US" sz="90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에 입력된 쿼리문을 실행하여</a:t>
            </a:r>
          </a:p>
          <a:p>
            <a:pPr>
              <a:lnSpc>
                <a:spcPct val="130000"/>
              </a:lnSpc>
              <a:defRPr/>
            </a:pPr>
            <a:r>
              <a:rPr lang="en-US" altLang="ko-KR" sz="90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DB</a:t>
            </a:r>
            <a:r>
              <a:rPr lang="ko-KR" altLang="en-US" sz="90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에서 정보를 조회</a:t>
            </a:r>
            <a:endParaRPr lang="en-US" altLang="ko-KR" sz="900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G마켓 산스 TTF Medium"/>
              <a:ea typeface="G마켓 산스 TTF Medium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1388095" y="4291105"/>
            <a:ext cx="2485623" cy="395878"/>
          </a:xfrm>
          <a:prstGeom prst="rect">
            <a:avLst/>
          </a:prstGeom>
          <a:noFill/>
        </p:spPr>
        <p:txBody>
          <a:bodyPr wrap="square" tIns="0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en-US" altLang="ko-KR" sz="90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QnA </a:t>
            </a:r>
            <a:r>
              <a:rPr lang="ko-KR" altLang="en-US" sz="90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게시판 글 등록</a:t>
            </a:r>
            <a:r>
              <a:rPr lang="en-US" altLang="ko-KR" sz="90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, </a:t>
            </a:r>
            <a:r>
              <a:rPr lang="ko-KR" altLang="en-US" sz="90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삭제 수정 등</a:t>
            </a:r>
          </a:p>
          <a:p>
            <a:pPr>
              <a:lnSpc>
                <a:spcPct val="130000"/>
              </a:lnSpc>
              <a:defRPr/>
            </a:pPr>
            <a:r>
              <a:rPr lang="ko-KR" altLang="en-US" sz="90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쿼리문 실행</a:t>
            </a:r>
          </a:p>
        </p:txBody>
      </p:sp>
      <p:sp>
        <p:nvSpPr>
          <p:cNvPr id="81" name="타원 80"/>
          <p:cNvSpPr/>
          <p:nvPr/>
        </p:nvSpPr>
        <p:spPr>
          <a:xfrm>
            <a:off x="8361637" y="4215820"/>
            <a:ext cx="461088" cy="461086"/>
          </a:xfrm>
          <a:prstGeom prst="ellipse">
            <a:avLst/>
          </a:prstGeom>
          <a:solidFill>
            <a:srgbClr val="944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defRPr/>
            </a:pPr>
            <a:r>
              <a:rPr lang="en-US" altLang="ko-KR" sz="1100">
                <a:solidFill>
                  <a:srgbClr val="FFFFFF"/>
                </a:solidFill>
                <a:latin typeface="Montserrat SemiBold"/>
                <a:ea typeface="a시월구일2"/>
              </a:rPr>
              <a:t>02</a:t>
            </a:r>
            <a:endParaRPr lang="ko-KR" altLang="en-US" sz="1100">
              <a:solidFill>
                <a:srgbClr val="FFFFFF"/>
              </a:solidFill>
              <a:latin typeface="Montserrat SemiBold"/>
              <a:ea typeface="a시월구일2"/>
            </a:endParaRPr>
          </a:p>
        </p:txBody>
      </p:sp>
      <p:sp>
        <p:nvSpPr>
          <p:cNvPr id="82" name="타원 81"/>
          <p:cNvSpPr/>
          <p:nvPr/>
        </p:nvSpPr>
        <p:spPr>
          <a:xfrm>
            <a:off x="8361637" y="3582952"/>
            <a:ext cx="461088" cy="461086"/>
          </a:xfrm>
          <a:prstGeom prst="ellipse">
            <a:avLst/>
          </a:prstGeom>
          <a:solidFill>
            <a:srgbClr val="944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defRPr/>
            </a:pPr>
            <a:r>
              <a:rPr lang="en-US" altLang="ko-KR" sz="1100">
                <a:solidFill>
                  <a:srgbClr val="FFFFFF"/>
                </a:solidFill>
                <a:latin typeface="Montserrat SemiBold"/>
                <a:ea typeface="a시월구일2"/>
              </a:rPr>
              <a:t>01</a:t>
            </a:r>
            <a:endParaRPr lang="ko-KR" altLang="en-US" sz="1100">
              <a:solidFill>
                <a:srgbClr val="FFFFFF"/>
              </a:solidFill>
              <a:latin typeface="Montserrat SemiBold"/>
              <a:ea typeface="a시월구일2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8883685" y="3631009"/>
            <a:ext cx="2485623" cy="406265"/>
          </a:xfrm>
          <a:prstGeom prst="rect">
            <a:avLst/>
          </a:prstGeom>
          <a:noFill/>
        </p:spPr>
        <p:txBody>
          <a:bodyPr wrap="square" tIns="0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ko-KR" altLang="en-US" sz="90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동기방식으로 </a:t>
            </a:r>
            <a:r>
              <a:rPr lang="en-US" altLang="ko-KR" sz="90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db </a:t>
            </a:r>
            <a:r>
              <a:rPr lang="ko-KR" altLang="en-US" sz="90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에 저장된</a:t>
            </a:r>
          </a:p>
          <a:p>
            <a:pPr>
              <a:lnSpc>
                <a:spcPct val="130000"/>
              </a:lnSpc>
              <a:defRPr/>
            </a:pPr>
            <a:r>
              <a:rPr lang="ko-KR" altLang="en-US" sz="90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데이터들을 추출하여 </a:t>
            </a:r>
            <a:r>
              <a:rPr lang="en-US" altLang="ko-KR" sz="90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jsp</a:t>
            </a:r>
            <a:r>
              <a:rPr lang="ko-KR" altLang="en-US" sz="90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로 전달</a:t>
            </a:r>
          </a:p>
        </p:txBody>
      </p:sp>
      <p:sp>
        <p:nvSpPr>
          <p:cNvPr id="88" name="TextBox 87"/>
          <p:cNvSpPr txBox="1"/>
          <p:nvPr/>
        </p:nvSpPr>
        <p:spPr>
          <a:xfrm>
            <a:off x="8883685" y="4269161"/>
            <a:ext cx="2485623" cy="395878"/>
          </a:xfrm>
          <a:prstGeom prst="rect">
            <a:avLst/>
          </a:prstGeom>
          <a:noFill/>
        </p:spPr>
        <p:txBody>
          <a:bodyPr wrap="square" tIns="0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en-US" altLang="ko-KR" sz="90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CRUD </a:t>
            </a:r>
            <a:r>
              <a:rPr lang="ko-KR" altLang="en-US" sz="90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처리를 </a:t>
            </a:r>
            <a:r>
              <a:rPr lang="en-US" altLang="ko-KR" sz="90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Service</a:t>
            </a:r>
            <a:r>
              <a:rPr lang="ko-KR" altLang="en-US" sz="90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를 사용하여</a:t>
            </a:r>
          </a:p>
          <a:p>
            <a:pPr>
              <a:lnSpc>
                <a:spcPct val="130000"/>
              </a:lnSpc>
              <a:defRPr/>
            </a:pPr>
            <a:r>
              <a:rPr lang="ko-KR" altLang="en-US" sz="90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원하는 값 추출</a:t>
            </a:r>
          </a:p>
        </p:txBody>
      </p:sp>
      <p:sp>
        <p:nvSpPr>
          <p:cNvPr id="134" name="타원 73"/>
          <p:cNvSpPr/>
          <p:nvPr/>
        </p:nvSpPr>
        <p:spPr>
          <a:xfrm>
            <a:off x="4609372" y="5555858"/>
            <a:ext cx="461088" cy="461086"/>
          </a:xfrm>
          <a:prstGeom prst="ellipse">
            <a:avLst/>
          </a:prstGeom>
          <a:solidFill>
            <a:srgbClr val="944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defRPr/>
            </a:pPr>
            <a:r>
              <a:rPr lang="en-US" altLang="ko-KR" sz="1100">
                <a:solidFill>
                  <a:srgbClr val="FFFFFF"/>
                </a:solidFill>
                <a:latin typeface="Montserrat SemiBold"/>
                <a:ea typeface="a시월구일2"/>
              </a:rPr>
              <a:t>04</a:t>
            </a:r>
            <a:endParaRPr lang="ko-KR" altLang="en-US" sz="1100">
              <a:solidFill>
                <a:srgbClr val="FFFFFF"/>
              </a:solidFill>
              <a:latin typeface="Montserrat SemiBold"/>
              <a:ea typeface="a시월구일2"/>
            </a:endParaRPr>
          </a:p>
        </p:txBody>
      </p:sp>
      <p:sp>
        <p:nvSpPr>
          <p:cNvPr id="135" name="타원 75"/>
          <p:cNvSpPr/>
          <p:nvPr/>
        </p:nvSpPr>
        <p:spPr>
          <a:xfrm>
            <a:off x="4609372" y="4913464"/>
            <a:ext cx="461088" cy="461086"/>
          </a:xfrm>
          <a:prstGeom prst="ellipse">
            <a:avLst/>
          </a:prstGeom>
          <a:solidFill>
            <a:srgbClr val="944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defRPr/>
            </a:pPr>
            <a:r>
              <a:rPr lang="en-US" altLang="ko-KR" sz="1100">
                <a:solidFill>
                  <a:srgbClr val="FFFFFF"/>
                </a:solidFill>
                <a:latin typeface="Montserrat SemiBold"/>
                <a:ea typeface="a시월구일2"/>
              </a:rPr>
              <a:t>03</a:t>
            </a:r>
            <a:endParaRPr lang="ko-KR" altLang="en-US" sz="1100">
              <a:solidFill>
                <a:srgbClr val="FFFFFF"/>
              </a:solidFill>
              <a:latin typeface="Montserrat SemiBold"/>
              <a:ea typeface="a시월구일2"/>
            </a:endParaRPr>
          </a:p>
        </p:txBody>
      </p:sp>
      <p:sp>
        <p:nvSpPr>
          <p:cNvPr id="136" name="TextBox 77"/>
          <p:cNvSpPr txBox="1"/>
          <p:nvPr/>
        </p:nvSpPr>
        <p:spPr>
          <a:xfrm>
            <a:off x="5131420" y="5013787"/>
            <a:ext cx="2485623" cy="395878"/>
          </a:xfrm>
          <a:prstGeom prst="rect">
            <a:avLst/>
          </a:prstGeom>
          <a:noFill/>
        </p:spPr>
        <p:txBody>
          <a:bodyPr wrap="square" tIns="0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en-US" altLang="ko-KR" sz="90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$().attr({})</a:t>
            </a:r>
            <a:r>
              <a:rPr lang="ko-KR" altLang="en-US" sz="90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을 이용하여</a:t>
            </a:r>
          </a:p>
          <a:p>
            <a:pPr>
              <a:lnSpc>
                <a:spcPct val="130000"/>
              </a:lnSpc>
              <a:defRPr/>
            </a:pPr>
            <a:r>
              <a:rPr lang="en-US" altLang="ko-KR" sz="90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CRUD </a:t>
            </a:r>
            <a:r>
              <a:rPr lang="ko-KR" altLang="en-US" sz="90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를 </a:t>
            </a:r>
            <a:r>
              <a:rPr lang="en-US" altLang="ko-KR" sz="90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controller</a:t>
            </a:r>
            <a:r>
              <a:rPr lang="ko-KR" altLang="en-US" sz="90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에 전달 </a:t>
            </a:r>
          </a:p>
        </p:txBody>
      </p:sp>
      <p:sp>
        <p:nvSpPr>
          <p:cNvPr id="137" name="TextBox 78"/>
          <p:cNvSpPr txBox="1"/>
          <p:nvPr/>
        </p:nvSpPr>
        <p:spPr>
          <a:xfrm>
            <a:off x="5131420" y="4368078"/>
            <a:ext cx="2485623" cy="395878"/>
          </a:xfrm>
          <a:prstGeom prst="rect">
            <a:avLst/>
          </a:prstGeom>
          <a:noFill/>
        </p:spPr>
        <p:txBody>
          <a:bodyPr wrap="square" tIns="0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en-US" altLang="ko-KR" sz="90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QnA </a:t>
            </a:r>
            <a:r>
              <a:rPr lang="ko-KR" altLang="en-US" sz="90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게시판 목록에 저장되어 있는 값들을</a:t>
            </a:r>
          </a:p>
          <a:p>
            <a:pPr>
              <a:lnSpc>
                <a:spcPct val="130000"/>
              </a:lnSpc>
              <a:defRPr/>
            </a:pPr>
            <a:r>
              <a:rPr lang="ko-KR" altLang="en-US" sz="90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추출해 데이터를 입력</a:t>
            </a:r>
          </a:p>
        </p:txBody>
      </p:sp>
      <p:sp>
        <p:nvSpPr>
          <p:cNvPr id="138" name="TextBox 119"/>
          <p:cNvSpPr txBox="1"/>
          <p:nvPr/>
        </p:nvSpPr>
        <p:spPr>
          <a:xfrm>
            <a:off x="5122237" y="3672033"/>
            <a:ext cx="2485623" cy="393237"/>
          </a:xfrm>
          <a:prstGeom prst="rect">
            <a:avLst/>
          </a:prstGeom>
          <a:noFill/>
        </p:spPr>
        <p:txBody>
          <a:bodyPr wrap="square" tIns="0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en-US" altLang="ko-KR" sz="90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request.getAttribute</a:t>
            </a:r>
            <a:r>
              <a:rPr lang="ko-KR" altLang="en-US" sz="90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를 사용하여</a:t>
            </a:r>
          </a:p>
          <a:p>
            <a:pPr>
              <a:lnSpc>
                <a:spcPct val="130000"/>
              </a:lnSpc>
              <a:defRPr/>
            </a:pPr>
            <a:r>
              <a:rPr lang="ko-KR" altLang="en-US" sz="90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동적으로 값들이 넘어오는 게시판 정보 추출</a:t>
            </a:r>
          </a:p>
        </p:txBody>
      </p:sp>
      <p:sp>
        <p:nvSpPr>
          <p:cNvPr id="139" name="TextBox 18"/>
          <p:cNvSpPr txBox="1"/>
          <p:nvPr/>
        </p:nvSpPr>
        <p:spPr>
          <a:xfrm>
            <a:off x="1127396" y="862817"/>
            <a:ext cx="9936844" cy="10125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  <a:defRPr/>
            </a:pPr>
            <a:r>
              <a:rPr lang="ko-KR" altLang="en-US" sz="28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944AFF"/>
                </a:solidFill>
                <a:latin typeface="G마켓 산스 TTF Bold"/>
                <a:ea typeface="G마켓 산스 TTF Bold"/>
                <a:cs typeface="+mn-cs"/>
              </a:rPr>
              <a:t> </a:t>
            </a:r>
            <a:r>
              <a:rPr lang="en-US" altLang="ko-KR" sz="28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944AFF"/>
                </a:solidFill>
                <a:latin typeface="G마켓 산스 TTF Bold"/>
                <a:ea typeface="G마켓 산스 TTF Bold"/>
                <a:cs typeface="+mn-cs"/>
              </a:rPr>
              <a:t> </a:t>
            </a:r>
            <a:r>
              <a:rPr lang="en-US" altLang="ko-KR" sz="2800" dirty="0" err="1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944AFF"/>
                </a:solidFill>
                <a:latin typeface="G마켓 산스 TTF Bold"/>
                <a:ea typeface="G마켓 산스 TTF Bold"/>
                <a:cs typeface="+mn-cs"/>
              </a:rPr>
              <a:t>QnA</a:t>
            </a:r>
            <a:r>
              <a:rPr lang="en-US" altLang="ko-KR" sz="28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944AFF"/>
                </a:solidFill>
                <a:latin typeface="G마켓 산스 TTF Bold"/>
                <a:ea typeface="G마켓 산스 TTF Bold"/>
                <a:cs typeface="+mn-cs"/>
              </a:rPr>
              <a:t> </a:t>
            </a:r>
            <a:r>
              <a:rPr lang="ko-KR" altLang="en-US" sz="28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Bold"/>
                <a:ea typeface="G마켓 산스 TTF Bold"/>
                <a:cs typeface="+mn-cs"/>
              </a:rPr>
              <a:t>게시판 구현 </a:t>
            </a:r>
            <a:r>
              <a:rPr lang="en-US" altLang="ko-KR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Bold"/>
                <a:ea typeface="G마켓 산스 TTF Bold"/>
                <a:cs typeface="+mn-cs"/>
              </a:rPr>
              <a:t>[qnaboard_main.jsp,detail.jsp,editform.jsp,delform.jsp,list.jsp,regist.jsp]</a:t>
            </a:r>
            <a:endParaRPr lang="en-US" altLang="ko-KR" dirty="0">
              <a:solidFill>
                <a:schemeClr val="bg1"/>
              </a:solidFill>
              <a:latin typeface="G마켓 산스 TTF Bold"/>
              <a:ea typeface="G마켓 산스 TTF Bold"/>
              <a:cs typeface="+mn-cs"/>
            </a:endParaRPr>
          </a:p>
        </p:txBody>
      </p:sp>
      <p:sp>
        <p:nvSpPr>
          <p:cNvPr id="140" name="TextBox 77"/>
          <p:cNvSpPr txBox="1"/>
          <p:nvPr/>
        </p:nvSpPr>
        <p:spPr>
          <a:xfrm>
            <a:off x="5145275" y="5593080"/>
            <a:ext cx="2485623" cy="406265"/>
          </a:xfrm>
          <a:prstGeom prst="rect">
            <a:avLst/>
          </a:prstGeom>
          <a:noFill/>
        </p:spPr>
        <p:txBody>
          <a:bodyPr wrap="square" tIns="0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en-US" altLang="ko-KR" sz="90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location.htef</a:t>
            </a:r>
            <a:r>
              <a:rPr lang="ko-KR" altLang="en-US" sz="90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를 이용하여</a:t>
            </a:r>
          </a:p>
          <a:p>
            <a:pPr>
              <a:lnSpc>
                <a:spcPct val="130000"/>
              </a:lnSpc>
              <a:defRPr/>
            </a:pPr>
            <a:r>
              <a:rPr lang="en-US" altLang="ko-KR" sz="90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jsp</a:t>
            </a:r>
            <a:r>
              <a:rPr lang="ko-KR" altLang="en-US" sz="90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에 이동 및 </a:t>
            </a:r>
            <a:r>
              <a:rPr lang="en-US" altLang="ko-KR" sz="90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controller</a:t>
            </a:r>
            <a:r>
              <a:rPr lang="ko-KR" altLang="en-US" sz="90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로 이동</a:t>
            </a:r>
          </a:p>
        </p:txBody>
      </p:sp>
      <p:sp>
        <p:nvSpPr>
          <p:cNvPr id="142" name="TextBox 87"/>
          <p:cNvSpPr txBox="1"/>
          <p:nvPr/>
        </p:nvSpPr>
        <p:spPr>
          <a:xfrm>
            <a:off x="8879182" y="5037159"/>
            <a:ext cx="2485623" cy="226216"/>
          </a:xfrm>
          <a:prstGeom prst="rect">
            <a:avLst/>
          </a:prstGeom>
          <a:noFill/>
        </p:spPr>
        <p:txBody>
          <a:bodyPr wrap="square" tIns="0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en-US" altLang="ko-KR" sz="90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ModelAndView</a:t>
            </a:r>
            <a:r>
              <a:rPr lang="ko-KR" altLang="en-US" sz="90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로 반환</a:t>
            </a:r>
            <a:endParaRPr lang="ko-KR" altLang="en-US" sz="900">
              <a:solidFill>
                <a:srgbClr val="000000"/>
              </a:solidFill>
              <a:latin typeface="G마켓 산스 TTF Medium"/>
              <a:ea typeface="G마켓 산스 TTF Medium"/>
            </a:endParaRPr>
          </a:p>
        </p:txBody>
      </p:sp>
      <p:sp>
        <p:nvSpPr>
          <p:cNvPr id="143" name="타원 75"/>
          <p:cNvSpPr/>
          <p:nvPr/>
        </p:nvSpPr>
        <p:spPr>
          <a:xfrm>
            <a:off x="8355294" y="4910000"/>
            <a:ext cx="461088" cy="461086"/>
          </a:xfrm>
          <a:prstGeom prst="ellipse">
            <a:avLst/>
          </a:prstGeom>
          <a:solidFill>
            <a:srgbClr val="944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defRPr/>
            </a:pPr>
            <a:r>
              <a:rPr lang="en-US" altLang="ko-KR" sz="1100">
                <a:solidFill>
                  <a:srgbClr val="FFFFFF"/>
                </a:solidFill>
                <a:latin typeface="Montserrat SemiBold"/>
                <a:ea typeface="a시월구일2"/>
              </a:rPr>
              <a:t>03</a:t>
            </a:r>
            <a:endParaRPr lang="ko-KR" altLang="en-US" sz="1100">
              <a:solidFill>
                <a:srgbClr val="FFFFFF"/>
              </a:solidFill>
              <a:latin typeface="Montserrat SemiBold"/>
              <a:ea typeface="a시월구일2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853408E-E9A1-046C-58B5-617CC721C6E3}"/>
              </a:ext>
            </a:extLst>
          </p:cNvPr>
          <p:cNvSpPr txBox="1"/>
          <p:nvPr/>
        </p:nvSpPr>
        <p:spPr>
          <a:xfrm>
            <a:off x="11413519" y="0"/>
            <a:ext cx="778481" cy="332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22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/ 60 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FFFF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50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타원 88"/>
          <p:cNvSpPr/>
          <p:nvPr/>
        </p:nvSpPr>
        <p:spPr>
          <a:xfrm>
            <a:off x="7271328" y="753316"/>
            <a:ext cx="510540" cy="549093"/>
          </a:xfrm>
          <a:prstGeom prst="ellipse">
            <a:avLst/>
          </a:prstGeom>
          <a:solidFill>
            <a:srgbClr val="944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0" name="타원 89"/>
          <p:cNvSpPr/>
          <p:nvPr/>
        </p:nvSpPr>
        <p:spPr>
          <a:xfrm>
            <a:off x="7810943" y="706828"/>
            <a:ext cx="137702" cy="137702"/>
          </a:xfrm>
          <a:prstGeom prst="ellipse">
            <a:avLst/>
          </a:prstGeom>
          <a:solidFill>
            <a:srgbClr val="944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3079785" y="491706"/>
            <a:ext cx="58039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1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Montserrat SemiBold"/>
                <a:ea typeface="G마켓 산스 TTF Medium"/>
              </a:rPr>
              <a:t>eduZino - </a:t>
            </a:r>
            <a:r>
              <a:rPr lang="ko-KR" altLang="en-US" sz="11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Montserrat SemiBold"/>
                <a:ea typeface="G마켓 산스 TTF Medium"/>
              </a:rPr>
              <a:t>황현정</a:t>
            </a:r>
          </a:p>
        </p:txBody>
      </p:sp>
      <p:sp>
        <p:nvSpPr>
          <p:cNvPr id="139" name="TextBox 18"/>
          <p:cNvSpPr txBox="1"/>
          <p:nvPr/>
        </p:nvSpPr>
        <p:spPr>
          <a:xfrm>
            <a:off x="1127396" y="862817"/>
            <a:ext cx="9936844" cy="6201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  <a:defRPr/>
            </a:pPr>
            <a:r>
              <a:rPr lang="ko-KR" altLang="en-US" sz="28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944AFF"/>
                </a:solidFill>
                <a:latin typeface="G마켓 산스 TTF Bold"/>
                <a:ea typeface="G마켓 산스 TTF Bold"/>
                <a:cs typeface="+mn-cs"/>
              </a:rPr>
              <a:t> </a:t>
            </a:r>
            <a:r>
              <a:rPr lang="en-US" altLang="ko-KR" sz="28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944AFF"/>
                </a:solidFill>
                <a:latin typeface="G마켓 산스 TTF Bold"/>
                <a:ea typeface="G마켓 산스 TTF Bold"/>
                <a:cs typeface="+mn-cs"/>
              </a:rPr>
              <a:t> </a:t>
            </a:r>
            <a:r>
              <a:rPr lang="en-US" altLang="ko-KR" sz="2800" dirty="0" err="1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944AFF"/>
                </a:solidFill>
                <a:latin typeface="G마켓 산스 TTF Bold"/>
                <a:ea typeface="G마켓 산스 TTF Bold"/>
                <a:cs typeface="+mn-cs"/>
              </a:rPr>
              <a:t>QnA</a:t>
            </a:r>
            <a:r>
              <a:rPr lang="en-US" altLang="ko-KR" sz="28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944AFF"/>
                </a:solidFill>
                <a:latin typeface="G마켓 산스 TTF Bold"/>
                <a:ea typeface="G마켓 산스 TTF Bold"/>
                <a:cs typeface="+mn-cs"/>
              </a:rPr>
              <a:t> </a:t>
            </a:r>
            <a:r>
              <a:rPr lang="ko-KR" altLang="en-US" sz="28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Bold"/>
                <a:ea typeface="G마켓 산스 TTF Bold"/>
                <a:cs typeface="+mn-cs"/>
              </a:rPr>
              <a:t>게시판 </a:t>
            </a:r>
            <a:r>
              <a:rPr lang="ko-KR" altLang="en-US" sz="2800" dirty="0" smtClean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Bold"/>
                <a:ea typeface="G마켓 산스 TTF Bold"/>
                <a:cs typeface="+mn-cs"/>
              </a:rPr>
              <a:t>구현</a:t>
            </a:r>
            <a:endParaRPr lang="en-US" altLang="ko-KR" dirty="0">
              <a:solidFill>
                <a:schemeClr val="bg1"/>
              </a:solidFill>
              <a:latin typeface="G마켓 산스 TTF Bold"/>
              <a:ea typeface="G마켓 산스 TTF Bold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53408E-E9A1-046C-58B5-617CC721C6E3}"/>
              </a:ext>
            </a:extLst>
          </p:cNvPr>
          <p:cNvSpPr txBox="1"/>
          <p:nvPr/>
        </p:nvSpPr>
        <p:spPr>
          <a:xfrm>
            <a:off x="11413519" y="0"/>
            <a:ext cx="778481" cy="332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23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/ 60 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FFFF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pic>
        <p:nvPicPr>
          <p:cNvPr id="7" name="Google Shape;43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7746" y="1948739"/>
            <a:ext cx="3870113" cy="2107568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35"/>
          <p:cNvSpPr txBox="1"/>
          <p:nvPr/>
        </p:nvSpPr>
        <p:spPr>
          <a:xfrm>
            <a:off x="337746" y="1592488"/>
            <a:ext cx="3328318" cy="3562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en-US" altLang="ko-KR" sz="1400" dirty="0" err="1" smtClean="0">
                <a:ln w="9525">
                  <a:solidFill>
                    <a:srgbClr val="FFFFFF">
                      <a:alpha val="0"/>
                    </a:srgbClr>
                  </a:solidFill>
                </a:ln>
                <a:solidFill>
                  <a:srgbClr val="944AFF"/>
                </a:solidFill>
                <a:latin typeface="G마켓 산스 TTF Bold"/>
                <a:ea typeface="G마켓 산스 TTF Bold"/>
              </a:rPr>
              <a:t>QnA</a:t>
            </a:r>
            <a:r>
              <a:rPr lang="en-US" altLang="ko-KR" sz="1400" dirty="0" smtClean="0">
                <a:ln w="9525">
                  <a:solidFill>
                    <a:srgbClr val="FFFFFF">
                      <a:alpha val="0"/>
                    </a:srgbClr>
                  </a:solidFill>
                </a:ln>
                <a:solidFill>
                  <a:srgbClr val="944AFF"/>
                </a:solidFill>
                <a:latin typeface="G마켓 산스 TTF Bold"/>
                <a:ea typeface="G마켓 산스 TTF Bold"/>
              </a:rPr>
              <a:t>. </a:t>
            </a:r>
            <a:r>
              <a:rPr lang="ko-KR" altLang="en-US" sz="1400" dirty="0" err="1" smtClean="0">
                <a:ln w="9525">
                  <a:solidFill>
                    <a:srgbClr val="FFFFFF">
                      <a:alpha val="0"/>
                    </a:srgbClr>
                  </a:solidFill>
                </a:ln>
                <a:solidFill>
                  <a:schemeClr val="bg1"/>
                </a:solidFill>
                <a:latin typeface="G마켓 산스 TTF Bold"/>
                <a:ea typeface="G마켓 산스 TTF Bold"/>
              </a:rPr>
              <a:t>메인페이지</a:t>
            </a:r>
            <a:endParaRPr lang="ko-KR" altLang="en-US" sz="1400" dirty="0">
              <a:ln w="9525">
                <a:solidFill>
                  <a:srgbClr val="FFFFFF">
                    <a:alpha val="0"/>
                  </a:srgbClr>
                </a:solidFill>
              </a:ln>
              <a:solidFill>
                <a:schemeClr val="bg1"/>
              </a:solidFill>
              <a:latin typeface="G마켓 산스 TTF Bold"/>
              <a:ea typeface="G마켓 산스 TTF Bold"/>
            </a:endParaRPr>
          </a:p>
        </p:txBody>
      </p:sp>
      <p:pic>
        <p:nvPicPr>
          <p:cNvPr id="9" name="Google Shape;436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6697" y="5226013"/>
            <a:ext cx="3186295" cy="13050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437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43536" y="1948739"/>
            <a:ext cx="3870113" cy="14668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438;p14"/>
          <p:cNvPicPr preferRelativeResize="0"/>
          <p:nvPr/>
        </p:nvPicPr>
        <p:blipFill rotWithShape="1">
          <a:blip r:embed="rId7">
            <a:alphaModFix/>
          </a:blip>
          <a:srcRect r="154"/>
          <a:stretch/>
        </p:blipFill>
        <p:spPr>
          <a:xfrm>
            <a:off x="8349326" y="1948739"/>
            <a:ext cx="3550678" cy="1563939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extBox 35"/>
          <p:cNvSpPr txBox="1"/>
          <p:nvPr/>
        </p:nvSpPr>
        <p:spPr>
          <a:xfrm>
            <a:off x="4343536" y="1592488"/>
            <a:ext cx="3328318" cy="3562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en-US" altLang="ko-KR" sz="1400" dirty="0" err="1" smtClean="0">
                <a:ln w="9525">
                  <a:solidFill>
                    <a:srgbClr val="FFFFFF">
                      <a:alpha val="0"/>
                    </a:srgbClr>
                  </a:solidFill>
                </a:ln>
                <a:solidFill>
                  <a:srgbClr val="944AFF"/>
                </a:solidFill>
                <a:latin typeface="G마켓 산스 TTF Bold"/>
                <a:ea typeface="G마켓 산스 TTF Bold"/>
              </a:rPr>
              <a:t>QnA</a:t>
            </a:r>
            <a:r>
              <a:rPr lang="en-US" altLang="ko-KR" sz="1400" dirty="0" smtClean="0">
                <a:ln w="9525">
                  <a:solidFill>
                    <a:srgbClr val="FFFFFF">
                      <a:alpha val="0"/>
                    </a:srgbClr>
                  </a:solidFill>
                </a:ln>
                <a:solidFill>
                  <a:srgbClr val="944AFF"/>
                </a:solidFill>
                <a:latin typeface="G마켓 산스 TTF Bold"/>
                <a:ea typeface="G마켓 산스 TTF Bold"/>
              </a:rPr>
              <a:t>. </a:t>
            </a:r>
            <a:r>
              <a:rPr lang="ko-KR" altLang="en-US" sz="1400" dirty="0" smtClean="0">
                <a:ln w="9525">
                  <a:solidFill>
                    <a:srgbClr val="FFFFFF">
                      <a:alpha val="0"/>
                    </a:srgbClr>
                  </a:solidFill>
                </a:ln>
                <a:solidFill>
                  <a:schemeClr val="bg1"/>
                </a:solidFill>
                <a:latin typeface="G마켓 산스 TTF Bold"/>
                <a:ea typeface="G마켓 산스 TTF Bold"/>
              </a:rPr>
              <a:t>목록</a:t>
            </a:r>
            <a:endParaRPr lang="ko-KR" altLang="en-US" sz="1400" dirty="0">
              <a:ln w="9525">
                <a:solidFill>
                  <a:srgbClr val="FFFFFF">
                    <a:alpha val="0"/>
                  </a:srgbClr>
                </a:solidFill>
              </a:ln>
              <a:solidFill>
                <a:schemeClr val="bg1"/>
              </a:solidFill>
              <a:latin typeface="G마켓 산스 TTF Bold"/>
              <a:ea typeface="G마켓 산스 TTF Bold"/>
            </a:endParaRPr>
          </a:p>
        </p:txBody>
      </p:sp>
      <p:sp>
        <p:nvSpPr>
          <p:cNvPr id="13" name="TextBox 35"/>
          <p:cNvSpPr txBox="1"/>
          <p:nvPr/>
        </p:nvSpPr>
        <p:spPr>
          <a:xfrm>
            <a:off x="526697" y="4839751"/>
            <a:ext cx="2981865" cy="3724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en-US" altLang="ko-KR" sz="1400" dirty="0" err="1" smtClean="0">
                <a:ln w="9525">
                  <a:solidFill>
                    <a:srgbClr val="FFFFFF">
                      <a:alpha val="0"/>
                    </a:srgbClr>
                  </a:solidFill>
                </a:ln>
                <a:solidFill>
                  <a:srgbClr val="944AFF"/>
                </a:solidFill>
                <a:latin typeface="G마켓 산스 TTF Bold"/>
                <a:ea typeface="G마켓 산스 TTF Bold"/>
              </a:rPr>
              <a:t>QnA</a:t>
            </a:r>
            <a:r>
              <a:rPr lang="en-US" altLang="ko-KR" sz="1400" dirty="0" smtClean="0">
                <a:ln w="9525">
                  <a:solidFill>
                    <a:srgbClr val="FFFFFF">
                      <a:alpha val="0"/>
                    </a:srgbClr>
                  </a:solidFill>
                </a:ln>
                <a:solidFill>
                  <a:srgbClr val="944AFF"/>
                </a:solidFill>
                <a:latin typeface="G마켓 산스 TTF Bold"/>
                <a:ea typeface="G마켓 산스 TTF Bold"/>
              </a:rPr>
              <a:t>. </a:t>
            </a:r>
            <a:r>
              <a:rPr lang="ko-KR" altLang="en-US" sz="1400" dirty="0" smtClean="0">
                <a:ln w="9525">
                  <a:solidFill>
                    <a:srgbClr val="FFFFFF">
                      <a:alpha val="0"/>
                    </a:srgbClr>
                  </a:solidFill>
                </a:ln>
                <a:solidFill>
                  <a:schemeClr val="bg1"/>
                </a:solidFill>
                <a:latin typeface="G마켓 산스 TTF Bold"/>
                <a:ea typeface="G마켓 산스 TTF Bold"/>
              </a:rPr>
              <a:t>글 등록</a:t>
            </a:r>
            <a:endParaRPr lang="ko-KR" altLang="en-US" sz="1400" dirty="0">
              <a:ln w="9525">
                <a:solidFill>
                  <a:srgbClr val="FFFFFF">
                    <a:alpha val="0"/>
                  </a:srgbClr>
                </a:solidFill>
              </a:ln>
              <a:solidFill>
                <a:schemeClr val="bg1"/>
              </a:solidFill>
              <a:latin typeface="G마켓 산스 TTF Bold"/>
              <a:ea typeface="G마켓 산스 TTF Bold"/>
            </a:endParaRPr>
          </a:p>
        </p:txBody>
      </p:sp>
      <p:sp>
        <p:nvSpPr>
          <p:cNvPr id="14" name="TextBox 35"/>
          <p:cNvSpPr txBox="1"/>
          <p:nvPr/>
        </p:nvSpPr>
        <p:spPr>
          <a:xfrm>
            <a:off x="8397354" y="1617351"/>
            <a:ext cx="3328318" cy="3724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en-US" altLang="ko-KR" sz="1400" dirty="0" err="1" smtClean="0">
                <a:ln w="9525">
                  <a:solidFill>
                    <a:srgbClr val="FFFFFF">
                      <a:alpha val="0"/>
                    </a:srgbClr>
                  </a:solidFill>
                </a:ln>
                <a:solidFill>
                  <a:srgbClr val="944AFF"/>
                </a:solidFill>
                <a:latin typeface="G마켓 산스 TTF Bold"/>
                <a:ea typeface="G마켓 산스 TTF Bold"/>
              </a:rPr>
              <a:t>QnA</a:t>
            </a:r>
            <a:r>
              <a:rPr lang="en-US" altLang="ko-KR" sz="1400" dirty="0" smtClean="0">
                <a:ln w="9525">
                  <a:solidFill>
                    <a:srgbClr val="FFFFFF">
                      <a:alpha val="0"/>
                    </a:srgbClr>
                  </a:solidFill>
                </a:ln>
                <a:solidFill>
                  <a:srgbClr val="944AFF"/>
                </a:solidFill>
                <a:latin typeface="G마켓 산스 TTF Bold"/>
                <a:ea typeface="G마켓 산스 TTF Bold"/>
              </a:rPr>
              <a:t>. </a:t>
            </a:r>
            <a:r>
              <a:rPr lang="ko-KR" altLang="en-US" sz="1400" dirty="0" smtClean="0">
                <a:ln w="9525">
                  <a:solidFill>
                    <a:srgbClr val="FFFFFF">
                      <a:alpha val="0"/>
                    </a:srgbClr>
                  </a:solidFill>
                </a:ln>
                <a:solidFill>
                  <a:schemeClr val="bg1"/>
                </a:solidFill>
                <a:latin typeface="G마켓 산스 TTF Bold"/>
                <a:ea typeface="G마켓 산스 TTF Bold"/>
              </a:rPr>
              <a:t>상세내용</a:t>
            </a:r>
            <a:endParaRPr lang="ko-KR" altLang="en-US" sz="1400" dirty="0">
              <a:ln w="9525">
                <a:solidFill>
                  <a:srgbClr val="FFFFFF">
                    <a:alpha val="0"/>
                  </a:srgbClr>
                </a:solidFill>
              </a:ln>
              <a:solidFill>
                <a:schemeClr val="bg1"/>
              </a:solidFill>
              <a:latin typeface="G마켓 산스 TTF Bold"/>
              <a:ea typeface="G마켓 산스 TTF Bold"/>
            </a:endParaRPr>
          </a:p>
        </p:txBody>
      </p:sp>
      <p:pic>
        <p:nvPicPr>
          <p:cNvPr id="16" name="Google Shape;447;g212a1cf071c_0_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886219" y="4725748"/>
            <a:ext cx="3993575" cy="18052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450;g212a1cf071c_0_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053021" y="4725748"/>
            <a:ext cx="3707541" cy="1805279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TextBox 35"/>
          <p:cNvSpPr txBox="1"/>
          <p:nvPr/>
        </p:nvSpPr>
        <p:spPr>
          <a:xfrm>
            <a:off x="3980647" y="4335854"/>
            <a:ext cx="2981865" cy="3724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en-US" altLang="ko-KR" sz="1400" dirty="0" err="1" smtClean="0">
                <a:ln w="9525">
                  <a:solidFill>
                    <a:srgbClr val="FFFFFF">
                      <a:alpha val="0"/>
                    </a:srgbClr>
                  </a:solidFill>
                </a:ln>
                <a:solidFill>
                  <a:srgbClr val="944AFF"/>
                </a:solidFill>
                <a:latin typeface="G마켓 산스 TTF Bold"/>
                <a:ea typeface="G마켓 산스 TTF Bold"/>
              </a:rPr>
              <a:t>QnA</a:t>
            </a:r>
            <a:r>
              <a:rPr lang="en-US" altLang="ko-KR" sz="1400" dirty="0" smtClean="0">
                <a:ln w="9525">
                  <a:solidFill>
                    <a:srgbClr val="FFFFFF">
                      <a:alpha val="0"/>
                    </a:srgbClr>
                  </a:solidFill>
                </a:ln>
                <a:solidFill>
                  <a:srgbClr val="944AFF"/>
                </a:solidFill>
                <a:latin typeface="G마켓 산스 TTF Bold"/>
                <a:ea typeface="G마켓 산스 TTF Bold"/>
              </a:rPr>
              <a:t>. </a:t>
            </a:r>
            <a:r>
              <a:rPr lang="ko-KR" altLang="en-US" sz="1400" dirty="0" smtClean="0">
                <a:ln w="9525">
                  <a:solidFill>
                    <a:srgbClr val="FFFFFF">
                      <a:alpha val="0"/>
                    </a:srgbClr>
                  </a:solidFill>
                </a:ln>
                <a:solidFill>
                  <a:schemeClr val="bg1"/>
                </a:solidFill>
                <a:latin typeface="G마켓 산스 TTF Bold"/>
                <a:ea typeface="G마켓 산스 TTF Bold"/>
              </a:rPr>
              <a:t>글 수정</a:t>
            </a:r>
            <a:endParaRPr lang="ko-KR" altLang="en-US" sz="1400" dirty="0">
              <a:ln w="9525">
                <a:solidFill>
                  <a:srgbClr val="FFFFFF">
                    <a:alpha val="0"/>
                  </a:srgbClr>
                </a:solidFill>
              </a:ln>
              <a:solidFill>
                <a:schemeClr val="bg1"/>
              </a:solidFill>
              <a:latin typeface="G마켓 산스 TTF Bold"/>
              <a:ea typeface="G마켓 산스 TTF Bold"/>
            </a:endParaRPr>
          </a:p>
        </p:txBody>
      </p:sp>
      <p:sp>
        <p:nvSpPr>
          <p:cNvPr id="19" name="TextBox 35"/>
          <p:cNvSpPr txBox="1"/>
          <p:nvPr/>
        </p:nvSpPr>
        <p:spPr>
          <a:xfrm>
            <a:off x="8180453" y="4335854"/>
            <a:ext cx="2981865" cy="3724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en-US" altLang="ko-KR" sz="1400" dirty="0" err="1" smtClean="0">
                <a:ln w="9525">
                  <a:solidFill>
                    <a:srgbClr val="FFFFFF">
                      <a:alpha val="0"/>
                    </a:srgbClr>
                  </a:solidFill>
                </a:ln>
                <a:solidFill>
                  <a:srgbClr val="944AFF"/>
                </a:solidFill>
                <a:latin typeface="G마켓 산스 TTF Bold"/>
                <a:ea typeface="G마켓 산스 TTF Bold"/>
              </a:rPr>
              <a:t>QnA</a:t>
            </a:r>
            <a:r>
              <a:rPr lang="en-US" altLang="ko-KR" sz="1400" dirty="0" smtClean="0">
                <a:ln w="9525">
                  <a:solidFill>
                    <a:srgbClr val="FFFFFF">
                      <a:alpha val="0"/>
                    </a:srgbClr>
                  </a:solidFill>
                </a:ln>
                <a:solidFill>
                  <a:srgbClr val="944AFF"/>
                </a:solidFill>
                <a:latin typeface="G마켓 산스 TTF Bold"/>
                <a:ea typeface="G마켓 산스 TTF Bold"/>
              </a:rPr>
              <a:t>. </a:t>
            </a:r>
            <a:r>
              <a:rPr lang="ko-KR" altLang="en-US" sz="1400" dirty="0" smtClean="0">
                <a:ln w="9525">
                  <a:solidFill>
                    <a:srgbClr val="FFFFFF">
                      <a:alpha val="0"/>
                    </a:srgbClr>
                  </a:solidFill>
                </a:ln>
                <a:solidFill>
                  <a:schemeClr val="bg1"/>
                </a:solidFill>
                <a:latin typeface="G마켓 산스 TTF Bold"/>
                <a:ea typeface="G마켓 산스 TTF Bold"/>
              </a:rPr>
              <a:t>글 삭제</a:t>
            </a:r>
            <a:endParaRPr lang="ko-KR" altLang="en-US" sz="1400" dirty="0">
              <a:ln w="9525">
                <a:solidFill>
                  <a:srgbClr val="FFFFFF">
                    <a:alpha val="0"/>
                  </a:srgbClr>
                </a:solidFill>
              </a:ln>
              <a:solidFill>
                <a:schemeClr val="bg1"/>
              </a:solidFill>
              <a:latin typeface="G마켓 산스 TTF Bold"/>
              <a:ea typeface="G마켓 산스 TTF Bold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50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B1768DEC-0C8D-A78E-5D52-980155811ECF}"/>
              </a:ext>
            </a:extLst>
          </p:cNvPr>
          <p:cNvSpPr/>
          <p:nvPr/>
        </p:nvSpPr>
        <p:spPr>
          <a:xfrm>
            <a:off x="352350" y="2311734"/>
            <a:ext cx="5692400" cy="3101838"/>
          </a:xfrm>
          <a:prstGeom prst="rect">
            <a:avLst/>
          </a:prstGeom>
          <a:noFill/>
          <a:ln>
            <a:solidFill>
              <a:srgbClr val="944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ECC0A"/>
              </a:solidFill>
            </a:endParaRPr>
          </a:p>
        </p:txBody>
      </p:sp>
      <p:sp>
        <p:nvSpPr>
          <p:cNvPr id="12" name="사각형: 둥근 모서리 62"/>
          <p:cNvSpPr/>
          <p:nvPr/>
        </p:nvSpPr>
        <p:spPr>
          <a:xfrm>
            <a:off x="359072" y="5373406"/>
            <a:ext cx="5685678" cy="444768"/>
          </a:xfrm>
          <a:prstGeom prst="roundRect">
            <a:avLst>
              <a:gd name="adj" fmla="val 0"/>
            </a:avLst>
          </a:prstGeom>
          <a:solidFill>
            <a:srgbClr val="E5D6FA"/>
          </a:solidFill>
          <a:ln>
            <a:solidFill>
              <a:srgbClr val="944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rgbClr val="FECC0A"/>
              </a:solidFill>
            </a:endParaRPr>
          </a:p>
        </p:txBody>
      </p:sp>
      <p:sp>
        <p:nvSpPr>
          <p:cNvPr id="13" name="화살표: 갈매기형 수장 43"/>
          <p:cNvSpPr/>
          <p:nvPr/>
        </p:nvSpPr>
        <p:spPr>
          <a:xfrm>
            <a:off x="651721" y="5523706"/>
            <a:ext cx="144968" cy="149776"/>
          </a:xfrm>
          <a:prstGeom prst="chevron">
            <a:avLst>
              <a:gd name="adj" fmla="val 50000"/>
            </a:avLst>
          </a:prstGeom>
          <a:solidFill>
            <a:srgbClr val="231F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rgbClr val="231F20"/>
              </a:solidFill>
            </a:endParaRPr>
          </a:p>
        </p:txBody>
      </p:sp>
      <p:sp>
        <p:nvSpPr>
          <p:cNvPr id="14" name="화살표: 갈매기형 수장 44"/>
          <p:cNvSpPr/>
          <p:nvPr/>
        </p:nvSpPr>
        <p:spPr>
          <a:xfrm>
            <a:off x="748076" y="5523706"/>
            <a:ext cx="144968" cy="149776"/>
          </a:xfrm>
          <a:prstGeom prst="chevron">
            <a:avLst>
              <a:gd name="adj" fmla="val 50000"/>
            </a:avLst>
          </a:prstGeom>
          <a:solidFill>
            <a:srgbClr val="231F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rgbClr val="231F20"/>
              </a:solidFill>
            </a:endParaRPr>
          </a:p>
        </p:txBody>
      </p:sp>
      <p:sp>
        <p:nvSpPr>
          <p:cNvPr id="16" name="TextBox 29"/>
          <p:cNvSpPr txBox="1"/>
          <p:nvPr/>
        </p:nvSpPr>
        <p:spPr>
          <a:xfrm>
            <a:off x="855562" y="5439320"/>
            <a:ext cx="2782526" cy="3185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ko-KR" altLang="en-US" sz="1200" dirty="0" err="1" smtClean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반복문을</a:t>
            </a:r>
            <a:r>
              <a:rPr lang="ko-KR" altLang="en-US" sz="1200" dirty="0" smtClean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 사용해 게시판 구성</a:t>
            </a:r>
            <a:endParaRPr lang="ko-KR" altLang="en-US" sz="1200" dirty="0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G마켓 산스 TTF Medium"/>
              <a:ea typeface="G마켓 산스 TTF Medium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853408E-E9A1-046C-58B5-617CC721C6E3}"/>
              </a:ext>
            </a:extLst>
          </p:cNvPr>
          <p:cNvSpPr txBox="1"/>
          <p:nvPr/>
        </p:nvSpPr>
        <p:spPr>
          <a:xfrm>
            <a:off x="11413519" y="0"/>
            <a:ext cx="778481" cy="332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24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/ 60 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FFFF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7554497" y="784453"/>
            <a:ext cx="510540" cy="549093"/>
          </a:xfrm>
          <a:prstGeom prst="ellipse">
            <a:avLst/>
          </a:prstGeom>
          <a:solidFill>
            <a:srgbClr val="944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8094112" y="737965"/>
            <a:ext cx="137702" cy="137702"/>
          </a:xfrm>
          <a:prstGeom prst="ellipse">
            <a:avLst/>
          </a:prstGeom>
          <a:solidFill>
            <a:srgbClr val="944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3079785" y="491706"/>
            <a:ext cx="58039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1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Montserrat SemiBold"/>
                <a:ea typeface="G마켓 산스 TTF Medium"/>
              </a:rPr>
              <a:t>eduZino - </a:t>
            </a:r>
            <a:r>
              <a:rPr lang="ko-KR" altLang="en-US" sz="11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Montserrat SemiBold"/>
                <a:ea typeface="G마켓 산스 TTF Medium"/>
              </a:rPr>
              <a:t>황현정</a:t>
            </a:r>
          </a:p>
        </p:txBody>
      </p:sp>
      <p:sp>
        <p:nvSpPr>
          <p:cNvPr id="27" name="TextBox 18"/>
          <p:cNvSpPr txBox="1"/>
          <p:nvPr/>
        </p:nvSpPr>
        <p:spPr>
          <a:xfrm>
            <a:off x="1127396" y="862817"/>
            <a:ext cx="9936844" cy="6201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  <a:defRPr/>
            </a:pPr>
            <a:r>
              <a:rPr lang="ko-KR" altLang="en-US" sz="28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944AFF"/>
                </a:solidFill>
                <a:latin typeface="G마켓 산스 TTF Bold"/>
                <a:ea typeface="G마켓 산스 TTF Bold"/>
                <a:cs typeface="+mn-cs"/>
              </a:rPr>
              <a:t> 공지사항 </a:t>
            </a:r>
            <a:r>
              <a:rPr lang="ko-KR" altLang="en-US" sz="28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Bold"/>
                <a:ea typeface="G마켓 산스 TTF Bold"/>
                <a:cs typeface="+mn-cs"/>
              </a:rPr>
              <a:t>게시판 </a:t>
            </a:r>
            <a:r>
              <a:rPr lang="ko-KR" altLang="en-US" sz="2800" dirty="0" smtClean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Bold"/>
                <a:ea typeface="G마켓 산스 TTF Bold"/>
                <a:cs typeface="+mn-cs"/>
              </a:rPr>
              <a:t>구현</a:t>
            </a:r>
            <a:endParaRPr lang="ko-KR" altLang="en-US" sz="2800" dirty="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G마켓 산스 TTF Bold"/>
              <a:ea typeface="G마켓 산스 TTF Bold"/>
              <a:cs typeface="+mn-cs"/>
            </a:endParaRPr>
          </a:p>
        </p:txBody>
      </p:sp>
      <p:pic>
        <p:nvPicPr>
          <p:cNvPr id="15" name="Google Shape;461;g212a1cf071c_0_5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93633" y="2356697"/>
            <a:ext cx="5601475" cy="29717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459;g212a1cf071c_0_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60916" y="1851438"/>
            <a:ext cx="3304388" cy="4169806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B1768DEC-0C8D-A78E-5D52-980155811ECF}"/>
              </a:ext>
            </a:extLst>
          </p:cNvPr>
          <p:cNvSpPr/>
          <p:nvPr/>
        </p:nvSpPr>
        <p:spPr>
          <a:xfrm>
            <a:off x="7311272" y="1810976"/>
            <a:ext cx="3401178" cy="4274235"/>
          </a:xfrm>
          <a:prstGeom prst="rect">
            <a:avLst/>
          </a:prstGeom>
          <a:noFill/>
          <a:ln>
            <a:solidFill>
              <a:srgbClr val="944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ECC0A"/>
              </a:solidFill>
            </a:endParaRPr>
          </a:p>
        </p:txBody>
      </p:sp>
      <p:sp>
        <p:nvSpPr>
          <p:cNvPr id="19" name="사각형: 둥근 모서리 62"/>
          <p:cNvSpPr/>
          <p:nvPr/>
        </p:nvSpPr>
        <p:spPr>
          <a:xfrm>
            <a:off x="7311272" y="6061706"/>
            <a:ext cx="3401178" cy="444768"/>
          </a:xfrm>
          <a:prstGeom prst="roundRect">
            <a:avLst>
              <a:gd name="adj" fmla="val 0"/>
            </a:avLst>
          </a:prstGeom>
          <a:solidFill>
            <a:srgbClr val="E5D6FA"/>
          </a:solidFill>
          <a:ln>
            <a:solidFill>
              <a:srgbClr val="944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rgbClr val="FECC0A"/>
              </a:solidFill>
            </a:endParaRPr>
          </a:p>
        </p:txBody>
      </p:sp>
      <p:sp>
        <p:nvSpPr>
          <p:cNvPr id="20" name="화살표: 갈매기형 수장 43"/>
          <p:cNvSpPr/>
          <p:nvPr/>
        </p:nvSpPr>
        <p:spPr>
          <a:xfrm>
            <a:off x="7603921" y="6212006"/>
            <a:ext cx="144968" cy="149776"/>
          </a:xfrm>
          <a:prstGeom prst="chevron">
            <a:avLst>
              <a:gd name="adj" fmla="val 50000"/>
            </a:avLst>
          </a:prstGeom>
          <a:solidFill>
            <a:srgbClr val="231F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rgbClr val="231F20"/>
              </a:solidFill>
            </a:endParaRPr>
          </a:p>
        </p:txBody>
      </p:sp>
      <p:sp>
        <p:nvSpPr>
          <p:cNvPr id="23" name="화살표: 갈매기형 수장 44"/>
          <p:cNvSpPr/>
          <p:nvPr/>
        </p:nvSpPr>
        <p:spPr>
          <a:xfrm>
            <a:off x="7700276" y="6212006"/>
            <a:ext cx="144968" cy="149776"/>
          </a:xfrm>
          <a:prstGeom prst="chevron">
            <a:avLst>
              <a:gd name="adj" fmla="val 50000"/>
            </a:avLst>
          </a:prstGeom>
          <a:solidFill>
            <a:srgbClr val="231F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rgbClr val="231F20"/>
              </a:solidFill>
            </a:endParaRPr>
          </a:p>
        </p:txBody>
      </p:sp>
      <p:sp>
        <p:nvSpPr>
          <p:cNvPr id="28" name="TextBox 29"/>
          <p:cNvSpPr txBox="1"/>
          <p:nvPr/>
        </p:nvSpPr>
        <p:spPr>
          <a:xfrm>
            <a:off x="7807762" y="6127620"/>
            <a:ext cx="2782526" cy="3185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en-US" altLang="ko-KR" sz="1200" dirty="0" smtClean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Get</a:t>
            </a:r>
            <a:r>
              <a:rPr lang="ko-KR" altLang="en-US" sz="1200" dirty="0" smtClean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방식을 통한 정보전달</a:t>
            </a:r>
            <a:endParaRPr lang="ko-KR" altLang="en-US" sz="1200" dirty="0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G마켓 산스 TTF Medium"/>
              <a:ea typeface="G마켓 산스 TTF Medium"/>
            </a:endParaRPr>
          </a:p>
        </p:txBody>
      </p:sp>
    </p:spTree>
    <p:extLst>
      <p:ext uri="{BB962C8B-B14F-4D97-AF65-F5344CB8AC3E}">
        <p14:creationId xmlns:p14="http://schemas.microsoft.com/office/powerpoint/2010/main" val="4165750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50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358814" y="1915413"/>
            <a:ext cx="11458937" cy="4659007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" name="TextBox 35"/>
          <p:cNvSpPr txBox="1"/>
          <p:nvPr/>
        </p:nvSpPr>
        <p:spPr>
          <a:xfrm>
            <a:off x="2575157" y="2254726"/>
            <a:ext cx="2769958" cy="6389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en-US" altLang="ko-KR" sz="1400">
                <a:ln w="9525">
                  <a:solidFill>
                    <a:srgbClr val="FFFFFF">
                      <a:alpha val="0"/>
                    </a:srgbClr>
                  </a:solidFill>
                </a:ln>
                <a:solidFill>
                  <a:srgbClr val="944AFF"/>
                </a:solidFill>
                <a:latin typeface="G마켓 산스 TTF Bold"/>
                <a:ea typeface="G마켓 산스 TTF Bold"/>
              </a:rPr>
              <a:t>[wish]</a:t>
            </a:r>
          </a:p>
          <a:p>
            <a:pPr>
              <a:lnSpc>
                <a:spcPct val="130000"/>
              </a:lnSpc>
              <a:defRPr/>
            </a:pPr>
            <a:r>
              <a:rPr lang="ko-KR" altLang="en-US" sz="1400">
                <a:ln w="9525">
                  <a:solidFill>
                    <a:srgbClr val="FFFFFF">
                      <a:alpha val="0"/>
                    </a:srgbClr>
                  </a:solidFill>
                </a:ln>
                <a:latin typeface="G마켓 산스 TTF Bold"/>
                <a:ea typeface="G마켓 산스 TTF Bold"/>
              </a:rPr>
              <a:t>찜한내역 내용 저장 테이블</a:t>
            </a:r>
          </a:p>
        </p:txBody>
      </p:sp>
      <p:sp>
        <p:nvSpPr>
          <p:cNvPr id="8" name="TextBox 35"/>
          <p:cNvSpPr txBox="1"/>
          <p:nvPr/>
        </p:nvSpPr>
        <p:spPr>
          <a:xfrm>
            <a:off x="6155147" y="2277046"/>
            <a:ext cx="2769958" cy="6524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en-US" altLang="ko-KR" sz="1400">
                <a:ln w="9525">
                  <a:solidFill>
                    <a:srgbClr val="FFFFFF">
                      <a:alpha val="0"/>
                    </a:srgbClr>
                  </a:solidFill>
                </a:ln>
                <a:solidFill>
                  <a:srgbClr val="944AFF"/>
                </a:solidFill>
                <a:latin typeface="G마켓 산스 TTF Bold"/>
                <a:ea typeface="G마켓 산스 TTF Bold"/>
              </a:rPr>
              <a:t>[member]</a:t>
            </a:r>
          </a:p>
          <a:p>
            <a:pPr>
              <a:lnSpc>
                <a:spcPct val="130000"/>
              </a:lnSpc>
              <a:defRPr/>
            </a:pPr>
            <a:r>
              <a:rPr lang="en-US" altLang="ko-KR" sz="1400">
                <a:ln w="9525">
                  <a:solidFill>
                    <a:srgbClr val="FFFFFF">
                      <a:alpha val="0"/>
                    </a:srgbClr>
                  </a:solidFill>
                </a:ln>
                <a:solidFill>
                  <a:srgbClr val="944AFF"/>
                </a:solidFill>
                <a:latin typeface="G마켓 산스 TTF Bold"/>
                <a:ea typeface="G마켓 산스 TTF Bold"/>
              </a:rPr>
              <a:t> </a:t>
            </a:r>
            <a:r>
              <a:rPr lang="ko-KR" altLang="en-US" sz="1400">
                <a:ln w="9525">
                  <a:solidFill>
                    <a:srgbClr val="FFFFFF">
                      <a:alpha val="0"/>
                    </a:srgbClr>
                  </a:solidFill>
                </a:ln>
                <a:latin typeface="G마켓 산스 TTF Bold"/>
                <a:ea typeface="G마켓 산스 TTF Bold"/>
              </a:rPr>
              <a:t>회원 정보를 담는 테이블</a:t>
            </a:r>
          </a:p>
        </p:txBody>
      </p:sp>
      <p:sp>
        <p:nvSpPr>
          <p:cNvPr id="9" name="TextBox 35"/>
          <p:cNvSpPr txBox="1"/>
          <p:nvPr/>
        </p:nvSpPr>
        <p:spPr>
          <a:xfrm>
            <a:off x="5676074" y="5870105"/>
            <a:ext cx="3609019" cy="6367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en-US" altLang="ko-KR" sz="1400">
                <a:ln w="9525">
                  <a:solidFill>
                    <a:srgbClr val="FFFFFF">
                      <a:alpha val="0"/>
                    </a:srgbClr>
                  </a:solidFill>
                </a:ln>
                <a:solidFill>
                  <a:srgbClr val="944AFF"/>
                </a:solidFill>
                <a:latin typeface="G마켓 산스 TTF Bold"/>
                <a:ea typeface="G마켓 산스 TTF Bold"/>
              </a:rPr>
              <a:t>[subject]</a:t>
            </a:r>
          </a:p>
          <a:p>
            <a:pPr>
              <a:lnSpc>
                <a:spcPct val="130000"/>
              </a:lnSpc>
              <a:defRPr/>
            </a:pPr>
            <a:r>
              <a:rPr lang="ko-KR" altLang="en-US" sz="1400">
                <a:ln w="9525">
                  <a:solidFill>
                    <a:srgbClr val="FFFFFF">
                      <a:alpha val="0"/>
                    </a:srgbClr>
                  </a:solidFill>
                </a:ln>
                <a:latin typeface="G마켓 산스 TTF Bold"/>
                <a:ea typeface="G마켓 산스 TTF Bold"/>
              </a:rPr>
              <a:t>강의 전체 내용을 담은 테이블</a:t>
            </a:r>
          </a:p>
        </p:txBody>
      </p:sp>
      <p:sp>
        <p:nvSpPr>
          <p:cNvPr id="10" name="타원 88"/>
          <p:cNvSpPr/>
          <p:nvPr/>
        </p:nvSpPr>
        <p:spPr>
          <a:xfrm>
            <a:off x="7071303" y="693822"/>
            <a:ext cx="510540" cy="510540"/>
          </a:xfrm>
          <a:prstGeom prst="ellipse">
            <a:avLst/>
          </a:prstGeom>
          <a:solidFill>
            <a:srgbClr val="944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1" name="타원 89"/>
          <p:cNvSpPr/>
          <p:nvPr/>
        </p:nvSpPr>
        <p:spPr>
          <a:xfrm>
            <a:off x="7610918" y="647333"/>
            <a:ext cx="137702" cy="137702"/>
          </a:xfrm>
          <a:prstGeom prst="ellipse">
            <a:avLst/>
          </a:prstGeom>
          <a:solidFill>
            <a:srgbClr val="944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TextBox 18"/>
          <p:cNvSpPr txBox="1"/>
          <p:nvPr/>
        </p:nvSpPr>
        <p:spPr>
          <a:xfrm>
            <a:off x="2374900" y="672317"/>
            <a:ext cx="7442200" cy="10021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  <a:defRPr/>
            </a:pPr>
            <a:r>
              <a:rPr lang="ko-KR" altLang="en-US" sz="2800" dirty="0" err="1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944AFF"/>
                </a:solidFill>
                <a:latin typeface="G마켓 산스 TTF Bold"/>
                <a:ea typeface="G마켓 산스 TTF Bold"/>
                <a:cs typeface="+mn-cs"/>
              </a:rPr>
              <a:t>찜하기</a:t>
            </a:r>
            <a:r>
              <a:rPr lang="ko-KR" altLang="en-US" sz="28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944AFF"/>
                </a:solidFill>
                <a:latin typeface="G마켓 산스 TTF Bold"/>
                <a:ea typeface="G마켓 산스 TTF Bold"/>
                <a:cs typeface="+mn-cs"/>
              </a:rPr>
              <a:t> </a:t>
            </a:r>
            <a:r>
              <a:rPr lang="ko-KR" altLang="en-US" sz="28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G마켓 산스 TTF Bold"/>
                <a:ea typeface="G마켓 산스 TTF Bold"/>
                <a:cs typeface="+mn-cs"/>
              </a:rPr>
              <a:t>기능 구현 </a:t>
            </a:r>
          </a:p>
          <a:p>
            <a:pPr algn="ctr">
              <a:lnSpc>
                <a:spcPct val="130000"/>
              </a:lnSpc>
              <a:defRPr/>
            </a:pPr>
            <a:r>
              <a:rPr lang="en-US" altLang="ko-KR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Bold"/>
                <a:ea typeface="G마켓 산스 TTF Bold"/>
              </a:rPr>
              <a:t>[ERD Table]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573866" y="2932430"/>
            <a:ext cx="6578600" cy="302514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853408E-E9A1-046C-58B5-617CC721C6E3}"/>
              </a:ext>
            </a:extLst>
          </p:cNvPr>
          <p:cNvSpPr txBox="1"/>
          <p:nvPr/>
        </p:nvSpPr>
        <p:spPr>
          <a:xfrm>
            <a:off x="11413519" y="0"/>
            <a:ext cx="778481" cy="332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25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/ 60 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FFFF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079785" y="491706"/>
            <a:ext cx="58039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100" dirty="0" err="1" smtClean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Montserrat SemiBold"/>
                <a:ea typeface="G마켓 산스 TTF Medium"/>
              </a:rPr>
              <a:t>eduZino</a:t>
            </a:r>
            <a:r>
              <a:rPr lang="en-US" altLang="ko-KR" sz="1100" dirty="0" smtClean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Montserrat SemiBold"/>
                <a:ea typeface="G마켓 산스 TTF Medium"/>
              </a:rPr>
              <a:t> - </a:t>
            </a:r>
            <a:r>
              <a:rPr lang="ko-KR" altLang="en-US" sz="1100" dirty="0" smtClean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Montserrat SemiBold"/>
                <a:ea typeface="G마켓 산스 TTF Medium"/>
              </a:rPr>
              <a:t>김나연</a:t>
            </a:r>
            <a:endParaRPr lang="ko-KR" altLang="en-US" sz="1100" dirty="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rgbClr val="FFFFFF"/>
              </a:solidFill>
              <a:latin typeface="Montserrat SemiBold"/>
              <a:ea typeface="G마켓 산스 TTF Medium"/>
            </a:endParaRPr>
          </a:p>
        </p:txBody>
      </p:sp>
    </p:spTree>
    <p:extLst>
      <p:ext uri="{BB962C8B-B14F-4D97-AF65-F5344CB8AC3E}">
        <p14:creationId xmlns:p14="http://schemas.microsoft.com/office/powerpoint/2010/main" val="37081515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50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타원 88"/>
          <p:cNvSpPr/>
          <p:nvPr/>
        </p:nvSpPr>
        <p:spPr>
          <a:xfrm>
            <a:off x="7106503" y="768646"/>
            <a:ext cx="510540" cy="510540"/>
          </a:xfrm>
          <a:prstGeom prst="ellipse">
            <a:avLst/>
          </a:prstGeom>
          <a:solidFill>
            <a:srgbClr val="944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0" name="타원 89"/>
          <p:cNvSpPr/>
          <p:nvPr/>
        </p:nvSpPr>
        <p:spPr>
          <a:xfrm>
            <a:off x="7646118" y="722157"/>
            <a:ext cx="137702" cy="137702"/>
          </a:xfrm>
          <a:prstGeom prst="ellipse">
            <a:avLst/>
          </a:prstGeom>
          <a:solidFill>
            <a:srgbClr val="944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2374900" y="862817"/>
            <a:ext cx="7442200" cy="10021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  <a:defRPr/>
            </a:pPr>
            <a:r>
              <a:rPr lang="ko-KR" altLang="en-US" sz="2800" dirty="0" err="1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944AFF"/>
                </a:solidFill>
                <a:latin typeface="G마켓 산스 TTF Bold"/>
                <a:ea typeface="G마켓 산스 TTF Bold"/>
                <a:cs typeface="+mn-cs"/>
              </a:rPr>
              <a:t>찜하기</a:t>
            </a:r>
            <a:r>
              <a:rPr lang="ko-KR" altLang="en-US" sz="28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944AFF"/>
                </a:solidFill>
                <a:latin typeface="G마켓 산스 TTF Bold"/>
                <a:ea typeface="G마켓 산스 TTF Bold"/>
                <a:cs typeface="+mn-cs"/>
              </a:rPr>
              <a:t> </a:t>
            </a:r>
            <a:r>
              <a:rPr lang="ko-KR" altLang="en-US" sz="28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G마켓 산스 TTF Bold"/>
                <a:ea typeface="G마켓 산스 TTF Bold"/>
                <a:cs typeface="+mn-cs"/>
              </a:rPr>
              <a:t>기능 구현 </a:t>
            </a:r>
            <a:endParaRPr lang="ko-KR" altLang="en-US" sz="2800" dirty="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rgbClr val="944AFF"/>
              </a:solidFill>
              <a:latin typeface="G마켓 산스 TTF Bold"/>
              <a:ea typeface="G마켓 산스 TTF Bold"/>
              <a:cs typeface="+mn-cs"/>
            </a:endParaRPr>
          </a:p>
          <a:p>
            <a:pPr algn="ctr">
              <a:lnSpc>
                <a:spcPct val="130000"/>
              </a:lnSpc>
              <a:defRPr/>
            </a:pPr>
            <a:r>
              <a:rPr lang="en-US" altLang="ko-KR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Bold"/>
                <a:ea typeface="G마켓 산스 TTF Bold"/>
              </a:rPr>
              <a:t>[</a:t>
            </a:r>
            <a:r>
              <a:rPr lang="en-US" altLang="ko-KR" dirty="0" err="1" smtClean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Bold"/>
                <a:ea typeface="G마켓 산스 TTF Bold"/>
                <a:cs typeface="+mn-cs"/>
              </a:rPr>
              <a:t>WishList.jsp</a:t>
            </a:r>
            <a:r>
              <a:rPr lang="en-US" altLang="ko-KR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Bold"/>
                <a:ea typeface="G마켓 산스 TTF Bold"/>
              </a:rPr>
              <a:t>]</a:t>
            </a:r>
            <a:endParaRPr lang="en-US" altLang="ko-KR" dirty="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G마켓 산스 TTF Bold"/>
              <a:ea typeface="G마켓 산스 TTF Bold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079785" y="491706"/>
            <a:ext cx="58039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100" dirty="0" err="1" smtClean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Montserrat SemiBold"/>
                <a:ea typeface="G마켓 산스 TTF Medium"/>
              </a:rPr>
              <a:t>eduZino</a:t>
            </a:r>
            <a:r>
              <a:rPr lang="en-US" altLang="ko-KR" sz="1100" dirty="0" smtClean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Montserrat SemiBold"/>
                <a:ea typeface="G마켓 산스 TTF Medium"/>
              </a:rPr>
              <a:t> - </a:t>
            </a:r>
            <a:r>
              <a:rPr lang="ko-KR" altLang="en-US" sz="1100" dirty="0" smtClean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Montserrat SemiBold"/>
                <a:ea typeface="G마켓 산스 TTF Medium"/>
              </a:rPr>
              <a:t>김나연</a:t>
            </a:r>
            <a:endParaRPr lang="ko-KR" altLang="en-US" sz="1100" dirty="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rgbClr val="FFFFFF"/>
              </a:solidFill>
              <a:latin typeface="Montserrat SemiBold"/>
              <a:ea typeface="G마켓 산스 TTF Medium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8144061" y="2434771"/>
            <a:ext cx="3371739" cy="3929743"/>
          </a:xfrm>
          <a:prstGeom prst="rect">
            <a:avLst/>
          </a:prstGeom>
          <a:solidFill>
            <a:srgbClr val="F4F4F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675999" y="2453798"/>
            <a:ext cx="3371739" cy="3872932"/>
          </a:xfrm>
          <a:prstGeom prst="rect">
            <a:avLst/>
          </a:prstGeom>
          <a:solidFill>
            <a:srgbClr val="F4F4F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9" name="직사각형 38"/>
          <p:cNvSpPr/>
          <p:nvPr/>
        </p:nvSpPr>
        <p:spPr>
          <a:xfrm>
            <a:off x="4410130" y="2452685"/>
            <a:ext cx="3371739" cy="3911830"/>
          </a:xfrm>
          <a:prstGeom prst="rect">
            <a:avLst/>
          </a:prstGeom>
          <a:solidFill>
            <a:srgbClr val="F4F4F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1" name="타원 40"/>
          <p:cNvSpPr/>
          <p:nvPr/>
        </p:nvSpPr>
        <p:spPr>
          <a:xfrm>
            <a:off x="4600189" y="4268360"/>
            <a:ext cx="461088" cy="461086"/>
          </a:xfrm>
          <a:prstGeom prst="ellipse">
            <a:avLst/>
          </a:prstGeom>
          <a:solidFill>
            <a:srgbClr val="944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defRPr/>
            </a:pPr>
            <a:r>
              <a:rPr lang="en-US" altLang="ko-KR" sz="1100">
                <a:solidFill>
                  <a:srgbClr val="FFFFFF"/>
                </a:solidFill>
                <a:latin typeface="Montserrat SemiBold"/>
                <a:ea typeface="a시월구일2"/>
              </a:rPr>
              <a:t>02</a:t>
            </a:r>
            <a:endParaRPr lang="ko-KR" altLang="en-US" sz="1100">
              <a:solidFill>
                <a:srgbClr val="FFFFFF"/>
              </a:solidFill>
              <a:latin typeface="Montserrat SemiBold"/>
              <a:ea typeface="a시월구일2"/>
            </a:endParaRPr>
          </a:p>
        </p:txBody>
      </p:sp>
      <p:sp>
        <p:nvSpPr>
          <p:cNvPr id="45" name="타원 44"/>
          <p:cNvSpPr/>
          <p:nvPr/>
        </p:nvSpPr>
        <p:spPr>
          <a:xfrm>
            <a:off x="4600189" y="3625967"/>
            <a:ext cx="461088" cy="461086"/>
          </a:xfrm>
          <a:prstGeom prst="ellipse">
            <a:avLst/>
          </a:prstGeom>
          <a:solidFill>
            <a:srgbClr val="944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defRPr/>
            </a:pPr>
            <a:r>
              <a:rPr lang="en-US" altLang="ko-KR" sz="1100">
                <a:solidFill>
                  <a:srgbClr val="FFFFFF"/>
                </a:solidFill>
                <a:latin typeface="Montserrat SemiBold"/>
                <a:ea typeface="a시월구일2"/>
              </a:rPr>
              <a:t>01</a:t>
            </a:r>
            <a:endParaRPr lang="ko-KR" altLang="en-US" sz="1100">
              <a:solidFill>
                <a:srgbClr val="FFFFFF"/>
              </a:solidFill>
              <a:latin typeface="Montserrat SemiBold"/>
              <a:ea typeface="a시월구일2"/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4410130" y="2434772"/>
            <a:ext cx="3371738" cy="860395"/>
          </a:xfrm>
          <a:prstGeom prst="rect">
            <a:avLst/>
          </a:prstGeom>
          <a:solidFill>
            <a:srgbClr val="944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3" name="TextBox 72"/>
          <p:cNvSpPr txBox="1"/>
          <p:nvPr/>
        </p:nvSpPr>
        <p:spPr>
          <a:xfrm>
            <a:off x="5186134" y="2506751"/>
            <a:ext cx="1819729" cy="71404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defPPr>
              <a:defRPr lang="ko-KR"/>
            </a:defPPr>
            <a:lvl1pPr>
              <a:defRPr>
                <a:ln w="9525">
                  <a:solidFill>
                    <a:schemeClr val="accent1">
                      <a:alpha val="0"/>
                    </a:schemeClr>
                  </a:solidFill>
                </a:ln>
                <a:latin typeface="G마켓 산스 TTF Bold"/>
                <a:ea typeface="G마켓 산스 TTF Bold"/>
              </a:defRPr>
            </a:lvl1pPr>
          </a:lstStyle>
          <a:p>
            <a:pPr algn="ctr">
              <a:lnSpc>
                <a:spcPct val="130000"/>
              </a:lnSpc>
              <a:defRPr/>
            </a:pPr>
            <a:r>
              <a:rPr lang="en-US" altLang="ko-KR" sz="1600">
                <a:solidFill>
                  <a:srgbClr val="F4F4F4"/>
                </a:solidFill>
              </a:rPr>
              <a:t>View</a:t>
            </a:r>
          </a:p>
          <a:p>
            <a:pPr algn="ctr">
              <a:lnSpc>
                <a:spcPct val="130000"/>
              </a:lnSpc>
              <a:defRPr/>
            </a:pPr>
            <a:r>
              <a:rPr lang="en-US" altLang="ko-KR" sz="1600">
                <a:solidFill>
                  <a:srgbClr val="F4F4F4"/>
                </a:solidFill>
              </a:rPr>
              <a:t>.jsp</a:t>
            </a:r>
            <a:r>
              <a:rPr lang="ko-KR" altLang="en-US" sz="1600">
                <a:solidFill>
                  <a:srgbClr val="F4F4F4"/>
                </a:solidFill>
              </a:rPr>
              <a:t>에서 구현하기</a:t>
            </a:r>
            <a:endParaRPr lang="en-US" altLang="ko-KR" sz="1600">
              <a:solidFill>
                <a:srgbClr val="F4F4F4"/>
              </a:solidFill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5122237" y="3683549"/>
            <a:ext cx="2485623" cy="391246"/>
          </a:xfrm>
          <a:prstGeom prst="rect">
            <a:avLst/>
          </a:prstGeom>
          <a:noFill/>
        </p:spPr>
        <p:txBody>
          <a:bodyPr wrap="square" tIns="0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en-US" altLang="ko-KR" sz="90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Vue</a:t>
            </a:r>
            <a:r>
              <a:rPr lang="ko-KR" altLang="en-US" sz="90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를 사용하여 회원별 찜 목록을 </a:t>
            </a:r>
          </a:p>
          <a:p>
            <a:pPr>
              <a:lnSpc>
                <a:spcPct val="130000"/>
              </a:lnSpc>
              <a:defRPr/>
            </a:pPr>
            <a:r>
              <a:rPr lang="ko-KR" altLang="en-US" sz="90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비동기로 리스트 형식 반환</a:t>
            </a:r>
          </a:p>
        </p:txBody>
      </p:sp>
      <p:sp>
        <p:nvSpPr>
          <p:cNvPr id="128" name="직사각형 127"/>
          <p:cNvSpPr/>
          <p:nvPr/>
        </p:nvSpPr>
        <p:spPr>
          <a:xfrm>
            <a:off x="8144062" y="2434772"/>
            <a:ext cx="3371738" cy="860395"/>
          </a:xfrm>
          <a:prstGeom prst="rect">
            <a:avLst/>
          </a:prstGeom>
          <a:solidFill>
            <a:srgbClr val="944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29" name="TextBox 128"/>
          <p:cNvSpPr txBox="1"/>
          <p:nvPr/>
        </p:nvSpPr>
        <p:spPr>
          <a:xfrm>
            <a:off x="9018655" y="2506751"/>
            <a:ext cx="1622560" cy="732508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defPPr>
              <a:defRPr lang="ko-KR"/>
            </a:defPPr>
            <a:lvl1pPr>
              <a:defRPr>
                <a:ln w="9525">
                  <a:solidFill>
                    <a:schemeClr val="accent1">
                      <a:alpha val="0"/>
                    </a:schemeClr>
                  </a:solidFill>
                </a:ln>
                <a:latin typeface="G마켓 산스 TTF Bold"/>
                <a:ea typeface="G마켓 산스 TTF Bold"/>
              </a:defRPr>
            </a:lvl1pPr>
          </a:lstStyle>
          <a:p>
            <a:pPr algn="ctr">
              <a:lnSpc>
                <a:spcPct val="130000"/>
              </a:lnSpc>
              <a:defRPr/>
            </a:pPr>
            <a:r>
              <a:rPr lang="en-US" altLang="ko-KR" sz="1600">
                <a:solidFill>
                  <a:srgbClr val="F4F4F4"/>
                </a:solidFill>
              </a:rPr>
              <a:t>Controller</a:t>
            </a:r>
          </a:p>
          <a:p>
            <a:pPr algn="ctr">
              <a:lnSpc>
                <a:spcPct val="130000"/>
              </a:lnSpc>
              <a:defRPr/>
            </a:pPr>
            <a:r>
              <a:rPr lang="ko-KR" altLang="en-US" sz="1600">
                <a:solidFill>
                  <a:srgbClr val="F4F4F4"/>
                </a:solidFill>
              </a:rPr>
              <a:t>데이터 처리하기</a:t>
            </a:r>
            <a:endParaRPr lang="en-US" altLang="ko-KR" sz="1600">
              <a:solidFill>
                <a:srgbClr val="F4F4F4"/>
              </a:solidFill>
            </a:endParaRPr>
          </a:p>
        </p:txBody>
      </p:sp>
      <p:sp>
        <p:nvSpPr>
          <p:cNvPr id="132" name="직사각형 131"/>
          <p:cNvSpPr/>
          <p:nvPr/>
        </p:nvSpPr>
        <p:spPr>
          <a:xfrm>
            <a:off x="675999" y="2434772"/>
            <a:ext cx="3371738" cy="860395"/>
          </a:xfrm>
          <a:prstGeom prst="rect">
            <a:avLst/>
          </a:prstGeom>
          <a:solidFill>
            <a:srgbClr val="944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3" name="TextBox 132"/>
          <p:cNvSpPr txBox="1"/>
          <p:nvPr/>
        </p:nvSpPr>
        <p:spPr>
          <a:xfrm>
            <a:off x="1127396" y="2506751"/>
            <a:ext cx="2468946" cy="732508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defPPr>
              <a:defRPr lang="ko-KR"/>
            </a:defPPr>
            <a:lvl1pPr>
              <a:defRPr>
                <a:ln w="9525">
                  <a:solidFill>
                    <a:schemeClr val="accent1">
                      <a:alpha val="0"/>
                    </a:schemeClr>
                  </a:solidFill>
                </a:ln>
                <a:latin typeface="G마켓 산스 TTF Bold"/>
                <a:ea typeface="G마켓 산스 TTF Bold"/>
              </a:defRPr>
            </a:lvl1pPr>
          </a:lstStyle>
          <a:p>
            <a:pPr algn="ctr">
              <a:lnSpc>
                <a:spcPct val="130000"/>
              </a:lnSpc>
              <a:defRPr/>
            </a:pPr>
            <a:r>
              <a:rPr lang="en-US" altLang="ko-KR" sz="1600">
                <a:solidFill>
                  <a:srgbClr val="F4F4F4"/>
                </a:solidFill>
              </a:rPr>
              <a:t>Model</a:t>
            </a:r>
          </a:p>
          <a:p>
            <a:pPr algn="ctr">
              <a:lnSpc>
                <a:spcPct val="130000"/>
              </a:lnSpc>
              <a:defRPr/>
            </a:pPr>
            <a:r>
              <a:rPr lang="ko-KR" altLang="en-US" sz="1600">
                <a:solidFill>
                  <a:srgbClr val="F4F4F4"/>
                </a:solidFill>
              </a:rPr>
              <a:t>데이터를 처리해 넣어주기</a:t>
            </a:r>
            <a:endParaRPr lang="en-US" altLang="ko-KR" sz="1600">
              <a:solidFill>
                <a:srgbClr val="F4F4F4"/>
              </a:solidFill>
            </a:endParaRPr>
          </a:p>
        </p:txBody>
      </p:sp>
      <p:sp>
        <p:nvSpPr>
          <p:cNvPr id="69" name="타원 68"/>
          <p:cNvSpPr/>
          <p:nvPr/>
        </p:nvSpPr>
        <p:spPr>
          <a:xfrm>
            <a:off x="866047" y="4252021"/>
            <a:ext cx="461088" cy="461086"/>
          </a:xfrm>
          <a:prstGeom prst="ellipse">
            <a:avLst/>
          </a:prstGeom>
          <a:solidFill>
            <a:srgbClr val="944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defRPr/>
            </a:pPr>
            <a:r>
              <a:rPr lang="en-US" altLang="ko-KR" sz="1100">
                <a:solidFill>
                  <a:srgbClr val="FFFFFF"/>
                </a:solidFill>
                <a:latin typeface="Montserrat SemiBold"/>
                <a:ea typeface="a시월구일2"/>
              </a:rPr>
              <a:t>02</a:t>
            </a:r>
            <a:endParaRPr lang="ko-KR" altLang="en-US" sz="1100">
              <a:solidFill>
                <a:srgbClr val="FFFFFF"/>
              </a:solidFill>
              <a:latin typeface="Montserrat SemiBold"/>
              <a:ea typeface="a시월구일2"/>
            </a:endParaRPr>
          </a:p>
        </p:txBody>
      </p:sp>
      <p:sp>
        <p:nvSpPr>
          <p:cNvPr id="72" name="타원 71"/>
          <p:cNvSpPr/>
          <p:nvPr/>
        </p:nvSpPr>
        <p:spPr>
          <a:xfrm>
            <a:off x="866047" y="3609628"/>
            <a:ext cx="461088" cy="461086"/>
          </a:xfrm>
          <a:prstGeom prst="ellipse">
            <a:avLst/>
          </a:prstGeom>
          <a:solidFill>
            <a:srgbClr val="944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defRPr/>
            </a:pPr>
            <a:r>
              <a:rPr lang="en-US" altLang="ko-KR" sz="1100">
                <a:solidFill>
                  <a:srgbClr val="FFFFFF"/>
                </a:solidFill>
                <a:latin typeface="Montserrat SemiBold"/>
                <a:ea typeface="a시월구일2"/>
              </a:rPr>
              <a:t>01</a:t>
            </a:r>
            <a:endParaRPr lang="ko-KR" altLang="en-US" sz="1100">
              <a:solidFill>
                <a:srgbClr val="FFFFFF"/>
              </a:solidFill>
              <a:latin typeface="Montserrat SemiBold"/>
              <a:ea typeface="a시월구일2"/>
            </a:endParaRPr>
          </a:p>
        </p:txBody>
      </p:sp>
      <p:sp>
        <p:nvSpPr>
          <p:cNvPr id="74" name="타원 73"/>
          <p:cNvSpPr/>
          <p:nvPr/>
        </p:nvSpPr>
        <p:spPr>
          <a:xfrm>
            <a:off x="866047" y="5536808"/>
            <a:ext cx="461088" cy="461086"/>
          </a:xfrm>
          <a:prstGeom prst="ellipse">
            <a:avLst/>
          </a:prstGeom>
          <a:solidFill>
            <a:srgbClr val="944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defRPr/>
            </a:pPr>
            <a:r>
              <a:rPr lang="en-US" altLang="ko-KR" sz="1100">
                <a:solidFill>
                  <a:srgbClr val="FFFFFF"/>
                </a:solidFill>
                <a:latin typeface="Montserrat SemiBold"/>
                <a:ea typeface="a시월구일2"/>
              </a:rPr>
              <a:t>04</a:t>
            </a:r>
            <a:endParaRPr lang="ko-KR" altLang="en-US" sz="1100">
              <a:solidFill>
                <a:srgbClr val="FFFFFF"/>
              </a:solidFill>
              <a:latin typeface="Montserrat SemiBold"/>
              <a:ea typeface="a시월구일2"/>
            </a:endParaRPr>
          </a:p>
        </p:txBody>
      </p:sp>
      <p:sp>
        <p:nvSpPr>
          <p:cNvPr id="76" name="타원 75"/>
          <p:cNvSpPr/>
          <p:nvPr/>
        </p:nvSpPr>
        <p:spPr>
          <a:xfrm>
            <a:off x="866047" y="4894414"/>
            <a:ext cx="461088" cy="461086"/>
          </a:xfrm>
          <a:prstGeom prst="ellipse">
            <a:avLst/>
          </a:prstGeom>
          <a:solidFill>
            <a:srgbClr val="944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defRPr/>
            </a:pPr>
            <a:r>
              <a:rPr lang="en-US" altLang="ko-KR" sz="1100">
                <a:solidFill>
                  <a:srgbClr val="FFFFFF"/>
                </a:solidFill>
                <a:latin typeface="Montserrat SemiBold"/>
                <a:ea typeface="a시월구일2"/>
              </a:rPr>
              <a:t>03</a:t>
            </a:r>
            <a:endParaRPr lang="ko-KR" altLang="en-US" sz="1100">
              <a:solidFill>
                <a:srgbClr val="FFFFFF"/>
              </a:solidFill>
              <a:latin typeface="Montserrat SemiBold"/>
              <a:ea typeface="a시월구일2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1388095" y="3667210"/>
            <a:ext cx="2485623" cy="398060"/>
          </a:xfrm>
          <a:prstGeom prst="rect">
            <a:avLst/>
          </a:prstGeom>
          <a:noFill/>
        </p:spPr>
        <p:txBody>
          <a:bodyPr wrap="square" tIns="0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en-US" altLang="ko-KR" sz="90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Controller</a:t>
            </a:r>
            <a:r>
              <a:rPr lang="ko-KR" altLang="en-US" sz="90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 에서 전달한 데이터를 이용하여</a:t>
            </a:r>
          </a:p>
          <a:p>
            <a:pPr>
              <a:lnSpc>
                <a:spcPct val="130000"/>
              </a:lnSpc>
              <a:defRPr/>
            </a:pPr>
            <a:r>
              <a:rPr lang="ko-KR" altLang="en-US" sz="90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회원이 찜한 강의를 리스트로 반환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1388095" y="5575762"/>
            <a:ext cx="2485623" cy="223058"/>
          </a:xfrm>
          <a:prstGeom prst="rect">
            <a:avLst/>
          </a:prstGeom>
          <a:noFill/>
        </p:spPr>
        <p:txBody>
          <a:bodyPr wrap="square" tIns="0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en-US" altLang="ko-KR" sz="90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Mapper</a:t>
            </a:r>
            <a:r>
              <a:rPr lang="ko-KR" altLang="en-US" sz="90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에 입력된 쿼리문을 조합하여 중복체크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1388095" y="4939578"/>
            <a:ext cx="2485623" cy="406265"/>
          </a:xfrm>
          <a:prstGeom prst="rect">
            <a:avLst/>
          </a:prstGeom>
          <a:noFill/>
        </p:spPr>
        <p:txBody>
          <a:bodyPr wrap="square" tIns="0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en-US" altLang="ko-KR" sz="90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DAO, MybatisDAO,</a:t>
            </a:r>
          </a:p>
          <a:p>
            <a:pPr>
              <a:lnSpc>
                <a:spcPct val="130000"/>
              </a:lnSpc>
              <a:defRPr/>
            </a:pPr>
            <a:r>
              <a:rPr lang="en-US" altLang="ko-KR" sz="90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Service, ServiceImpl </a:t>
            </a:r>
            <a:r>
              <a:rPr lang="ko-KR" altLang="en-US" sz="90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클래스 사용</a:t>
            </a:r>
            <a:endParaRPr lang="en-US" altLang="ko-KR" sz="900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G마켓 산스 TTF Medium"/>
              <a:ea typeface="G마켓 산스 TTF Medium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1388095" y="4303394"/>
            <a:ext cx="2485623" cy="390526"/>
          </a:xfrm>
          <a:prstGeom prst="rect">
            <a:avLst/>
          </a:prstGeom>
          <a:noFill/>
        </p:spPr>
        <p:txBody>
          <a:bodyPr wrap="square" tIns="0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ko-KR" altLang="en-US" sz="90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찜하기 추가</a:t>
            </a:r>
            <a:r>
              <a:rPr lang="en-US" altLang="ko-KR" sz="90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,</a:t>
            </a:r>
            <a:r>
              <a:rPr lang="ko-KR" altLang="en-US" sz="90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 삭제 등을 수행하는 </a:t>
            </a:r>
          </a:p>
          <a:p>
            <a:pPr>
              <a:lnSpc>
                <a:spcPct val="130000"/>
              </a:lnSpc>
              <a:defRPr/>
            </a:pPr>
            <a:r>
              <a:rPr lang="ko-KR" altLang="en-US" sz="90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쿼리문 실행</a:t>
            </a:r>
          </a:p>
        </p:txBody>
      </p:sp>
      <p:sp>
        <p:nvSpPr>
          <p:cNvPr id="81" name="타원 80"/>
          <p:cNvSpPr/>
          <p:nvPr/>
        </p:nvSpPr>
        <p:spPr>
          <a:xfrm>
            <a:off x="8361637" y="4215820"/>
            <a:ext cx="461088" cy="461086"/>
          </a:xfrm>
          <a:prstGeom prst="ellipse">
            <a:avLst/>
          </a:prstGeom>
          <a:solidFill>
            <a:srgbClr val="944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defRPr/>
            </a:pPr>
            <a:r>
              <a:rPr lang="en-US" altLang="ko-KR" sz="1100">
                <a:solidFill>
                  <a:srgbClr val="FFFFFF"/>
                </a:solidFill>
                <a:latin typeface="Montserrat SemiBold"/>
                <a:ea typeface="a시월구일2"/>
              </a:rPr>
              <a:t>02</a:t>
            </a:r>
            <a:endParaRPr lang="ko-KR" altLang="en-US" sz="1100">
              <a:solidFill>
                <a:srgbClr val="FFFFFF"/>
              </a:solidFill>
              <a:latin typeface="Montserrat SemiBold"/>
              <a:ea typeface="a시월구일2"/>
            </a:endParaRPr>
          </a:p>
        </p:txBody>
      </p:sp>
      <p:sp>
        <p:nvSpPr>
          <p:cNvPr id="82" name="타원 81"/>
          <p:cNvSpPr/>
          <p:nvPr/>
        </p:nvSpPr>
        <p:spPr>
          <a:xfrm>
            <a:off x="8361637" y="3582952"/>
            <a:ext cx="461088" cy="461086"/>
          </a:xfrm>
          <a:prstGeom prst="ellipse">
            <a:avLst/>
          </a:prstGeom>
          <a:solidFill>
            <a:srgbClr val="944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defRPr/>
            </a:pPr>
            <a:r>
              <a:rPr lang="en-US" altLang="ko-KR" sz="1100">
                <a:solidFill>
                  <a:srgbClr val="FFFFFF"/>
                </a:solidFill>
                <a:latin typeface="Montserrat SemiBold"/>
                <a:ea typeface="a시월구일2"/>
              </a:rPr>
              <a:t>01</a:t>
            </a:r>
            <a:endParaRPr lang="ko-KR" altLang="en-US" sz="1100">
              <a:solidFill>
                <a:srgbClr val="FFFFFF"/>
              </a:solidFill>
              <a:latin typeface="Montserrat SemiBold"/>
              <a:ea typeface="a시월구일2"/>
            </a:endParaRPr>
          </a:p>
        </p:txBody>
      </p:sp>
      <p:sp>
        <p:nvSpPr>
          <p:cNvPr id="84" name="타원 83"/>
          <p:cNvSpPr/>
          <p:nvPr/>
        </p:nvSpPr>
        <p:spPr>
          <a:xfrm>
            <a:off x="8361637" y="4858213"/>
            <a:ext cx="461088" cy="461086"/>
          </a:xfrm>
          <a:prstGeom prst="ellipse">
            <a:avLst/>
          </a:prstGeom>
          <a:solidFill>
            <a:srgbClr val="944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defRPr/>
            </a:pPr>
            <a:r>
              <a:rPr lang="en-US" altLang="ko-KR" sz="1100">
                <a:solidFill>
                  <a:srgbClr val="FFFFFF"/>
                </a:solidFill>
                <a:latin typeface="Montserrat SemiBold"/>
                <a:ea typeface="a시월구일2"/>
              </a:rPr>
              <a:t>03</a:t>
            </a:r>
            <a:endParaRPr lang="ko-KR" altLang="en-US" sz="1100">
              <a:solidFill>
                <a:srgbClr val="FFFFFF"/>
              </a:solidFill>
              <a:latin typeface="Montserrat SemiBold"/>
              <a:ea typeface="a시월구일2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8883685" y="3631009"/>
            <a:ext cx="2485623" cy="396161"/>
          </a:xfrm>
          <a:prstGeom prst="rect">
            <a:avLst/>
          </a:prstGeom>
          <a:noFill/>
        </p:spPr>
        <p:txBody>
          <a:bodyPr wrap="square" tIns="0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ko-KR" altLang="en-US" sz="90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비동기 방식으로</a:t>
            </a:r>
            <a:r>
              <a:rPr lang="en-US" altLang="ko-KR" sz="90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 DB</a:t>
            </a:r>
            <a:r>
              <a:rPr lang="ko-KR" altLang="en-US" sz="90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에 저장된 목록 데이터를 </a:t>
            </a:r>
          </a:p>
          <a:p>
            <a:pPr>
              <a:lnSpc>
                <a:spcPct val="130000"/>
              </a:lnSpc>
              <a:defRPr/>
            </a:pPr>
            <a:r>
              <a:rPr lang="ko-KR" altLang="en-US" sz="90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추출하여 </a:t>
            </a:r>
            <a:r>
              <a:rPr lang="en-US" altLang="ko-KR" sz="90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jsp</a:t>
            </a:r>
            <a:r>
              <a:rPr lang="ko-KR" altLang="en-US" sz="90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로 전달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8883685" y="4903377"/>
            <a:ext cx="2485623" cy="571593"/>
          </a:xfrm>
          <a:prstGeom prst="rect">
            <a:avLst/>
          </a:prstGeom>
          <a:noFill/>
        </p:spPr>
        <p:txBody>
          <a:bodyPr wrap="square" tIns="0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ko-KR" altLang="en-US" sz="90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선택한 목록을 </a:t>
            </a:r>
            <a:r>
              <a:rPr lang="en-US" altLang="ko-KR" sz="90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json </a:t>
            </a:r>
            <a:r>
              <a:rPr lang="ko-KR" altLang="en-US" sz="90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배열로 받아</a:t>
            </a:r>
          </a:p>
          <a:p>
            <a:pPr>
              <a:lnSpc>
                <a:spcPct val="130000"/>
              </a:lnSpc>
              <a:defRPr/>
            </a:pPr>
            <a:r>
              <a:rPr lang="ko-KR" altLang="en-US" sz="90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장바구니 형식으로 변환 후 장바구니의 </a:t>
            </a:r>
          </a:p>
          <a:p>
            <a:pPr>
              <a:lnSpc>
                <a:spcPct val="130000"/>
              </a:lnSpc>
              <a:defRPr/>
            </a:pPr>
            <a:r>
              <a:rPr lang="en-US" altLang="ko-KR" sz="90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DB</a:t>
            </a:r>
            <a:r>
              <a:rPr lang="ko-KR" altLang="en-US" sz="90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에 추가</a:t>
            </a:r>
          </a:p>
        </p:txBody>
      </p:sp>
      <p:sp>
        <p:nvSpPr>
          <p:cNvPr id="88" name="TextBox 87"/>
          <p:cNvSpPr txBox="1"/>
          <p:nvPr/>
        </p:nvSpPr>
        <p:spPr>
          <a:xfrm>
            <a:off x="8883685" y="4267193"/>
            <a:ext cx="2485623" cy="388627"/>
          </a:xfrm>
          <a:prstGeom prst="rect">
            <a:avLst/>
          </a:prstGeom>
          <a:noFill/>
        </p:spPr>
        <p:txBody>
          <a:bodyPr wrap="square" tIns="0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ko-KR" altLang="en-US" sz="90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등록</a:t>
            </a:r>
            <a:r>
              <a:rPr lang="en-US" altLang="ko-KR" sz="90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,</a:t>
            </a:r>
            <a:r>
              <a:rPr lang="ko-KR" altLang="en-US" sz="90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 삭제 처리를 </a:t>
            </a:r>
            <a:r>
              <a:rPr lang="en-US" altLang="ko-KR" sz="90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Service</a:t>
            </a:r>
            <a:r>
              <a:rPr lang="ko-KR" altLang="en-US" sz="90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로 진행 후</a:t>
            </a:r>
          </a:p>
          <a:p>
            <a:pPr>
              <a:lnSpc>
                <a:spcPct val="130000"/>
              </a:lnSpc>
              <a:defRPr/>
            </a:pPr>
            <a:r>
              <a:rPr lang="en-US" altLang="ko-KR" sz="90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ResponseEntity</a:t>
            </a:r>
            <a:r>
              <a:rPr lang="ko-KR" altLang="en-US" sz="90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로 </a:t>
            </a:r>
            <a:r>
              <a:rPr lang="en-US" altLang="ko-KR" sz="90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message</a:t>
            </a:r>
            <a:r>
              <a:rPr lang="ko-KR" altLang="en-US" sz="90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를 반환</a:t>
            </a:r>
          </a:p>
        </p:txBody>
      </p:sp>
      <p:sp>
        <p:nvSpPr>
          <p:cNvPr id="139" name="TextBox 119"/>
          <p:cNvSpPr txBox="1"/>
          <p:nvPr/>
        </p:nvSpPr>
        <p:spPr>
          <a:xfrm>
            <a:off x="5198437" y="4319733"/>
            <a:ext cx="2485623" cy="393237"/>
          </a:xfrm>
          <a:prstGeom prst="rect">
            <a:avLst/>
          </a:prstGeom>
          <a:noFill/>
        </p:spPr>
        <p:txBody>
          <a:bodyPr wrap="square" tIns="0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en-US" altLang="ko-KR" sz="90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checkBox</a:t>
            </a:r>
            <a:r>
              <a:rPr lang="ko-KR" altLang="en-US" sz="90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를 이용하여 원하는 항목</a:t>
            </a:r>
          </a:p>
          <a:p>
            <a:pPr>
              <a:lnSpc>
                <a:spcPct val="130000"/>
              </a:lnSpc>
              <a:defRPr/>
            </a:pPr>
            <a:r>
              <a:rPr lang="ko-KR" altLang="en-US" sz="90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삭제 가능</a:t>
            </a:r>
          </a:p>
        </p:txBody>
      </p:sp>
      <p:sp>
        <p:nvSpPr>
          <p:cNvPr id="140" name="타원 75"/>
          <p:cNvSpPr/>
          <p:nvPr/>
        </p:nvSpPr>
        <p:spPr>
          <a:xfrm>
            <a:off x="4609372" y="4913464"/>
            <a:ext cx="461088" cy="461086"/>
          </a:xfrm>
          <a:prstGeom prst="ellipse">
            <a:avLst/>
          </a:prstGeom>
          <a:solidFill>
            <a:srgbClr val="944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defRPr/>
            </a:pPr>
            <a:r>
              <a:rPr lang="en-US" altLang="ko-KR" sz="1100">
                <a:solidFill>
                  <a:srgbClr val="FFFFFF"/>
                </a:solidFill>
                <a:latin typeface="Montserrat SemiBold"/>
                <a:ea typeface="a시월구일2"/>
              </a:rPr>
              <a:t>03</a:t>
            </a:r>
            <a:endParaRPr lang="ko-KR" altLang="en-US" sz="1100">
              <a:solidFill>
                <a:srgbClr val="FFFFFF"/>
              </a:solidFill>
              <a:latin typeface="Montserrat SemiBold"/>
              <a:ea typeface="a시월구일2"/>
            </a:endParaRPr>
          </a:p>
        </p:txBody>
      </p:sp>
      <p:sp>
        <p:nvSpPr>
          <p:cNvPr id="142" name="TextBox 77"/>
          <p:cNvSpPr txBox="1"/>
          <p:nvPr/>
        </p:nvSpPr>
        <p:spPr>
          <a:xfrm>
            <a:off x="5131420" y="5023312"/>
            <a:ext cx="2485623" cy="223058"/>
          </a:xfrm>
          <a:prstGeom prst="rect">
            <a:avLst/>
          </a:prstGeom>
          <a:noFill/>
        </p:spPr>
        <p:txBody>
          <a:bodyPr wrap="square" tIns="0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ko-KR" altLang="en-US" sz="90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장바구니로 이동 시 찜목록 비우기 기능 실행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853408E-E9A1-046C-58B5-617CC721C6E3}"/>
              </a:ext>
            </a:extLst>
          </p:cNvPr>
          <p:cNvSpPr txBox="1"/>
          <p:nvPr/>
        </p:nvSpPr>
        <p:spPr>
          <a:xfrm>
            <a:off x="11413519" y="0"/>
            <a:ext cx="778481" cy="332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26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/ 60 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FFFF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50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타원 88"/>
          <p:cNvSpPr/>
          <p:nvPr/>
        </p:nvSpPr>
        <p:spPr>
          <a:xfrm>
            <a:off x="7106503" y="768646"/>
            <a:ext cx="510540" cy="510540"/>
          </a:xfrm>
          <a:prstGeom prst="ellipse">
            <a:avLst/>
          </a:prstGeom>
          <a:solidFill>
            <a:srgbClr val="944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0" name="타원 89"/>
          <p:cNvSpPr/>
          <p:nvPr/>
        </p:nvSpPr>
        <p:spPr>
          <a:xfrm>
            <a:off x="7646118" y="722157"/>
            <a:ext cx="137702" cy="137702"/>
          </a:xfrm>
          <a:prstGeom prst="ellipse">
            <a:avLst/>
          </a:prstGeom>
          <a:solidFill>
            <a:srgbClr val="944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2374900" y="862817"/>
            <a:ext cx="7442200" cy="10021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  <a:defRPr/>
            </a:pPr>
            <a:r>
              <a:rPr lang="ko-KR" altLang="en-US" sz="28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944AFF"/>
                </a:solidFill>
                <a:latin typeface="G마켓 산스 TTF Bold"/>
                <a:ea typeface="G마켓 산스 TTF Bold"/>
                <a:cs typeface="+mn-cs"/>
              </a:rPr>
              <a:t>찜하기 </a:t>
            </a:r>
            <a:r>
              <a:rPr lang="ko-KR" altLang="en-US" sz="28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G마켓 산스 TTF Bold"/>
                <a:ea typeface="G마켓 산스 TTF Bold"/>
                <a:cs typeface="+mn-cs"/>
              </a:rPr>
              <a:t>기능 구현 </a:t>
            </a:r>
          </a:p>
          <a:p>
            <a:pPr algn="ctr">
              <a:lnSpc>
                <a:spcPct val="130000"/>
              </a:lnSpc>
              <a:defRPr/>
            </a:pPr>
            <a:r>
              <a:rPr lang="en-US" altLang="ko-KR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Bold"/>
                <a:ea typeface="G마켓 산스 TTF Bold"/>
                <a:cs typeface="+mn-cs"/>
              </a:rPr>
              <a:t>[WishList.jsp]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079785" y="491706"/>
            <a:ext cx="58039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1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Montserrat SemiBold"/>
                <a:ea typeface="G마켓 산스 TTF Medium"/>
              </a:rPr>
              <a:t>eduZino - </a:t>
            </a:r>
            <a:r>
              <a:rPr lang="ko-KR" altLang="en-US" sz="11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Montserrat SemiBold"/>
                <a:ea typeface="G마켓 산스 TTF Medium"/>
              </a:rPr>
              <a:t>김나연</a:t>
            </a:r>
          </a:p>
        </p:txBody>
      </p:sp>
      <p:pic>
        <p:nvPicPr>
          <p:cNvPr id="143" name="그림 14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37259" y="2632497"/>
            <a:ext cx="5472114" cy="3001495"/>
          </a:xfrm>
          <a:prstGeom prst="rect">
            <a:avLst/>
          </a:prstGeom>
        </p:spPr>
      </p:pic>
      <p:pic>
        <p:nvPicPr>
          <p:cNvPr id="144" name="그림 143"/>
          <p:cNvPicPr>
            <a:picLocks noChangeAspect="1"/>
          </p:cNvPicPr>
          <p:nvPr/>
        </p:nvPicPr>
        <p:blipFill rotWithShape="1">
          <a:blip r:embed="rId4"/>
          <a:srcRect r="28000" b="67580"/>
          <a:stretch>
            <a:fillRect/>
          </a:stretch>
        </p:blipFill>
        <p:spPr>
          <a:xfrm>
            <a:off x="6582832" y="1954105"/>
            <a:ext cx="4634346" cy="1474894"/>
          </a:xfrm>
          <a:prstGeom prst="rect">
            <a:avLst/>
          </a:prstGeom>
        </p:spPr>
      </p:pic>
      <p:pic>
        <p:nvPicPr>
          <p:cNvPr id="145" name="그림 144"/>
          <p:cNvPicPr>
            <a:picLocks noChangeAspect="1"/>
          </p:cNvPicPr>
          <p:nvPr/>
        </p:nvPicPr>
        <p:blipFill rotWithShape="1">
          <a:blip r:embed="rId5"/>
          <a:srcRect r="27950" b="68470"/>
          <a:stretch>
            <a:fillRect/>
          </a:stretch>
        </p:blipFill>
        <p:spPr>
          <a:xfrm>
            <a:off x="6582832" y="5185834"/>
            <a:ext cx="4629151" cy="1403327"/>
          </a:xfrm>
          <a:prstGeom prst="rect">
            <a:avLst/>
          </a:prstGeom>
        </p:spPr>
      </p:pic>
      <p:pic>
        <p:nvPicPr>
          <p:cNvPr id="146" name="그림 145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6582832" y="3587750"/>
            <a:ext cx="4620420" cy="149436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853408E-E9A1-046C-58B5-617CC721C6E3}"/>
              </a:ext>
            </a:extLst>
          </p:cNvPr>
          <p:cNvSpPr txBox="1"/>
          <p:nvPr/>
        </p:nvSpPr>
        <p:spPr>
          <a:xfrm>
            <a:off x="11413519" y="0"/>
            <a:ext cx="778481" cy="332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27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/ 60 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FFFF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50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B1768DEC-0C8D-A78E-5D52-980155811ECF}"/>
              </a:ext>
            </a:extLst>
          </p:cNvPr>
          <p:cNvSpPr/>
          <p:nvPr/>
        </p:nvSpPr>
        <p:spPr>
          <a:xfrm>
            <a:off x="5881158" y="1974495"/>
            <a:ext cx="5838402" cy="4588131"/>
          </a:xfrm>
          <a:prstGeom prst="rect">
            <a:avLst/>
          </a:prstGeom>
          <a:noFill/>
          <a:ln>
            <a:solidFill>
              <a:srgbClr val="944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ECC0A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1768DEC-0C8D-A78E-5D52-980155811ECF}"/>
              </a:ext>
            </a:extLst>
          </p:cNvPr>
          <p:cNvSpPr/>
          <p:nvPr/>
        </p:nvSpPr>
        <p:spPr>
          <a:xfrm>
            <a:off x="605161" y="1974495"/>
            <a:ext cx="4774347" cy="4588132"/>
          </a:xfrm>
          <a:prstGeom prst="rect">
            <a:avLst/>
          </a:prstGeom>
          <a:noFill/>
          <a:ln>
            <a:solidFill>
              <a:srgbClr val="944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ECC0A"/>
              </a:solidFill>
            </a:endParaRPr>
          </a:p>
        </p:txBody>
      </p:sp>
      <p:sp>
        <p:nvSpPr>
          <p:cNvPr id="6" name="타원 5"/>
          <p:cNvSpPr/>
          <p:nvPr/>
        </p:nvSpPr>
        <p:spPr>
          <a:xfrm>
            <a:off x="7106503" y="768646"/>
            <a:ext cx="510540" cy="510540"/>
          </a:xfrm>
          <a:prstGeom prst="ellipse">
            <a:avLst/>
          </a:prstGeom>
          <a:solidFill>
            <a:srgbClr val="944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7646118" y="722157"/>
            <a:ext cx="137702" cy="137702"/>
          </a:xfrm>
          <a:prstGeom prst="ellipse">
            <a:avLst/>
          </a:prstGeom>
          <a:solidFill>
            <a:srgbClr val="944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2374900" y="862817"/>
            <a:ext cx="7442200" cy="10021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  <a:defRPr/>
            </a:pPr>
            <a:r>
              <a:rPr lang="ko-KR" altLang="en-US" sz="28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944AFF"/>
                </a:solidFill>
                <a:latin typeface="G마켓 산스 TTF Bold"/>
                <a:ea typeface="G마켓 산스 TTF Bold"/>
                <a:cs typeface="+mn-cs"/>
              </a:rPr>
              <a:t>찜하기 </a:t>
            </a:r>
            <a:r>
              <a:rPr lang="ko-KR" altLang="en-US" sz="28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G마켓 산스 TTF Bold"/>
                <a:ea typeface="G마켓 산스 TTF Bold"/>
                <a:cs typeface="+mn-cs"/>
              </a:rPr>
              <a:t>기능 구현 </a:t>
            </a:r>
          </a:p>
          <a:p>
            <a:pPr algn="ctr">
              <a:lnSpc>
                <a:spcPct val="130000"/>
              </a:lnSpc>
              <a:defRPr/>
            </a:pPr>
            <a:r>
              <a:rPr lang="en-US" altLang="ko-KR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Bold"/>
                <a:ea typeface="G마켓 산스 TTF Bold"/>
                <a:cs typeface="+mn-cs"/>
              </a:rPr>
              <a:t>[WishList.jsp]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079785" y="491706"/>
            <a:ext cx="58039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1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Montserrat SemiBold"/>
                <a:ea typeface="G마켓 산스 TTF Medium"/>
              </a:rPr>
              <a:t>eduZino - </a:t>
            </a:r>
            <a:r>
              <a:rPr lang="ko-KR" altLang="en-US" sz="11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Montserrat SemiBold"/>
                <a:ea typeface="G마켓 산스 TTF Medium"/>
              </a:rPr>
              <a:t>김나연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905500" y="2015294"/>
            <a:ext cx="5779344" cy="4200082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23993" y="2015294"/>
            <a:ext cx="4731173" cy="4183785"/>
          </a:xfrm>
          <a:prstGeom prst="rect">
            <a:avLst/>
          </a:prstGeom>
        </p:spPr>
      </p:pic>
      <p:sp>
        <p:nvSpPr>
          <p:cNvPr id="12" name="사각형: 둥근 모서리 62"/>
          <p:cNvSpPr/>
          <p:nvPr/>
        </p:nvSpPr>
        <p:spPr>
          <a:xfrm>
            <a:off x="605161" y="6197838"/>
            <a:ext cx="4774347" cy="454127"/>
          </a:xfrm>
          <a:prstGeom prst="roundRect">
            <a:avLst>
              <a:gd name="adj" fmla="val 0"/>
            </a:avLst>
          </a:prstGeom>
          <a:solidFill>
            <a:srgbClr val="E5D6FA"/>
          </a:solidFill>
          <a:ln>
            <a:solidFill>
              <a:srgbClr val="944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rgbClr val="FECC0A"/>
              </a:solidFill>
            </a:endParaRPr>
          </a:p>
        </p:txBody>
      </p:sp>
      <p:sp>
        <p:nvSpPr>
          <p:cNvPr id="13" name="화살표: 갈매기형 수장 43"/>
          <p:cNvSpPr/>
          <p:nvPr/>
        </p:nvSpPr>
        <p:spPr>
          <a:xfrm>
            <a:off x="897810" y="6348138"/>
            <a:ext cx="144968" cy="149776"/>
          </a:xfrm>
          <a:prstGeom prst="chevron">
            <a:avLst>
              <a:gd name="adj" fmla="val 50000"/>
            </a:avLst>
          </a:prstGeom>
          <a:solidFill>
            <a:srgbClr val="231F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rgbClr val="231F20"/>
              </a:solidFill>
            </a:endParaRPr>
          </a:p>
        </p:txBody>
      </p:sp>
      <p:sp>
        <p:nvSpPr>
          <p:cNvPr id="14" name="화살표: 갈매기형 수장 44"/>
          <p:cNvSpPr/>
          <p:nvPr/>
        </p:nvSpPr>
        <p:spPr>
          <a:xfrm>
            <a:off x="994165" y="6348138"/>
            <a:ext cx="144968" cy="149776"/>
          </a:xfrm>
          <a:prstGeom prst="chevron">
            <a:avLst>
              <a:gd name="adj" fmla="val 50000"/>
            </a:avLst>
          </a:prstGeom>
          <a:solidFill>
            <a:srgbClr val="231F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rgbClr val="231F20"/>
              </a:solidFill>
            </a:endParaRPr>
          </a:p>
        </p:txBody>
      </p:sp>
      <p:sp>
        <p:nvSpPr>
          <p:cNvPr id="16" name="TextBox 29"/>
          <p:cNvSpPr txBox="1"/>
          <p:nvPr/>
        </p:nvSpPr>
        <p:spPr>
          <a:xfrm>
            <a:off x="1101651" y="6263752"/>
            <a:ext cx="4370148" cy="325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ko-KR" altLang="en-US" sz="120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찜목록에서 장바구니로 이동</a:t>
            </a:r>
            <a:r>
              <a:rPr lang="en-US" altLang="ko-KR" sz="120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(</a:t>
            </a:r>
            <a:r>
              <a:rPr lang="ko-KR" altLang="en-US" sz="120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여러 건이라 </a:t>
            </a:r>
            <a:r>
              <a:rPr lang="en-US" altLang="ko-KR" sz="120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json </a:t>
            </a:r>
            <a:r>
              <a:rPr lang="ko-KR" altLang="en-US" sz="120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배열</a:t>
            </a:r>
            <a:r>
              <a:rPr lang="en-US" altLang="ko-KR" sz="120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)</a:t>
            </a:r>
            <a:r>
              <a:rPr lang="ko-KR" altLang="en-US" sz="120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로 전달</a:t>
            </a:r>
          </a:p>
        </p:txBody>
      </p:sp>
      <p:sp>
        <p:nvSpPr>
          <p:cNvPr id="17" name="사각형: 둥근 모서리 62"/>
          <p:cNvSpPr/>
          <p:nvPr/>
        </p:nvSpPr>
        <p:spPr>
          <a:xfrm>
            <a:off x="5881158" y="6206305"/>
            <a:ext cx="5838402" cy="454127"/>
          </a:xfrm>
          <a:prstGeom prst="roundRect">
            <a:avLst>
              <a:gd name="adj" fmla="val 0"/>
            </a:avLst>
          </a:prstGeom>
          <a:solidFill>
            <a:srgbClr val="E5D6FA"/>
          </a:solidFill>
          <a:ln>
            <a:solidFill>
              <a:srgbClr val="944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rgbClr val="FECC0A"/>
              </a:solidFill>
            </a:endParaRPr>
          </a:p>
        </p:txBody>
      </p:sp>
      <p:sp>
        <p:nvSpPr>
          <p:cNvPr id="18" name="화살표: 갈매기형 수장 43"/>
          <p:cNvSpPr/>
          <p:nvPr/>
        </p:nvSpPr>
        <p:spPr>
          <a:xfrm>
            <a:off x="6191250" y="6356605"/>
            <a:ext cx="144968" cy="149776"/>
          </a:xfrm>
          <a:prstGeom prst="chevron">
            <a:avLst>
              <a:gd name="adj" fmla="val 50000"/>
            </a:avLst>
          </a:prstGeom>
          <a:solidFill>
            <a:srgbClr val="231F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rgbClr val="231F20"/>
              </a:solidFill>
            </a:endParaRPr>
          </a:p>
        </p:txBody>
      </p:sp>
      <p:sp>
        <p:nvSpPr>
          <p:cNvPr id="19" name="화살표: 갈매기형 수장 44"/>
          <p:cNvSpPr/>
          <p:nvPr/>
        </p:nvSpPr>
        <p:spPr>
          <a:xfrm>
            <a:off x="6287605" y="6356605"/>
            <a:ext cx="144968" cy="149776"/>
          </a:xfrm>
          <a:prstGeom prst="chevron">
            <a:avLst>
              <a:gd name="adj" fmla="val 50000"/>
            </a:avLst>
          </a:prstGeom>
          <a:solidFill>
            <a:srgbClr val="231F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rgbClr val="231F20"/>
              </a:solidFill>
            </a:endParaRPr>
          </a:p>
        </p:txBody>
      </p:sp>
      <p:sp>
        <p:nvSpPr>
          <p:cNvPr id="20" name="TextBox 29"/>
          <p:cNvSpPr txBox="1"/>
          <p:nvPr/>
        </p:nvSpPr>
        <p:spPr>
          <a:xfrm>
            <a:off x="6395090" y="6272218"/>
            <a:ext cx="4370148" cy="3267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ko-KR" altLang="en-US" sz="120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전달받은 </a:t>
            </a:r>
            <a:r>
              <a:rPr lang="en-US" altLang="ko-KR" sz="120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wish </a:t>
            </a:r>
            <a:r>
              <a:rPr lang="ko-KR" altLang="en-US" sz="120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형을 </a:t>
            </a:r>
            <a:r>
              <a:rPr lang="en-US" altLang="ko-KR" sz="120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cart</a:t>
            </a:r>
            <a:r>
              <a:rPr lang="ko-KR" altLang="en-US" sz="120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형으로 변경하여</a:t>
            </a:r>
            <a:r>
              <a:rPr lang="en-US" altLang="ko-KR" sz="120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 insert</a:t>
            </a:r>
            <a:r>
              <a:rPr lang="ko-KR" altLang="en-US" sz="120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 서비스 호출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853408E-E9A1-046C-58B5-617CC721C6E3}"/>
              </a:ext>
            </a:extLst>
          </p:cNvPr>
          <p:cNvSpPr txBox="1"/>
          <p:nvPr/>
        </p:nvSpPr>
        <p:spPr>
          <a:xfrm>
            <a:off x="11413519" y="0"/>
            <a:ext cx="778481" cy="318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28 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/ 60 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FFFF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086986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50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718047" y="3640717"/>
            <a:ext cx="5922009" cy="2621279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B1768DEC-0C8D-A78E-5D52-980155811ECF}"/>
              </a:ext>
            </a:extLst>
          </p:cNvPr>
          <p:cNvSpPr/>
          <p:nvPr/>
        </p:nvSpPr>
        <p:spPr>
          <a:xfrm>
            <a:off x="605161" y="2009220"/>
            <a:ext cx="4774347" cy="4588132"/>
          </a:xfrm>
          <a:prstGeom prst="rect">
            <a:avLst/>
          </a:prstGeom>
          <a:noFill/>
          <a:ln>
            <a:solidFill>
              <a:srgbClr val="944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ECC0A"/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13833" y="2050020"/>
            <a:ext cx="4751918" cy="4216595"/>
          </a:xfrm>
          <a:prstGeom prst="rect">
            <a:avLst/>
          </a:prstGeom>
        </p:spPr>
      </p:pic>
      <p:sp>
        <p:nvSpPr>
          <p:cNvPr id="2" name="타원 1"/>
          <p:cNvSpPr/>
          <p:nvPr/>
        </p:nvSpPr>
        <p:spPr>
          <a:xfrm>
            <a:off x="7106503" y="768646"/>
            <a:ext cx="510540" cy="510540"/>
          </a:xfrm>
          <a:prstGeom prst="ellipse">
            <a:avLst/>
          </a:prstGeom>
          <a:solidFill>
            <a:srgbClr val="944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7646118" y="722157"/>
            <a:ext cx="137702" cy="137702"/>
          </a:xfrm>
          <a:prstGeom prst="ellipse">
            <a:avLst/>
          </a:prstGeom>
          <a:solidFill>
            <a:srgbClr val="944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374900" y="862817"/>
            <a:ext cx="7442200" cy="10021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  <a:defRPr/>
            </a:pPr>
            <a:r>
              <a:rPr lang="ko-KR" altLang="en-US" sz="28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944AFF"/>
                </a:solidFill>
                <a:latin typeface="G마켓 산스 TTF Bold"/>
                <a:ea typeface="G마켓 산스 TTF Bold"/>
                <a:cs typeface="+mn-cs"/>
              </a:rPr>
              <a:t>찜하기 </a:t>
            </a:r>
            <a:r>
              <a:rPr lang="ko-KR" altLang="en-US" sz="28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G마켓 산스 TTF Bold"/>
                <a:ea typeface="G마켓 산스 TTF Bold"/>
                <a:cs typeface="+mn-cs"/>
              </a:rPr>
              <a:t>기능 구현 </a:t>
            </a:r>
          </a:p>
          <a:p>
            <a:pPr algn="ctr">
              <a:lnSpc>
                <a:spcPct val="130000"/>
              </a:lnSpc>
              <a:defRPr/>
            </a:pPr>
            <a:r>
              <a:rPr lang="en-US" altLang="ko-KR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Bold"/>
                <a:ea typeface="G마켓 산스 TTF Bold"/>
                <a:cs typeface="+mn-cs"/>
              </a:rPr>
              <a:t>[WishList.jsp]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079785" y="491706"/>
            <a:ext cx="58039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1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Montserrat SemiBold"/>
                <a:ea typeface="G마켓 산스 TTF Medium"/>
              </a:rPr>
              <a:t>eduZino - </a:t>
            </a:r>
            <a:r>
              <a:rPr lang="ko-KR" altLang="en-US" sz="11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Montserrat SemiBold"/>
                <a:ea typeface="G마켓 산스 TTF Medium"/>
              </a:rPr>
              <a:t>김나연</a:t>
            </a:r>
          </a:p>
        </p:txBody>
      </p:sp>
      <p:sp>
        <p:nvSpPr>
          <p:cNvPr id="6" name="사각형: 둥근 모서리 62"/>
          <p:cNvSpPr/>
          <p:nvPr/>
        </p:nvSpPr>
        <p:spPr>
          <a:xfrm>
            <a:off x="605161" y="6232563"/>
            <a:ext cx="4774347" cy="454127"/>
          </a:xfrm>
          <a:prstGeom prst="roundRect">
            <a:avLst>
              <a:gd name="adj" fmla="val 0"/>
            </a:avLst>
          </a:prstGeom>
          <a:solidFill>
            <a:srgbClr val="E5D6FA"/>
          </a:solidFill>
          <a:ln>
            <a:solidFill>
              <a:srgbClr val="944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rgbClr val="FECC0A"/>
              </a:solidFill>
            </a:endParaRPr>
          </a:p>
        </p:txBody>
      </p:sp>
      <p:sp>
        <p:nvSpPr>
          <p:cNvPr id="7" name="화살표: 갈매기형 수장 43"/>
          <p:cNvSpPr/>
          <p:nvPr/>
        </p:nvSpPr>
        <p:spPr>
          <a:xfrm>
            <a:off x="897810" y="6382863"/>
            <a:ext cx="144968" cy="149776"/>
          </a:xfrm>
          <a:prstGeom prst="chevron">
            <a:avLst>
              <a:gd name="adj" fmla="val 50000"/>
            </a:avLst>
          </a:prstGeom>
          <a:solidFill>
            <a:srgbClr val="231F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rgbClr val="231F20"/>
              </a:solidFill>
            </a:endParaRPr>
          </a:p>
        </p:txBody>
      </p:sp>
      <p:sp>
        <p:nvSpPr>
          <p:cNvPr id="8" name="화살표: 갈매기형 수장 44"/>
          <p:cNvSpPr/>
          <p:nvPr/>
        </p:nvSpPr>
        <p:spPr>
          <a:xfrm>
            <a:off x="994165" y="6382863"/>
            <a:ext cx="144968" cy="149776"/>
          </a:xfrm>
          <a:prstGeom prst="chevron">
            <a:avLst>
              <a:gd name="adj" fmla="val 50000"/>
            </a:avLst>
          </a:prstGeom>
          <a:solidFill>
            <a:srgbClr val="231F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rgbClr val="231F20"/>
              </a:solidFill>
            </a:endParaRPr>
          </a:p>
        </p:txBody>
      </p:sp>
      <p:sp>
        <p:nvSpPr>
          <p:cNvPr id="9" name="TextBox 29"/>
          <p:cNvSpPr txBox="1"/>
          <p:nvPr/>
        </p:nvSpPr>
        <p:spPr>
          <a:xfrm>
            <a:off x="1101651" y="6298477"/>
            <a:ext cx="4370148" cy="325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ko-KR" altLang="en-US" sz="120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찜목록 여러건 삭제</a:t>
            </a:r>
            <a:r>
              <a:rPr lang="en-US" altLang="ko-KR" sz="120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(</a:t>
            </a:r>
            <a:r>
              <a:rPr lang="ko-KR" altLang="en-US" sz="120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체크된 항목 여러 건 </a:t>
            </a:r>
            <a:r>
              <a:rPr lang="en-US" altLang="ko-KR" sz="120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json</a:t>
            </a:r>
            <a:r>
              <a:rPr lang="ko-KR" altLang="en-US" sz="120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배열로 전달</a:t>
            </a:r>
            <a:r>
              <a:rPr lang="en-US" altLang="ko-KR" sz="120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)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5718047" y="2028523"/>
            <a:ext cx="5074289" cy="990568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B1768DEC-0C8D-A78E-5D52-980155811ECF}"/>
              </a:ext>
            </a:extLst>
          </p:cNvPr>
          <p:cNvSpPr/>
          <p:nvPr/>
        </p:nvSpPr>
        <p:spPr>
          <a:xfrm>
            <a:off x="5672157" y="1982964"/>
            <a:ext cx="5157130" cy="1391604"/>
          </a:xfrm>
          <a:prstGeom prst="rect">
            <a:avLst/>
          </a:prstGeom>
          <a:noFill/>
          <a:ln>
            <a:solidFill>
              <a:srgbClr val="944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ECC0A"/>
              </a:solidFill>
            </a:endParaRPr>
          </a:p>
        </p:txBody>
      </p:sp>
      <p:sp>
        <p:nvSpPr>
          <p:cNvPr id="10" name="사각형: 둥근 모서리 62"/>
          <p:cNvSpPr/>
          <p:nvPr/>
        </p:nvSpPr>
        <p:spPr>
          <a:xfrm>
            <a:off x="5672157" y="3051264"/>
            <a:ext cx="5157130" cy="454127"/>
          </a:xfrm>
          <a:prstGeom prst="roundRect">
            <a:avLst>
              <a:gd name="adj" fmla="val 0"/>
            </a:avLst>
          </a:prstGeom>
          <a:solidFill>
            <a:srgbClr val="E5D6FA"/>
          </a:solidFill>
          <a:ln>
            <a:solidFill>
              <a:srgbClr val="944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rgbClr val="FECC0A"/>
              </a:solidFill>
            </a:endParaRPr>
          </a:p>
        </p:txBody>
      </p:sp>
      <p:sp>
        <p:nvSpPr>
          <p:cNvPr id="11" name="화살표: 갈매기형 수장 43"/>
          <p:cNvSpPr/>
          <p:nvPr/>
        </p:nvSpPr>
        <p:spPr>
          <a:xfrm>
            <a:off x="5974331" y="3192039"/>
            <a:ext cx="144968" cy="149776"/>
          </a:xfrm>
          <a:prstGeom prst="chevron">
            <a:avLst>
              <a:gd name="adj" fmla="val 50000"/>
            </a:avLst>
          </a:prstGeom>
          <a:solidFill>
            <a:srgbClr val="231F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rgbClr val="231F20"/>
              </a:solidFill>
            </a:endParaRPr>
          </a:p>
        </p:txBody>
      </p:sp>
      <p:sp>
        <p:nvSpPr>
          <p:cNvPr id="12" name="화살표: 갈매기형 수장 44"/>
          <p:cNvSpPr/>
          <p:nvPr/>
        </p:nvSpPr>
        <p:spPr>
          <a:xfrm>
            <a:off x="6070686" y="3192039"/>
            <a:ext cx="144968" cy="149776"/>
          </a:xfrm>
          <a:prstGeom prst="chevron">
            <a:avLst>
              <a:gd name="adj" fmla="val 50000"/>
            </a:avLst>
          </a:prstGeom>
          <a:solidFill>
            <a:srgbClr val="231F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rgbClr val="231F20"/>
              </a:solidFill>
            </a:endParaRPr>
          </a:p>
        </p:txBody>
      </p:sp>
      <p:sp>
        <p:nvSpPr>
          <p:cNvPr id="13" name="TextBox 29"/>
          <p:cNvSpPr txBox="1"/>
          <p:nvPr/>
        </p:nvSpPr>
        <p:spPr>
          <a:xfrm>
            <a:off x="6178172" y="3107652"/>
            <a:ext cx="4370148" cy="3267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ko-KR" altLang="en-US" sz="120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삭제 메서드들 체크된 개수만큼 반복하여 서비스에서 삭제 반복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1768DEC-0C8D-A78E-5D52-980155811ECF}"/>
              </a:ext>
            </a:extLst>
          </p:cNvPr>
          <p:cNvSpPr/>
          <p:nvPr/>
        </p:nvSpPr>
        <p:spPr>
          <a:xfrm>
            <a:off x="5678307" y="3602931"/>
            <a:ext cx="6005694" cy="2723889"/>
          </a:xfrm>
          <a:prstGeom prst="rect">
            <a:avLst/>
          </a:prstGeom>
          <a:noFill/>
          <a:ln>
            <a:solidFill>
              <a:srgbClr val="944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ECC0A"/>
              </a:solidFill>
            </a:endParaRPr>
          </a:p>
        </p:txBody>
      </p:sp>
      <p:sp>
        <p:nvSpPr>
          <p:cNvPr id="17" name="사각형: 둥근 모서리 62"/>
          <p:cNvSpPr/>
          <p:nvPr/>
        </p:nvSpPr>
        <p:spPr>
          <a:xfrm>
            <a:off x="5678253" y="6311925"/>
            <a:ext cx="6005748" cy="454127"/>
          </a:xfrm>
          <a:prstGeom prst="roundRect">
            <a:avLst>
              <a:gd name="adj" fmla="val 0"/>
            </a:avLst>
          </a:prstGeom>
          <a:solidFill>
            <a:srgbClr val="E5D6FA"/>
          </a:solidFill>
          <a:ln>
            <a:solidFill>
              <a:srgbClr val="944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rgbClr val="FECC0A"/>
              </a:solidFill>
            </a:endParaRPr>
          </a:p>
        </p:txBody>
      </p:sp>
      <p:sp>
        <p:nvSpPr>
          <p:cNvPr id="18" name="화살표: 갈매기형 수장 43"/>
          <p:cNvSpPr/>
          <p:nvPr/>
        </p:nvSpPr>
        <p:spPr>
          <a:xfrm>
            <a:off x="5980428" y="6452700"/>
            <a:ext cx="144968" cy="149776"/>
          </a:xfrm>
          <a:prstGeom prst="chevron">
            <a:avLst>
              <a:gd name="adj" fmla="val 50000"/>
            </a:avLst>
          </a:prstGeom>
          <a:solidFill>
            <a:srgbClr val="231F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rgbClr val="231F20"/>
              </a:solidFill>
            </a:endParaRPr>
          </a:p>
        </p:txBody>
      </p:sp>
      <p:sp>
        <p:nvSpPr>
          <p:cNvPr id="19" name="화살표: 갈매기형 수장 44"/>
          <p:cNvSpPr/>
          <p:nvPr/>
        </p:nvSpPr>
        <p:spPr>
          <a:xfrm>
            <a:off x="6076783" y="6452700"/>
            <a:ext cx="144968" cy="149776"/>
          </a:xfrm>
          <a:prstGeom prst="chevron">
            <a:avLst>
              <a:gd name="adj" fmla="val 50000"/>
            </a:avLst>
          </a:prstGeom>
          <a:solidFill>
            <a:srgbClr val="231F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rgbClr val="231F20"/>
              </a:solidFill>
            </a:endParaRPr>
          </a:p>
        </p:txBody>
      </p:sp>
      <p:sp>
        <p:nvSpPr>
          <p:cNvPr id="20" name="TextBox 29"/>
          <p:cNvSpPr txBox="1"/>
          <p:nvPr/>
        </p:nvSpPr>
        <p:spPr>
          <a:xfrm>
            <a:off x="6184268" y="6368313"/>
            <a:ext cx="4370148" cy="328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ko-KR" altLang="en-US" sz="120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컨트롤러에서 배열로 전달받아 서비스 호출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853408E-E9A1-046C-58B5-617CC721C6E3}"/>
              </a:ext>
            </a:extLst>
          </p:cNvPr>
          <p:cNvSpPr txBox="1"/>
          <p:nvPr/>
        </p:nvSpPr>
        <p:spPr>
          <a:xfrm>
            <a:off x="11413519" y="0"/>
            <a:ext cx="778481" cy="332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29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/ 60 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FFFF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8217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5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2374900" y="977117"/>
            <a:ext cx="7442200" cy="6402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  <a:defRPr/>
            </a:pPr>
            <a:r>
              <a:rPr lang="ko-KR" altLang="en-US" sz="28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944AFF"/>
                </a:solidFill>
                <a:latin typeface="G마켓 산스 TTF Bold"/>
                <a:ea typeface="G마켓 산스 TTF Bold"/>
                <a:cs typeface="+mn-cs"/>
              </a:rPr>
              <a:t>프로젝트 </a:t>
            </a:r>
            <a:r>
              <a:rPr lang="ko-KR" altLang="en-US" sz="28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G마켓 산스 TTF Bold"/>
                <a:ea typeface="G마켓 산스 TTF Bold"/>
                <a:cs typeface="+mn-cs"/>
              </a:rPr>
              <a:t>소개</a:t>
            </a:r>
            <a:endParaRPr lang="en-US" altLang="ko-KR" sz="280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lt1"/>
              </a:solidFill>
              <a:latin typeface="G마켓 산스 TTF Bold"/>
              <a:ea typeface="G마켓 산스 TTF Bold"/>
              <a:cs typeface="+mn-cs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513281" y="2382887"/>
            <a:ext cx="4452544" cy="1046113"/>
          </a:xfrm>
          <a:prstGeom prst="rect">
            <a:avLst/>
          </a:prstGeom>
          <a:noFill/>
          <a:ln>
            <a:solidFill>
              <a:srgbClr val="944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rgbClr val="FECC0A"/>
              </a:solidFill>
            </a:endParaRPr>
          </a:p>
        </p:txBody>
      </p:sp>
      <p:sp>
        <p:nvSpPr>
          <p:cNvPr id="63" name="사각형: 둥근 모서리 62"/>
          <p:cNvSpPr/>
          <p:nvPr/>
        </p:nvSpPr>
        <p:spPr>
          <a:xfrm>
            <a:off x="1513281" y="2384774"/>
            <a:ext cx="4452544" cy="430675"/>
          </a:xfrm>
          <a:prstGeom prst="roundRect">
            <a:avLst>
              <a:gd name="adj" fmla="val 0"/>
            </a:avLst>
          </a:prstGeom>
          <a:solidFill>
            <a:srgbClr val="E5D6FA"/>
          </a:solidFill>
          <a:ln>
            <a:solidFill>
              <a:srgbClr val="944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rgbClr val="FECC0A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6491990" y="2902176"/>
            <a:ext cx="3997488" cy="3629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  <a:defRPr/>
            </a:pPr>
            <a:r>
              <a:rPr lang="ko-KR" altLang="en-US" sz="1400">
                <a:ln w="9525">
                  <a:solidFill>
                    <a:srgbClr val="FFFFFF">
                      <a:alpha val="0"/>
                    </a:srgbClr>
                  </a:solidFill>
                </a:ln>
                <a:solidFill>
                  <a:srgbClr val="FBFAFA"/>
                </a:solidFill>
                <a:latin typeface="G마켓 산스 TTF Medium"/>
                <a:ea typeface="G마켓 산스 TTF Medium"/>
              </a:rPr>
              <a:t>온라인 강의 사이트</a:t>
            </a:r>
            <a:endParaRPr lang="ko-KR" altLang="en-US" sz="1400">
              <a:solidFill>
                <a:srgbClr val="FBFAFA"/>
              </a:solidFill>
              <a:latin typeface="G마켓 산스 TTF Medium"/>
              <a:ea typeface="G마켓 산스 TTF Medium"/>
            </a:endParaRPr>
          </a:p>
        </p:txBody>
      </p:sp>
      <p:sp>
        <p:nvSpPr>
          <p:cNvPr id="44" name="화살표: 갈매기형 수장 43"/>
          <p:cNvSpPr/>
          <p:nvPr/>
        </p:nvSpPr>
        <p:spPr>
          <a:xfrm>
            <a:off x="6441141" y="2339485"/>
            <a:ext cx="117011" cy="149776"/>
          </a:xfrm>
          <a:prstGeom prst="chevron">
            <a:avLst>
              <a:gd name="adj" fmla="val 50000"/>
            </a:avLst>
          </a:prstGeom>
          <a:solidFill>
            <a:srgbClr val="231F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rgbClr val="231F20"/>
              </a:solidFill>
            </a:endParaRPr>
          </a:p>
        </p:txBody>
      </p:sp>
      <p:sp>
        <p:nvSpPr>
          <p:cNvPr id="45" name="화살표: 갈매기형 수장 44"/>
          <p:cNvSpPr/>
          <p:nvPr/>
        </p:nvSpPr>
        <p:spPr>
          <a:xfrm>
            <a:off x="6537496" y="2339485"/>
            <a:ext cx="117011" cy="149776"/>
          </a:xfrm>
          <a:prstGeom prst="chevron">
            <a:avLst>
              <a:gd name="adj" fmla="val 50000"/>
            </a:avLst>
          </a:prstGeom>
          <a:solidFill>
            <a:srgbClr val="231F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rgbClr val="231F20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131863" y="2428174"/>
            <a:ext cx="3399001" cy="3226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ko-KR" altLang="en-US" sz="1200">
                <a:ln w="9525">
                  <a:solidFill>
                    <a:srgbClr val="FFFFFF">
                      <a:alpha val="0"/>
                    </a:srgbClr>
                  </a:solidFill>
                </a:ln>
                <a:solidFill>
                  <a:srgbClr val="231F20"/>
                </a:solidFill>
                <a:latin typeface="G마켓 산스 TTF Medium"/>
                <a:ea typeface="G마켓 산스 TTF Medium"/>
              </a:rPr>
              <a:t>프로젝트명</a:t>
            </a:r>
            <a:endParaRPr lang="ko-KR" altLang="en-US" sz="1200">
              <a:solidFill>
                <a:srgbClr val="231F20"/>
              </a:solidFill>
              <a:latin typeface="G마켓 산스 TTF Medium"/>
              <a:ea typeface="G마켓 산스 TTF Medium"/>
            </a:endParaRPr>
          </a:p>
        </p:txBody>
      </p:sp>
      <p:sp>
        <p:nvSpPr>
          <p:cNvPr id="95" name="타원 94"/>
          <p:cNvSpPr/>
          <p:nvPr/>
        </p:nvSpPr>
        <p:spPr>
          <a:xfrm>
            <a:off x="6408935" y="254977"/>
            <a:ext cx="510540" cy="510540"/>
          </a:xfrm>
          <a:prstGeom prst="ellipse">
            <a:avLst/>
          </a:prstGeom>
          <a:solidFill>
            <a:srgbClr val="944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6" name="직사각형 25"/>
          <p:cNvSpPr/>
          <p:nvPr/>
        </p:nvSpPr>
        <p:spPr>
          <a:xfrm>
            <a:off x="6300892" y="2368273"/>
            <a:ext cx="4452544" cy="1060727"/>
          </a:xfrm>
          <a:prstGeom prst="rect">
            <a:avLst/>
          </a:prstGeom>
          <a:noFill/>
          <a:ln>
            <a:solidFill>
              <a:srgbClr val="944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rgbClr val="FECC0A"/>
              </a:solidFill>
            </a:endParaRPr>
          </a:p>
        </p:txBody>
      </p:sp>
      <p:sp>
        <p:nvSpPr>
          <p:cNvPr id="97" name="사각형: 둥근 모서리 62"/>
          <p:cNvSpPr/>
          <p:nvPr/>
        </p:nvSpPr>
        <p:spPr>
          <a:xfrm>
            <a:off x="6300892" y="2370160"/>
            <a:ext cx="4452544" cy="430675"/>
          </a:xfrm>
          <a:prstGeom prst="roundRect">
            <a:avLst>
              <a:gd name="adj" fmla="val 0"/>
            </a:avLst>
          </a:prstGeom>
          <a:solidFill>
            <a:srgbClr val="E5D6FA"/>
          </a:solidFill>
          <a:ln>
            <a:solidFill>
              <a:srgbClr val="944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rgbClr val="FECC0A"/>
              </a:solidFill>
            </a:endParaRPr>
          </a:p>
        </p:txBody>
      </p:sp>
      <p:sp>
        <p:nvSpPr>
          <p:cNvPr id="98" name="TextBox 36"/>
          <p:cNvSpPr txBox="1"/>
          <p:nvPr/>
        </p:nvSpPr>
        <p:spPr>
          <a:xfrm>
            <a:off x="6489585" y="4246441"/>
            <a:ext cx="3997488" cy="14761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ko-KR" altLang="en-US" sz="1400">
                <a:ln w="9525">
                  <a:solidFill>
                    <a:srgbClr val="FFFFFF">
                      <a:alpha val="0"/>
                    </a:srgbClr>
                  </a:solidFill>
                </a:ln>
                <a:solidFill>
                  <a:srgbClr val="FBFAFA"/>
                </a:solidFill>
                <a:latin typeface="G마켓 산스 TTF Medium"/>
                <a:ea typeface="G마켓 산스 TTF Medium"/>
              </a:rPr>
              <a:t>강의 내용에 대한 문의를 게시판 형식으로만 제공하는 사이트가 많았는데, 실시간 답변을 기대하기 어렵고 답변을 놓치는 경우가 있었다</a:t>
            </a:r>
          </a:p>
          <a:p>
            <a:pPr>
              <a:lnSpc>
                <a:spcPct val="130000"/>
              </a:lnSpc>
              <a:defRPr/>
            </a:pPr>
            <a:r>
              <a:rPr lang="ko-KR" altLang="en-US" sz="1400">
                <a:ln w="9525">
                  <a:solidFill>
                    <a:srgbClr val="FFFFFF">
                      <a:alpha val="0"/>
                    </a:srgbClr>
                  </a:solidFill>
                </a:ln>
                <a:solidFill>
                  <a:srgbClr val="FBFAFA"/>
                </a:solidFill>
                <a:latin typeface="G마켓 산스 TTF Medium"/>
                <a:ea typeface="G마켓 산스 TTF Medium"/>
              </a:rPr>
              <a:t>이를 보완하기 위해 </a:t>
            </a:r>
          </a:p>
          <a:p>
            <a:pPr>
              <a:lnSpc>
                <a:spcPct val="130000"/>
              </a:lnSpc>
              <a:defRPr/>
            </a:pPr>
            <a:r>
              <a:rPr lang="ko-KR" altLang="en-US" sz="1400">
                <a:ln w="9525">
                  <a:solidFill>
                    <a:srgbClr val="FFFFFF">
                      <a:alpha val="0"/>
                    </a:srgbClr>
                  </a:solidFill>
                </a:ln>
                <a:solidFill>
                  <a:srgbClr val="FBFAFA"/>
                </a:solidFill>
                <a:latin typeface="G마켓 산스 TTF Medium"/>
                <a:ea typeface="G마켓 산스 TTF Medium"/>
              </a:rPr>
              <a:t>강사-수강생간의 문의를 1:1 채팅으로 제공한다</a:t>
            </a:r>
          </a:p>
        </p:txBody>
      </p:sp>
      <p:sp>
        <p:nvSpPr>
          <p:cNvPr id="100" name="화살표: 갈매기형 수장 44"/>
          <p:cNvSpPr/>
          <p:nvPr/>
        </p:nvSpPr>
        <p:spPr>
          <a:xfrm>
            <a:off x="11240248" y="3968260"/>
            <a:ext cx="117011" cy="149776"/>
          </a:xfrm>
          <a:prstGeom prst="chevron">
            <a:avLst>
              <a:gd name="adj" fmla="val 50000"/>
            </a:avLst>
          </a:prstGeom>
          <a:solidFill>
            <a:srgbClr val="231F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rgbClr val="231F20"/>
              </a:solidFill>
            </a:endParaRPr>
          </a:p>
        </p:txBody>
      </p:sp>
      <p:sp>
        <p:nvSpPr>
          <p:cNvPr id="101" name="TextBox 45"/>
          <p:cNvSpPr txBox="1"/>
          <p:nvPr/>
        </p:nvSpPr>
        <p:spPr>
          <a:xfrm>
            <a:off x="6919475" y="2413560"/>
            <a:ext cx="3399000" cy="3277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ko-KR" altLang="en-US" sz="1200">
                <a:ln w="9525">
                  <a:solidFill>
                    <a:srgbClr val="FFFFFF">
                      <a:alpha val="0"/>
                    </a:srgbClr>
                  </a:solidFill>
                </a:ln>
                <a:solidFill>
                  <a:srgbClr val="231F20"/>
                </a:solidFill>
                <a:latin typeface="G마켓 산스 TTF Medium"/>
                <a:ea typeface="G마켓 산스 TTF Medium"/>
              </a:rPr>
              <a:t>주제</a:t>
            </a:r>
            <a:endParaRPr lang="ko-KR" altLang="en-US" sz="1200">
              <a:solidFill>
                <a:srgbClr val="231F20"/>
              </a:solidFill>
              <a:latin typeface="G마켓 산스 TTF Medium"/>
              <a:ea typeface="G마켓 산스 TTF Medium"/>
            </a:endParaRPr>
          </a:p>
        </p:txBody>
      </p:sp>
      <p:sp>
        <p:nvSpPr>
          <p:cNvPr id="102" name="직사각형 25"/>
          <p:cNvSpPr/>
          <p:nvPr/>
        </p:nvSpPr>
        <p:spPr>
          <a:xfrm>
            <a:off x="6301758" y="3679345"/>
            <a:ext cx="4452544" cy="2079328"/>
          </a:xfrm>
          <a:prstGeom prst="rect">
            <a:avLst/>
          </a:prstGeom>
          <a:noFill/>
          <a:ln>
            <a:solidFill>
              <a:srgbClr val="944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rgbClr val="FECC0A"/>
              </a:solidFill>
            </a:endParaRPr>
          </a:p>
        </p:txBody>
      </p:sp>
      <p:sp>
        <p:nvSpPr>
          <p:cNvPr id="103" name="사각형: 둥근 모서리 62"/>
          <p:cNvSpPr/>
          <p:nvPr/>
        </p:nvSpPr>
        <p:spPr>
          <a:xfrm>
            <a:off x="6313402" y="3694991"/>
            <a:ext cx="4452544" cy="430675"/>
          </a:xfrm>
          <a:prstGeom prst="roundRect">
            <a:avLst>
              <a:gd name="adj" fmla="val 0"/>
            </a:avLst>
          </a:prstGeom>
          <a:solidFill>
            <a:srgbClr val="E5D6FA"/>
          </a:solidFill>
          <a:ln>
            <a:solidFill>
              <a:srgbClr val="944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rgbClr val="FECC0A"/>
              </a:solidFill>
            </a:endParaRPr>
          </a:p>
        </p:txBody>
      </p:sp>
      <p:sp>
        <p:nvSpPr>
          <p:cNvPr id="104" name="TextBox 36"/>
          <p:cNvSpPr txBox="1"/>
          <p:nvPr/>
        </p:nvSpPr>
        <p:spPr>
          <a:xfrm>
            <a:off x="1719966" y="2915057"/>
            <a:ext cx="3997488" cy="3596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  <a:defRPr/>
            </a:pPr>
            <a:r>
              <a:rPr lang="en-US" altLang="ko-KR" sz="1400" b="1">
                <a:ln w="9525">
                  <a:solidFill>
                    <a:srgbClr val="FFFFFF">
                      <a:alpha val="0"/>
                    </a:srgbClr>
                  </a:solidFill>
                </a:ln>
                <a:solidFill>
                  <a:srgbClr val="FBFAFA"/>
                </a:solidFill>
                <a:latin typeface="G마켓 산스 TTF Medium"/>
                <a:ea typeface="G마켓 산스 TTF Medium"/>
              </a:rPr>
              <a:t>EduZino</a:t>
            </a:r>
            <a:endParaRPr lang="en-US" altLang="ko-KR" sz="1400" b="1">
              <a:solidFill>
                <a:srgbClr val="FBFAFA"/>
              </a:solidFill>
              <a:latin typeface="G마켓 산스 TTF Medium"/>
              <a:ea typeface="G마켓 산스 TTF Medium"/>
            </a:endParaRPr>
          </a:p>
        </p:txBody>
      </p:sp>
      <p:sp>
        <p:nvSpPr>
          <p:cNvPr id="105" name="화살표: 갈매기형 수장 43"/>
          <p:cNvSpPr/>
          <p:nvPr/>
        </p:nvSpPr>
        <p:spPr>
          <a:xfrm>
            <a:off x="6606051" y="3845291"/>
            <a:ext cx="117011" cy="149776"/>
          </a:xfrm>
          <a:prstGeom prst="chevron">
            <a:avLst>
              <a:gd name="adj" fmla="val 50000"/>
            </a:avLst>
          </a:prstGeom>
          <a:solidFill>
            <a:srgbClr val="231F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rgbClr val="231F20"/>
              </a:solidFill>
            </a:endParaRPr>
          </a:p>
        </p:txBody>
      </p:sp>
      <p:sp>
        <p:nvSpPr>
          <p:cNvPr id="106" name="화살표: 갈매기형 수장 44"/>
          <p:cNvSpPr/>
          <p:nvPr/>
        </p:nvSpPr>
        <p:spPr>
          <a:xfrm>
            <a:off x="6702406" y="3845291"/>
            <a:ext cx="117011" cy="149776"/>
          </a:xfrm>
          <a:prstGeom prst="chevron">
            <a:avLst>
              <a:gd name="adj" fmla="val 50000"/>
            </a:avLst>
          </a:prstGeom>
          <a:solidFill>
            <a:srgbClr val="231F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rgbClr val="231F20"/>
              </a:solidFill>
            </a:endParaRPr>
          </a:p>
        </p:txBody>
      </p:sp>
      <p:sp>
        <p:nvSpPr>
          <p:cNvPr id="107" name="TextBox 45"/>
          <p:cNvSpPr txBox="1"/>
          <p:nvPr/>
        </p:nvSpPr>
        <p:spPr>
          <a:xfrm>
            <a:off x="6931985" y="3738391"/>
            <a:ext cx="3399000" cy="3226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ko-KR" altLang="en-US" sz="1200">
                <a:ln w="9525">
                  <a:solidFill>
                    <a:srgbClr val="FFFFFF">
                      <a:alpha val="0"/>
                    </a:srgbClr>
                  </a:solidFill>
                </a:ln>
                <a:solidFill>
                  <a:srgbClr val="231F20"/>
                </a:solidFill>
                <a:latin typeface="G마켓 산스 TTF Medium"/>
                <a:ea typeface="G마켓 산스 TTF Medium"/>
              </a:rPr>
              <a:t>기존 사이트와의 차별점</a:t>
            </a:r>
            <a:endParaRPr lang="ko-KR" altLang="en-US" sz="1200">
              <a:solidFill>
                <a:srgbClr val="231F20"/>
              </a:solidFill>
              <a:latin typeface="G마켓 산스 TTF Medium"/>
              <a:ea typeface="G마켓 산스 TTF Medium"/>
            </a:endParaRPr>
          </a:p>
        </p:txBody>
      </p:sp>
      <p:sp>
        <p:nvSpPr>
          <p:cNvPr id="108" name="직사각형 25"/>
          <p:cNvSpPr/>
          <p:nvPr/>
        </p:nvSpPr>
        <p:spPr>
          <a:xfrm>
            <a:off x="1513281" y="3690987"/>
            <a:ext cx="4452544" cy="2058162"/>
          </a:xfrm>
          <a:prstGeom prst="rect">
            <a:avLst/>
          </a:prstGeom>
          <a:noFill/>
          <a:ln>
            <a:solidFill>
              <a:srgbClr val="944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rgbClr val="FECC0A"/>
              </a:solidFill>
            </a:endParaRPr>
          </a:p>
        </p:txBody>
      </p:sp>
      <p:sp>
        <p:nvSpPr>
          <p:cNvPr id="109" name="사각형: 둥근 모서리 62"/>
          <p:cNvSpPr/>
          <p:nvPr/>
        </p:nvSpPr>
        <p:spPr>
          <a:xfrm>
            <a:off x="1513281" y="3699224"/>
            <a:ext cx="4452544" cy="430675"/>
          </a:xfrm>
          <a:prstGeom prst="roundRect">
            <a:avLst>
              <a:gd name="adj" fmla="val 0"/>
            </a:avLst>
          </a:prstGeom>
          <a:solidFill>
            <a:srgbClr val="E5D6FA"/>
          </a:solidFill>
          <a:ln>
            <a:solidFill>
              <a:srgbClr val="944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rgbClr val="FECC0A"/>
              </a:solidFill>
            </a:endParaRPr>
          </a:p>
        </p:txBody>
      </p:sp>
      <p:sp>
        <p:nvSpPr>
          <p:cNvPr id="110" name="TextBox 36"/>
          <p:cNvSpPr txBox="1"/>
          <p:nvPr/>
        </p:nvSpPr>
        <p:spPr>
          <a:xfrm>
            <a:off x="1698991" y="4267608"/>
            <a:ext cx="3997488" cy="1188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ko-KR" altLang="en-US" sz="1400">
                <a:ln w="9525">
                  <a:solidFill>
                    <a:srgbClr val="FFFFFF">
                      <a:alpha val="0"/>
                    </a:srgbClr>
                  </a:solidFill>
                </a:ln>
                <a:solidFill>
                  <a:srgbClr val="FBFAFA"/>
                </a:solidFill>
                <a:latin typeface="G마켓 산스 TTF Medium"/>
                <a:ea typeface="G마켓 산스 TTF Medium"/>
              </a:rPr>
              <a:t>학생의 입장에서 주제를 고민하다보니, </a:t>
            </a:r>
          </a:p>
          <a:p>
            <a:pPr>
              <a:lnSpc>
                <a:spcPct val="130000"/>
              </a:lnSpc>
              <a:defRPr/>
            </a:pPr>
            <a:r>
              <a:rPr lang="ko-KR" altLang="en-US" sz="1400">
                <a:ln w="9525">
                  <a:solidFill>
                    <a:srgbClr val="FFFFFF">
                      <a:alpha val="0"/>
                    </a:srgbClr>
                  </a:solidFill>
                </a:ln>
                <a:solidFill>
                  <a:srgbClr val="FBFAFA"/>
                </a:solidFill>
                <a:latin typeface="G마켓 산스 TTF Medium"/>
                <a:ea typeface="G마켓 산스 TTF Medium"/>
              </a:rPr>
              <a:t>질 좋은 강의를 시공간의 제약 없이 접근할 수 있는 온라인 강의에 대한 흥미가 생겨 선정하게 되었다</a:t>
            </a:r>
            <a:endParaRPr lang="ko-KR" altLang="en-US" sz="1400">
              <a:solidFill>
                <a:srgbClr val="FBFAFA"/>
              </a:solidFill>
              <a:latin typeface="G마켓 산스 TTF Medium"/>
              <a:ea typeface="G마켓 산스 TTF Medium"/>
            </a:endParaRPr>
          </a:p>
        </p:txBody>
      </p:sp>
      <p:sp>
        <p:nvSpPr>
          <p:cNvPr id="111" name="화살표: 갈매기형 수장 43"/>
          <p:cNvSpPr/>
          <p:nvPr/>
        </p:nvSpPr>
        <p:spPr>
          <a:xfrm>
            <a:off x="1805930" y="3820949"/>
            <a:ext cx="117011" cy="149776"/>
          </a:xfrm>
          <a:prstGeom prst="chevron">
            <a:avLst>
              <a:gd name="adj" fmla="val 50000"/>
            </a:avLst>
          </a:prstGeom>
          <a:solidFill>
            <a:srgbClr val="231F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rgbClr val="231F20"/>
              </a:solidFill>
            </a:endParaRPr>
          </a:p>
        </p:txBody>
      </p:sp>
      <p:sp>
        <p:nvSpPr>
          <p:cNvPr id="112" name="화살표: 갈매기형 수장 44"/>
          <p:cNvSpPr/>
          <p:nvPr/>
        </p:nvSpPr>
        <p:spPr>
          <a:xfrm>
            <a:off x="1902285" y="3820949"/>
            <a:ext cx="117011" cy="149776"/>
          </a:xfrm>
          <a:prstGeom prst="chevron">
            <a:avLst>
              <a:gd name="adj" fmla="val 50000"/>
            </a:avLst>
          </a:prstGeom>
          <a:solidFill>
            <a:srgbClr val="231F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rgbClr val="231F20"/>
              </a:solidFill>
            </a:endParaRPr>
          </a:p>
        </p:txBody>
      </p:sp>
      <p:sp>
        <p:nvSpPr>
          <p:cNvPr id="113" name="TextBox 45"/>
          <p:cNvSpPr txBox="1"/>
          <p:nvPr/>
        </p:nvSpPr>
        <p:spPr>
          <a:xfrm>
            <a:off x="2131863" y="3742623"/>
            <a:ext cx="3399001" cy="3226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ko-KR" altLang="en-US" sz="1200">
                <a:ln w="9525">
                  <a:solidFill>
                    <a:srgbClr val="FFFFFF">
                      <a:alpha val="0"/>
                    </a:srgbClr>
                  </a:solidFill>
                </a:ln>
                <a:solidFill>
                  <a:srgbClr val="231F20"/>
                </a:solidFill>
                <a:latin typeface="G마켓 산스 TTF Medium"/>
                <a:ea typeface="G마켓 산스 TTF Medium"/>
              </a:rPr>
              <a:t>선정 동기</a:t>
            </a:r>
            <a:endParaRPr lang="ko-KR" altLang="en-US" sz="1200">
              <a:solidFill>
                <a:srgbClr val="231F20"/>
              </a:solidFill>
              <a:latin typeface="G마켓 산스 TTF Medium"/>
              <a:ea typeface="G마켓 산스 TTF Medium"/>
            </a:endParaRPr>
          </a:p>
        </p:txBody>
      </p:sp>
      <p:sp>
        <p:nvSpPr>
          <p:cNvPr id="114" name="화살표: 갈매기형 수장 43"/>
          <p:cNvSpPr/>
          <p:nvPr/>
        </p:nvSpPr>
        <p:spPr>
          <a:xfrm>
            <a:off x="1824980" y="2516024"/>
            <a:ext cx="117011" cy="149776"/>
          </a:xfrm>
          <a:prstGeom prst="chevron">
            <a:avLst>
              <a:gd name="adj" fmla="val 50000"/>
            </a:avLst>
          </a:prstGeom>
          <a:solidFill>
            <a:srgbClr val="231F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rgbClr val="231F20"/>
              </a:solidFill>
            </a:endParaRPr>
          </a:p>
        </p:txBody>
      </p:sp>
      <p:sp>
        <p:nvSpPr>
          <p:cNvPr id="115" name="화살표: 갈매기형 수장 44"/>
          <p:cNvSpPr/>
          <p:nvPr/>
        </p:nvSpPr>
        <p:spPr>
          <a:xfrm>
            <a:off x="1921335" y="2516024"/>
            <a:ext cx="117011" cy="149776"/>
          </a:xfrm>
          <a:prstGeom prst="chevron">
            <a:avLst>
              <a:gd name="adj" fmla="val 50000"/>
            </a:avLst>
          </a:prstGeom>
          <a:solidFill>
            <a:srgbClr val="231F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rgbClr val="231F20"/>
              </a:solidFill>
            </a:endParaRPr>
          </a:p>
        </p:txBody>
      </p:sp>
      <p:sp>
        <p:nvSpPr>
          <p:cNvPr id="116" name="화살표: 갈매기형 수장 43"/>
          <p:cNvSpPr/>
          <p:nvPr/>
        </p:nvSpPr>
        <p:spPr>
          <a:xfrm>
            <a:off x="6549380" y="2516024"/>
            <a:ext cx="117011" cy="149776"/>
          </a:xfrm>
          <a:prstGeom prst="chevron">
            <a:avLst>
              <a:gd name="adj" fmla="val 50000"/>
            </a:avLst>
          </a:prstGeom>
          <a:solidFill>
            <a:srgbClr val="231F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rgbClr val="231F20"/>
              </a:solidFill>
            </a:endParaRPr>
          </a:p>
        </p:txBody>
      </p:sp>
      <p:sp>
        <p:nvSpPr>
          <p:cNvPr id="117" name="화살표: 갈매기형 수장 44"/>
          <p:cNvSpPr/>
          <p:nvPr/>
        </p:nvSpPr>
        <p:spPr>
          <a:xfrm>
            <a:off x="6645735" y="2516024"/>
            <a:ext cx="117011" cy="149776"/>
          </a:xfrm>
          <a:prstGeom prst="chevron">
            <a:avLst>
              <a:gd name="adj" fmla="val 50000"/>
            </a:avLst>
          </a:prstGeom>
          <a:solidFill>
            <a:srgbClr val="231F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rgbClr val="231F20"/>
              </a:solidFill>
            </a:endParaRPr>
          </a:p>
        </p:txBody>
      </p:sp>
      <p:sp>
        <p:nvSpPr>
          <p:cNvPr id="118" name="TextBox 14"/>
          <p:cNvSpPr txBox="1"/>
          <p:nvPr/>
        </p:nvSpPr>
        <p:spPr>
          <a:xfrm>
            <a:off x="3079785" y="491706"/>
            <a:ext cx="58039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100" dirty="0" err="1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Montserrat SemiBold"/>
                <a:ea typeface="G마켓 산스 TTF Medium"/>
              </a:rPr>
              <a:t>eduZino</a:t>
            </a:r>
            <a:r>
              <a:rPr lang="en-US" altLang="ko-KR" sz="11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Montserrat SemiBold"/>
                <a:ea typeface="G마켓 산스 TTF Medium"/>
              </a:rPr>
              <a:t> -</a:t>
            </a:r>
            <a:r>
              <a:rPr lang="ko-KR" altLang="en-US" sz="11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Montserrat SemiBold"/>
                <a:ea typeface="G마켓 산스 TTF Medium"/>
              </a:rPr>
              <a:t> </a:t>
            </a:r>
            <a:r>
              <a:rPr lang="ko-KR" altLang="en-US" sz="1100" dirty="0" err="1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Montserrat SemiBold"/>
                <a:ea typeface="G마켓 산스 TTF Medium"/>
              </a:rPr>
              <a:t>프로잭트</a:t>
            </a:r>
            <a:r>
              <a:rPr lang="ko-KR" altLang="en-US" sz="11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Montserrat SemiBold"/>
                <a:ea typeface="G마켓 산스 TTF Medium"/>
              </a:rPr>
              <a:t> 소개</a:t>
            </a:r>
            <a:endParaRPr lang="ko-KR" altLang="en-US" sz="1100" dirty="0">
              <a:solidFill>
                <a:srgbClr val="FFFFFF"/>
              </a:solidFill>
              <a:latin typeface="Montserrat SemiBold"/>
              <a:ea typeface="G마켓 산스 TTF Medium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853408E-E9A1-046C-58B5-617CC721C6E3}"/>
              </a:ext>
            </a:extLst>
          </p:cNvPr>
          <p:cNvSpPr txBox="1"/>
          <p:nvPr/>
        </p:nvSpPr>
        <p:spPr>
          <a:xfrm>
            <a:off x="11413519" y="0"/>
            <a:ext cx="778481" cy="318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3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/</a:t>
            </a: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60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FFFF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50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358814" y="1915413"/>
            <a:ext cx="11458937" cy="4659007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2" name="TextBox 35"/>
          <p:cNvSpPr txBox="1"/>
          <p:nvPr/>
        </p:nvSpPr>
        <p:spPr>
          <a:xfrm>
            <a:off x="2575157" y="2254726"/>
            <a:ext cx="2769958" cy="6389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en-US" altLang="ko-KR" sz="1400" dirty="0">
                <a:ln w="9525">
                  <a:solidFill>
                    <a:srgbClr val="FFFFFF">
                      <a:alpha val="0"/>
                    </a:srgbClr>
                  </a:solidFill>
                </a:ln>
                <a:solidFill>
                  <a:srgbClr val="944AFF"/>
                </a:solidFill>
                <a:latin typeface="G마켓 산스 TTF Bold"/>
                <a:ea typeface="G마켓 산스 TTF Bold"/>
              </a:rPr>
              <a:t>[cart]</a:t>
            </a:r>
          </a:p>
          <a:p>
            <a:pPr>
              <a:lnSpc>
                <a:spcPct val="130000"/>
              </a:lnSpc>
              <a:defRPr/>
            </a:pPr>
            <a:r>
              <a:rPr lang="ko-KR" altLang="en-US" sz="1400" dirty="0">
                <a:ln w="9525">
                  <a:solidFill>
                    <a:srgbClr val="FFFFFF">
                      <a:alpha val="0"/>
                    </a:srgbClr>
                  </a:solidFill>
                </a:ln>
                <a:latin typeface="G마켓 산스 TTF Bold"/>
                <a:ea typeface="G마켓 산스 TTF Bold"/>
              </a:rPr>
              <a:t>장바구니 내용 저장 테이블</a:t>
            </a:r>
          </a:p>
        </p:txBody>
      </p:sp>
      <p:sp>
        <p:nvSpPr>
          <p:cNvPr id="23" name="TextBox 35"/>
          <p:cNvSpPr txBox="1"/>
          <p:nvPr/>
        </p:nvSpPr>
        <p:spPr>
          <a:xfrm>
            <a:off x="6155147" y="2277046"/>
            <a:ext cx="2769958" cy="6524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en-US" altLang="ko-KR" sz="1400">
                <a:ln w="9525">
                  <a:solidFill>
                    <a:srgbClr val="FFFFFF">
                      <a:alpha val="0"/>
                    </a:srgbClr>
                  </a:solidFill>
                </a:ln>
                <a:solidFill>
                  <a:srgbClr val="944AFF"/>
                </a:solidFill>
                <a:latin typeface="G마켓 산스 TTF Bold"/>
                <a:ea typeface="G마켓 산스 TTF Bold"/>
              </a:rPr>
              <a:t>[member]</a:t>
            </a:r>
          </a:p>
          <a:p>
            <a:pPr>
              <a:lnSpc>
                <a:spcPct val="130000"/>
              </a:lnSpc>
              <a:defRPr/>
            </a:pPr>
            <a:r>
              <a:rPr lang="en-US" altLang="ko-KR" sz="1400">
                <a:ln w="9525">
                  <a:solidFill>
                    <a:srgbClr val="FFFFFF">
                      <a:alpha val="0"/>
                    </a:srgbClr>
                  </a:solidFill>
                </a:ln>
                <a:solidFill>
                  <a:srgbClr val="944AFF"/>
                </a:solidFill>
                <a:latin typeface="G마켓 산스 TTF Bold"/>
                <a:ea typeface="G마켓 산스 TTF Bold"/>
              </a:rPr>
              <a:t> </a:t>
            </a:r>
            <a:r>
              <a:rPr lang="ko-KR" altLang="en-US" sz="1400">
                <a:ln w="9525">
                  <a:solidFill>
                    <a:srgbClr val="FFFFFF">
                      <a:alpha val="0"/>
                    </a:srgbClr>
                  </a:solidFill>
                </a:ln>
                <a:latin typeface="G마켓 산스 TTF Bold"/>
                <a:ea typeface="G마켓 산스 TTF Bold"/>
              </a:rPr>
              <a:t>회원 정보를 담는 테이블</a:t>
            </a:r>
          </a:p>
        </p:txBody>
      </p:sp>
      <p:sp>
        <p:nvSpPr>
          <p:cNvPr id="24" name="TextBox 35"/>
          <p:cNvSpPr txBox="1"/>
          <p:nvPr/>
        </p:nvSpPr>
        <p:spPr>
          <a:xfrm>
            <a:off x="5676074" y="5870105"/>
            <a:ext cx="3609019" cy="6367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en-US" altLang="ko-KR" sz="1400">
                <a:ln w="9525">
                  <a:solidFill>
                    <a:srgbClr val="FFFFFF">
                      <a:alpha val="0"/>
                    </a:srgbClr>
                  </a:solidFill>
                </a:ln>
                <a:solidFill>
                  <a:srgbClr val="944AFF"/>
                </a:solidFill>
                <a:latin typeface="G마켓 산스 TTF Bold"/>
                <a:ea typeface="G마켓 산스 TTF Bold"/>
              </a:rPr>
              <a:t>[subject]</a:t>
            </a:r>
          </a:p>
          <a:p>
            <a:pPr>
              <a:lnSpc>
                <a:spcPct val="130000"/>
              </a:lnSpc>
              <a:defRPr/>
            </a:pPr>
            <a:r>
              <a:rPr lang="ko-KR" altLang="en-US" sz="1400">
                <a:ln w="9525">
                  <a:solidFill>
                    <a:srgbClr val="FFFFFF">
                      <a:alpha val="0"/>
                    </a:srgbClr>
                  </a:solidFill>
                </a:ln>
                <a:latin typeface="G마켓 산스 TTF Bold"/>
                <a:ea typeface="G마켓 산스 TTF Bold"/>
              </a:rPr>
              <a:t>강의 전체 내용을 담은 테이블</a:t>
            </a:r>
          </a:p>
        </p:txBody>
      </p:sp>
      <p:sp>
        <p:nvSpPr>
          <p:cNvPr id="25" name="타원 88"/>
          <p:cNvSpPr/>
          <p:nvPr/>
        </p:nvSpPr>
        <p:spPr>
          <a:xfrm>
            <a:off x="7071303" y="693822"/>
            <a:ext cx="510540" cy="510540"/>
          </a:xfrm>
          <a:prstGeom prst="ellipse">
            <a:avLst/>
          </a:prstGeom>
          <a:solidFill>
            <a:srgbClr val="944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6" name="타원 89"/>
          <p:cNvSpPr/>
          <p:nvPr/>
        </p:nvSpPr>
        <p:spPr>
          <a:xfrm>
            <a:off x="7610918" y="647333"/>
            <a:ext cx="137702" cy="137702"/>
          </a:xfrm>
          <a:prstGeom prst="ellipse">
            <a:avLst/>
          </a:prstGeom>
          <a:solidFill>
            <a:srgbClr val="944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7" name="TextBox 18"/>
          <p:cNvSpPr txBox="1"/>
          <p:nvPr/>
        </p:nvSpPr>
        <p:spPr>
          <a:xfrm>
            <a:off x="2174875" y="729467"/>
            <a:ext cx="7442200" cy="10021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  <a:defRPr/>
            </a:pPr>
            <a:r>
              <a:rPr lang="ko-KR" altLang="en-US" sz="28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944AFF"/>
                </a:solidFill>
                <a:latin typeface="G마켓 산스 TTF Bold"/>
                <a:ea typeface="G마켓 산스 TTF Bold"/>
                <a:cs typeface="+mn-cs"/>
              </a:rPr>
              <a:t>장바구니 </a:t>
            </a:r>
            <a:r>
              <a:rPr lang="ko-KR" altLang="en-US" sz="28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G마켓 산스 TTF Bold"/>
                <a:ea typeface="G마켓 산스 TTF Bold"/>
                <a:cs typeface="+mn-cs"/>
              </a:rPr>
              <a:t>기능 구현</a:t>
            </a:r>
            <a:r>
              <a:rPr lang="ko-KR" altLang="en-US" sz="28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944AFF"/>
                </a:solidFill>
                <a:latin typeface="G마켓 산스 TTF Bold"/>
                <a:ea typeface="G마켓 산스 TTF Bold"/>
                <a:cs typeface="+mn-cs"/>
              </a:rPr>
              <a:t> </a:t>
            </a:r>
          </a:p>
          <a:p>
            <a:pPr algn="ctr">
              <a:lnSpc>
                <a:spcPct val="130000"/>
              </a:lnSpc>
              <a:defRPr/>
            </a:pPr>
            <a:r>
              <a:rPr lang="en-US" altLang="ko-KR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Bold"/>
                <a:ea typeface="G마켓 산스 TTF Bold"/>
              </a:rPr>
              <a:t>[ERD Table]</a:t>
            </a: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517987" y="2935816"/>
            <a:ext cx="6319942" cy="293370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4853408E-E9A1-046C-58B5-617CC721C6E3}"/>
              </a:ext>
            </a:extLst>
          </p:cNvPr>
          <p:cNvSpPr txBox="1"/>
          <p:nvPr/>
        </p:nvSpPr>
        <p:spPr>
          <a:xfrm>
            <a:off x="11413519" y="0"/>
            <a:ext cx="778481" cy="332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30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/ 60 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FFFF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079785" y="491706"/>
            <a:ext cx="58039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100" dirty="0" err="1" smtClean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Montserrat SemiBold"/>
                <a:ea typeface="G마켓 산스 TTF Medium"/>
              </a:rPr>
              <a:t>eduZino</a:t>
            </a:r>
            <a:r>
              <a:rPr lang="en-US" altLang="ko-KR" sz="1100" dirty="0" smtClean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Montserrat SemiBold"/>
                <a:ea typeface="G마켓 산스 TTF Medium"/>
              </a:rPr>
              <a:t> - </a:t>
            </a:r>
            <a:r>
              <a:rPr lang="ko-KR" altLang="en-US" sz="1100" dirty="0" smtClean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Montserrat SemiBold"/>
                <a:ea typeface="G마켓 산스 TTF Medium"/>
              </a:rPr>
              <a:t>김나연</a:t>
            </a:r>
            <a:endParaRPr lang="ko-KR" altLang="en-US" sz="1100" dirty="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rgbClr val="FFFFFF"/>
              </a:solidFill>
              <a:latin typeface="Montserrat SemiBold"/>
              <a:ea typeface="G마켓 산스 TTF Medium"/>
            </a:endParaRPr>
          </a:p>
        </p:txBody>
      </p:sp>
    </p:spTree>
    <p:extLst>
      <p:ext uri="{BB962C8B-B14F-4D97-AF65-F5344CB8AC3E}">
        <p14:creationId xmlns:p14="http://schemas.microsoft.com/office/powerpoint/2010/main" val="16524906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50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타원 88"/>
          <p:cNvSpPr/>
          <p:nvPr/>
        </p:nvSpPr>
        <p:spPr>
          <a:xfrm>
            <a:off x="7271328" y="827172"/>
            <a:ext cx="510540" cy="510540"/>
          </a:xfrm>
          <a:prstGeom prst="ellipse">
            <a:avLst/>
          </a:prstGeom>
          <a:solidFill>
            <a:srgbClr val="944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0" name="타원 89"/>
          <p:cNvSpPr/>
          <p:nvPr/>
        </p:nvSpPr>
        <p:spPr>
          <a:xfrm>
            <a:off x="7810943" y="780683"/>
            <a:ext cx="137702" cy="137702"/>
          </a:xfrm>
          <a:prstGeom prst="ellipse">
            <a:avLst/>
          </a:prstGeom>
          <a:solidFill>
            <a:srgbClr val="944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2374900" y="862817"/>
            <a:ext cx="7442200" cy="10021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  <a:defRPr/>
            </a:pPr>
            <a:r>
              <a:rPr lang="ko-KR" altLang="en-US" sz="28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944AFF"/>
                </a:solidFill>
                <a:latin typeface="G마켓 산스 TTF Bold"/>
                <a:ea typeface="G마켓 산스 TTF Bold"/>
                <a:cs typeface="+mn-cs"/>
              </a:rPr>
              <a:t>장바구니 </a:t>
            </a:r>
            <a:r>
              <a:rPr lang="ko-KR" altLang="en-US" sz="28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G마켓 산스 TTF Bold"/>
                <a:ea typeface="G마켓 산스 TTF Bold"/>
                <a:cs typeface="+mn-cs"/>
              </a:rPr>
              <a:t>기능 구현</a:t>
            </a:r>
            <a:r>
              <a:rPr lang="ko-KR" altLang="en-US" sz="28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944AFF"/>
                </a:solidFill>
                <a:latin typeface="G마켓 산스 TTF Bold"/>
                <a:ea typeface="G마켓 산스 TTF Bold"/>
                <a:cs typeface="+mn-cs"/>
              </a:rPr>
              <a:t> </a:t>
            </a:r>
          </a:p>
          <a:p>
            <a:pPr algn="ctr">
              <a:lnSpc>
                <a:spcPct val="130000"/>
              </a:lnSpc>
              <a:defRPr/>
            </a:pPr>
            <a:r>
              <a:rPr lang="en-US" altLang="ko-KR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Bold"/>
                <a:ea typeface="G마켓 산스 TTF Bold"/>
              </a:rPr>
              <a:t>[</a:t>
            </a:r>
            <a:r>
              <a:rPr lang="en-US" altLang="ko-KR" dirty="0" err="1" smtClean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Bold"/>
                <a:ea typeface="G마켓 산스 TTF Bold"/>
                <a:cs typeface="+mn-cs"/>
              </a:rPr>
              <a:t>cartList.jsp</a:t>
            </a:r>
            <a:r>
              <a:rPr lang="en-US" altLang="ko-KR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Bold"/>
                <a:ea typeface="G마켓 산스 TTF Bold"/>
              </a:rPr>
              <a:t>]</a:t>
            </a:r>
            <a:endParaRPr lang="en-US" altLang="ko-KR" dirty="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G마켓 산스 TTF Bold"/>
              <a:ea typeface="G마켓 산스 TTF Bold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079785" y="491706"/>
            <a:ext cx="58039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100" dirty="0" err="1" smtClean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Montserrat SemiBold"/>
                <a:ea typeface="G마켓 산스 TTF Medium"/>
              </a:rPr>
              <a:t>eduZino</a:t>
            </a:r>
            <a:r>
              <a:rPr lang="en-US" altLang="ko-KR" sz="1100" dirty="0" smtClean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Montserrat SemiBold"/>
                <a:ea typeface="G마켓 산스 TTF Medium"/>
              </a:rPr>
              <a:t> - </a:t>
            </a:r>
            <a:r>
              <a:rPr lang="ko-KR" altLang="en-US" sz="1100" dirty="0" smtClean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Montserrat SemiBold"/>
                <a:ea typeface="G마켓 산스 TTF Medium"/>
              </a:rPr>
              <a:t>김나연</a:t>
            </a:r>
            <a:endParaRPr lang="ko-KR" altLang="en-US" sz="1100" dirty="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rgbClr val="FFFFFF"/>
              </a:solidFill>
              <a:latin typeface="Montserrat SemiBold"/>
              <a:ea typeface="G마켓 산스 TTF Medium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8144061" y="2434771"/>
            <a:ext cx="3371739" cy="3929743"/>
          </a:xfrm>
          <a:prstGeom prst="rect">
            <a:avLst/>
          </a:prstGeom>
          <a:solidFill>
            <a:srgbClr val="F4F4F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675999" y="2453798"/>
            <a:ext cx="3371739" cy="3872932"/>
          </a:xfrm>
          <a:prstGeom prst="rect">
            <a:avLst/>
          </a:prstGeom>
          <a:solidFill>
            <a:srgbClr val="F4F4F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9" name="직사각형 38"/>
          <p:cNvSpPr/>
          <p:nvPr/>
        </p:nvSpPr>
        <p:spPr>
          <a:xfrm>
            <a:off x="4410130" y="2452685"/>
            <a:ext cx="3371739" cy="3911830"/>
          </a:xfrm>
          <a:prstGeom prst="rect">
            <a:avLst/>
          </a:prstGeom>
          <a:solidFill>
            <a:srgbClr val="F4F4F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1" name="타원 40"/>
          <p:cNvSpPr/>
          <p:nvPr/>
        </p:nvSpPr>
        <p:spPr>
          <a:xfrm>
            <a:off x="4600189" y="4268360"/>
            <a:ext cx="461088" cy="461086"/>
          </a:xfrm>
          <a:prstGeom prst="ellipse">
            <a:avLst/>
          </a:prstGeom>
          <a:solidFill>
            <a:srgbClr val="944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defRPr/>
            </a:pPr>
            <a:r>
              <a:rPr lang="en-US" altLang="ko-KR" sz="1100">
                <a:solidFill>
                  <a:srgbClr val="FFFFFF"/>
                </a:solidFill>
                <a:latin typeface="Montserrat SemiBold"/>
                <a:ea typeface="a시월구일2"/>
              </a:rPr>
              <a:t>02</a:t>
            </a:r>
            <a:endParaRPr lang="ko-KR" altLang="en-US" sz="1100">
              <a:solidFill>
                <a:srgbClr val="FFFFFF"/>
              </a:solidFill>
              <a:latin typeface="Montserrat SemiBold"/>
              <a:ea typeface="a시월구일2"/>
            </a:endParaRPr>
          </a:p>
        </p:txBody>
      </p:sp>
      <p:sp>
        <p:nvSpPr>
          <p:cNvPr id="45" name="타원 44"/>
          <p:cNvSpPr/>
          <p:nvPr/>
        </p:nvSpPr>
        <p:spPr>
          <a:xfrm>
            <a:off x="4600189" y="3625967"/>
            <a:ext cx="461088" cy="461086"/>
          </a:xfrm>
          <a:prstGeom prst="ellipse">
            <a:avLst/>
          </a:prstGeom>
          <a:solidFill>
            <a:srgbClr val="944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defRPr/>
            </a:pPr>
            <a:r>
              <a:rPr lang="en-US" altLang="ko-KR" sz="1100">
                <a:solidFill>
                  <a:srgbClr val="FFFFFF"/>
                </a:solidFill>
                <a:latin typeface="Montserrat SemiBold"/>
                <a:ea typeface="a시월구일2"/>
              </a:rPr>
              <a:t>01</a:t>
            </a:r>
            <a:endParaRPr lang="ko-KR" altLang="en-US" sz="1100">
              <a:solidFill>
                <a:srgbClr val="FFFFFF"/>
              </a:solidFill>
              <a:latin typeface="Montserrat SemiBold"/>
              <a:ea typeface="a시월구일2"/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4410130" y="2434772"/>
            <a:ext cx="3371738" cy="860395"/>
          </a:xfrm>
          <a:prstGeom prst="rect">
            <a:avLst/>
          </a:prstGeom>
          <a:solidFill>
            <a:srgbClr val="944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3" name="TextBox 72"/>
          <p:cNvSpPr txBox="1"/>
          <p:nvPr/>
        </p:nvSpPr>
        <p:spPr>
          <a:xfrm>
            <a:off x="5186134" y="2506751"/>
            <a:ext cx="1819729" cy="71404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defPPr>
              <a:defRPr lang="ko-KR"/>
            </a:defPPr>
            <a:lvl1pPr>
              <a:defRPr>
                <a:ln w="9525">
                  <a:solidFill>
                    <a:schemeClr val="accent1">
                      <a:alpha val="0"/>
                    </a:schemeClr>
                  </a:solidFill>
                </a:ln>
                <a:latin typeface="G마켓 산스 TTF Bold"/>
                <a:ea typeface="G마켓 산스 TTF Bold"/>
              </a:defRPr>
            </a:lvl1pPr>
          </a:lstStyle>
          <a:p>
            <a:pPr algn="ctr">
              <a:lnSpc>
                <a:spcPct val="130000"/>
              </a:lnSpc>
              <a:defRPr/>
            </a:pPr>
            <a:r>
              <a:rPr lang="en-US" altLang="ko-KR" sz="1600">
                <a:solidFill>
                  <a:srgbClr val="F4F4F4"/>
                </a:solidFill>
              </a:rPr>
              <a:t>View</a:t>
            </a:r>
          </a:p>
          <a:p>
            <a:pPr algn="ctr">
              <a:lnSpc>
                <a:spcPct val="130000"/>
              </a:lnSpc>
              <a:defRPr/>
            </a:pPr>
            <a:r>
              <a:rPr lang="en-US" altLang="ko-KR" sz="1600">
                <a:solidFill>
                  <a:srgbClr val="F4F4F4"/>
                </a:solidFill>
              </a:rPr>
              <a:t>.jsp</a:t>
            </a:r>
            <a:r>
              <a:rPr lang="ko-KR" altLang="en-US" sz="1600">
                <a:solidFill>
                  <a:srgbClr val="F4F4F4"/>
                </a:solidFill>
              </a:rPr>
              <a:t>에서 구현하기</a:t>
            </a:r>
            <a:endParaRPr lang="en-US" altLang="ko-KR" sz="1600">
              <a:solidFill>
                <a:srgbClr val="F4F4F4"/>
              </a:solidFill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5122237" y="3683549"/>
            <a:ext cx="2485623" cy="391246"/>
          </a:xfrm>
          <a:prstGeom prst="rect">
            <a:avLst/>
          </a:prstGeom>
          <a:noFill/>
        </p:spPr>
        <p:txBody>
          <a:bodyPr wrap="square" tIns="0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en-US" altLang="ko-KR" sz="90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Vue</a:t>
            </a:r>
            <a:r>
              <a:rPr lang="ko-KR" altLang="en-US" sz="90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를 사용하여 추가된 장바구니 목록을 </a:t>
            </a:r>
          </a:p>
          <a:p>
            <a:pPr>
              <a:lnSpc>
                <a:spcPct val="130000"/>
              </a:lnSpc>
              <a:defRPr/>
            </a:pPr>
            <a:r>
              <a:rPr lang="ko-KR" altLang="en-US" sz="90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비동기로 리스트 형식 반환</a:t>
            </a:r>
          </a:p>
        </p:txBody>
      </p:sp>
      <p:sp>
        <p:nvSpPr>
          <p:cNvPr id="128" name="직사각형 127"/>
          <p:cNvSpPr/>
          <p:nvPr/>
        </p:nvSpPr>
        <p:spPr>
          <a:xfrm>
            <a:off x="8144062" y="2434772"/>
            <a:ext cx="3371738" cy="860395"/>
          </a:xfrm>
          <a:prstGeom prst="rect">
            <a:avLst/>
          </a:prstGeom>
          <a:solidFill>
            <a:srgbClr val="944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29" name="TextBox 128"/>
          <p:cNvSpPr txBox="1"/>
          <p:nvPr/>
        </p:nvSpPr>
        <p:spPr>
          <a:xfrm>
            <a:off x="9018655" y="2506751"/>
            <a:ext cx="1622560" cy="732508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defPPr>
              <a:defRPr lang="ko-KR"/>
            </a:defPPr>
            <a:lvl1pPr>
              <a:defRPr>
                <a:ln w="9525">
                  <a:solidFill>
                    <a:schemeClr val="accent1">
                      <a:alpha val="0"/>
                    </a:schemeClr>
                  </a:solidFill>
                </a:ln>
                <a:latin typeface="G마켓 산스 TTF Bold"/>
                <a:ea typeface="G마켓 산스 TTF Bold"/>
              </a:defRPr>
            </a:lvl1pPr>
          </a:lstStyle>
          <a:p>
            <a:pPr algn="ctr">
              <a:lnSpc>
                <a:spcPct val="130000"/>
              </a:lnSpc>
              <a:defRPr/>
            </a:pPr>
            <a:r>
              <a:rPr lang="en-US" altLang="ko-KR" sz="1600">
                <a:solidFill>
                  <a:srgbClr val="F4F4F4"/>
                </a:solidFill>
              </a:rPr>
              <a:t>Controller</a:t>
            </a:r>
          </a:p>
          <a:p>
            <a:pPr algn="ctr">
              <a:lnSpc>
                <a:spcPct val="130000"/>
              </a:lnSpc>
              <a:defRPr/>
            </a:pPr>
            <a:r>
              <a:rPr lang="ko-KR" altLang="en-US" sz="1600">
                <a:solidFill>
                  <a:srgbClr val="F4F4F4"/>
                </a:solidFill>
              </a:rPr>
              <a:t>데이터 처리하기</a:t>
            </a:r>
            <a:endParaRPr lang="en-US" altLang="ko-KR" sz="1600">
              <a:solidFill>
                <a:srgbClr val="F4F4F4"/>
              </a:solidFill>
            </a:endParaRPr>
          </a:p>
        </p:txBody>
      </p:sp>
      <p:sp>
        <p:nvSpPr>
          <p:cNvPr id="132" name="직사각형 131"/>
          <p:cNvSpPr/>
          <p:nvPr/>
        </p:nvSpPr>
        <p:spPr>
          <a:xfrm>
            <a:off x="675999" y="2434772"/>
            <a:ext cx="3371738" cy="860395"/>
          </a:xfrm>
          <a:prstGeom prst="rect">
            <a:avLst/>
          </a:prstGeom>
          <a:solidFill>
            <a:srgbClr val="944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3" name="TextBox 132"/>
          <p:cNvSpPr txBox="1"/>
          <p:nvPr/>
        </p:nvSpPr>
        <p:spPr>
          <a:xfrm>
            <a:off x="1127396" y="2506751"/>
            <a:ext cx="2468946" cy="732508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defPPr>
              <a:defRPr lang="ko-KR"/>
            </a:defPPr>
            <a:lvl1pPr>
              <a:defRPr>
                <a:ln w="9525">
                  <a:solidFill>
                    <a:schemeClr val="accent1">
                      <a:alpha val="0"/>
                    </a:schemeClr>
                  </a:solidFill>
                </a:ln>
                <a:latin typeface="G마켓 산스 TTF Bold"/>
                <a:ea typeface="G마켓 산스 TTF Bold"/>
              </a:defRPr>
            </a:lvl1pPr>
          </a:lstStyle>
          <a:p>
            <a:pPr algn="ctr">
              <a:lnSpc>
                <a:spcPct val="130000"/>
              </a:lnSpc>
              <a:defRPr/>
            </a:pPr>
            <a:r>
              <a:rPr lang="en-US" altLang="ko-KR" sz="1600">
                <a:solidFill>
                  <a:srgbClr val="F4F4F4"/>
                </a:solidFill>
              </a:rPr>
              <a:t>Model</a:t>
            </a:r>
          </a:p>
          <a:p>
            <a:pPr algn="ctr">
              <a:lnSpc>
                <a:spcPct val="130000"/>
              </a:lnSpc>
              <a:defRPr/>
            </a:pPr>
            <a:r>
              <a:rPr lang="ko-KR" altLang="en-US" sz="1600">
                <a:solidFill>
                  <a:srgbClr val="F4F4F4"/>
                </a:solidFill>
              </a:rPr>
              <a:t>데이터를 처리해 넣어주기</a:t>
            </a:r>
            <a:endParaRPr lang="en-US" altLang="ko-KR" sz="1600">
              <a:solidFill>
                <a:srgbClr val="F4F4F4"/>
              </a:solidFill>
            </a:endParaRPr>
          </a:p>
        </p:txBody>
      </p:sp>
      <p:sp>
        <p:nvSpPr>
          <p:cNvPr id="69" name="타원 68"/>
          <p:cNvSpPr/>
          <p:nvPr/>
        </p:nvSpPr>
        <p:spPr>
          <a:xfrm>
            <a:off x="866047" y="4252021"/>
            <a:ext cx="461088" cy="461086"/>
          </a:xfrm>
          <a:prstGeom prst="ellipse">
            <a:avLst/>
          </a:prstGeom>
          <a:solidFill>
            <a:srgbClr val="944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defRPr/>
            </a:pPr>
            <a:r>
              <a:rPr lang="en-US" altLang="ko-KR" sz="1100">
                <a:solidFill>
                  <a:srgbClr val="FFFFFF"/>
                </a:solidFill>
                <a:latin typeface="Montserrat SemiBold"/>
                <a:ea typeface="a시월구일2"/>
              </a:rPr>
              <a:t>02</a:t>
            </a:r>
            <a:endParaRPr lang="ko-KR" altLang="en-US" sz="1100">
              <a:solidFill>
                <a:srgbClr val="FFFFFF"/>
              </a:solidFill>
              <a:latin typeface="Montserrat SemiBold"/>
              <a:ea typeface="a시월구일2"/>
            </a:endParaRPr>
          </a:p>
        </p:txBody>
      </p:sp>
      <p:sp>
        <p:nvSpPr>
          <p:cNvPr id="72" name="타원 71"/>
          <p:cNvSpPr/>
          <p:nvPr/>
        </p:nvSpPr>
        <p:spPr>
          <a:xfrm>
            <a:off x="866047" y="3609628"/>
            <a:ext cx="461088" cy="461086"/>
          </a:xfrm>
          <a:prstGeom prst="ellipse">
            <a:avLst/>
          </a:prstGeom>
          <a:solidFill>
            <a:srgbClr val="944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defRPr/>
            </a:pPr>
            <a:r>
              <a:rPr lang="en-US" altLang="ko-KR" sz="1100">
                <a:solidFill>
                  <a:srgbClr val="FFFFFF"/>
                </a:solidFill>
                <a:latin typeface="Montserrat SemiBold"/>
                <a:ea typeface="a시월구일2"/>
              </a:rPr>
              <a:t>01</a:t>
            </a:r>
            <a:endParaRPr lang="ko-KR" altLang="en-US" sz="1100">
              <a:solidFill>
                <a:srgbClr val="FFFFFF"/>
              </a:solidFill>
              <a:latin typeface="Montserrat SemiBold"/>
              <a:ea typeface="a시월구일2"/>
            </a:endParaRPr>
          </a:p>
        </p:txBody>
      </p:sp>
      <p:sp>
        <p:nvSpPr>
          <p:cNvPr id="74" name="타원 73"/>
          <p:cNvSpPr/>
          <p:nvPr/>
        </p:nvSpPr>
        <p:spPr>
          <a:xfrm>
            <a:off x="866047" y="5536808"/>
            <a:ext cx="461088" cy="461086"/>
          </a:xfrm>
          <a:prstGeom prst="ellipse">
            <a:avLst/>
          </a:prstGeom>
          <a:solidFill>
            <a:srgbClr val="944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defRPr/>
            </a:pPr>
            <a:r>
              <a:rPr lang="en-US" altLang="ko-KR" sz="1100">
                <a:solidFill>
                  <a:srgbClr val="FFFFFF"/>
                </a:solidFill>
                <a:latin typeface="Montserrat SemiBold"/>
                <a:ea typeface="a시월구일2"/>
              </a:rPr>
              <a:t>04</a:t>
            </a:r>
            <a:endParaRPr lang="ko-KR" altLang="en-US" sz="1100">
              <a:solidFill>
                <a:srgbClr val="FFFFFF"/>
              </a:solidFill>
              <a:latin typeface="Montserrat SemiBold"/>
              <a:ea typeface="a시월구일2"/>
            </a:endParaRPr>
          </a:p>
        </p:txBody>
      </p:sp>
      <p:sp>
        <p:nvSpPr>
          <p:cNvPr id="76" name="타원 75"/>
          <p:cNvSpPr/>
          <p:nvPr/>
        </p:nvSpPr>
        <p:spPr>
          <a:xfrm>
            <a:off x="866047" y="4894414"/>
            <a:ext cx="461088" cy="461086"/>
          </a:xfrm>
          <a:prstGeom prst="ellipse">
            <a:avLst/>
          </a:prstGeom>
          <a:solidFill>
            <a:srgbClr val="944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defRPr/>
            </a:pPr>
            <a:r>
              <a:rPr lang="en-US" altLang="ko-KR" sz="1100">
                <a:solidFill>
                  <a:srgbClr val="FFFFFF"/>
                </a:solidFill>
                <a:latin typeface="Montserrat SemiBold"/>
                <a:ea typeface="a시월구일2"/>
              </a:rPr>
              <a:t>03</a:t>
            </a:r>
            <a:endParaRPr lang="ko-KR" altLang="en-US" sz="1100">
              <a:solidFill>
                <a:srgbClr val="FFFFFF"/>
              </a:solidFill>
              <a:latin typeface="Montserrat SemiBold"/>
              <a:ea typeface="a시월구일2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1388095" y="3667210"/>
            <a:ext cx="2485623" cy="398060"/>
          </a:xfrm>
          <a:prstGeom prst="rect">
            <a:avLst/>
          </a:prstGeom>
          <a:noFill/>
        </p:spPr>
        <p:txBody>
          <a:bodyPr wrap="square" tIns="0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en-US" altLang="ko-KR" sz="90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Controller</a:t>
            </a:r>
            <a:r>
              <a:rPr lang="ko-KR" altLang="en-US" sz="90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 에서 전달한 데이터를 이용하여</a:t>
            </a:r>
          </a:p>
          <a:p>
            <a:pPr>
              <a:lnSpc>
                <a:spcPct val="130000"/>
              </a:lnSpc>
              <a:defRPr/>
            </a:pPr>
            <a:r>
              <a:rPr lang="ko-KR" altLang="en-US" sz="90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회원이 장바구니 추가한 강의를 리스트로 반환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1388095" y="5575762"/>
            <a:ext cx="2485623" cy="223058"/>
          </a:xfrm>
          <a:prstGeom prst="rect">
            <a:avLst/>
          </a:prstGeom>
          <a:noFill/>
        </p:spPr>
        <p:txBody>
          <a:bodyPr wrap="square" tIns="0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en-US" altLang="ko-KR" sz="90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Mapper</a:t>
            </a:r>
            <a:r>
              <a:rPr lang="ko-KR" altLang="en-US" sz="90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에 입력된 쿼리문을 조합하여 중복체크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1388095" y="4939578"/>
            <a:ext cx="2485623" cy="406265"/>
          </a:xfrm>
          <a:prstGeom prst="rect">
            <a:avLst/>
          </a:prstGeom>
          <a:noFill/>
        </p:spPr>
        <p:txBody>
          <a:bodyPr wrap="square" tIns="0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en-US" altLang="ko-KR" sz="90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DAO, MybatisDAO,</a:t>
            </a:r>
          </a:p>
          <a:p>
            <a:pPr>
              <a:lnSpc>
                <a:spcPct val="130000"/>
              </a:lnSpc>
              <a:defRPr/>
            </a:pPr>
            <a:r>
              <a:rPr lang="en-US" altLang="ko-KR" sz="90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Service, ServiceImpl </a:t>
            </a:r>
            <a:r>
              <a:rPr lang="ko-KR" altLang="en-US" sz="90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클래스 사용</a:t>
            </a:r>
            <a:endParaRPr lang="en-US" altLang="ko-KR" sz="900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G마켓 산스 TTF Medium"/>
              <a:ea typeface="G마켓 산스 TTF Medium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1388095" y="4303394"/>
            <a:ext cx="2485623" cy="390526"/>
          </a:xfrm>
          <a:prstGeom prst="rect">
            <a:avLst/>
          </a:prstGeom>
          <a:noFill/>
        </p:spPr>
        <p:txBody>
          <a:bodyPr wrap="square" tIns="0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ko-KR" altLang="en-US" sz="90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장바구니 추가</a:t>
            </a:r>
            <a:r>
              <a:rPr lang="en-US" altLang="ko-KR" sz="90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,</a:t>
            </a:r>
            <a:r>
              <a:rPr lang="ko-KR" altLang="en-US" sz="90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 삭제 등을 수행하는 </a:t>
            </a:r>
          </a:p>
          <a:p>
            <a:pPr>
              <a:lnSpc>
                <a:spcPct val="130000"/>
              </a:lnSpc>
              <a:defRPr/>
            </a:pPr>
            <a:r>
              <a:rPr lang="ko-KR" altLang="en-US" sz="90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쿼리문 실행</a:t>
            </a:r>
          </a:p>
        </p:txBody>
      </p:sp>
      <p:sp>
        <p:nvSpPr>
          <p:cNvPr id="81" name="타원 80"/>
          <p:cNvSpPr/>
          <p:nvPr/>
        </p:nvSpPr>
        <p:spPr>
          <a:xfrm>
            <a:off x="8361637" y="4215820"/>
            <a:ext cx="461088" cy="461086"/>
          </a:xfrm>
          <a:prstGeom prst="ellipse">
            <a:avLst/>
          </a:prstGeom>
          <a:solidFill>
            <a:srgbClr val="944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defRPr/>
            </a:pPr>
            <a:r>
              <a:rPr lang="en-US" altLang="ko-KR" sz="1100">
                <a:solidFill>
                  <a:srgbClr val="FFFFFF"/>
                </a:solidFill>
                <a:latin typeface="Montserrat SemiBold"/>
                <a:ea typeface="a시월구일2"/>
              </a:rPr>
              <a:t>02</a:t>
            </a:r>
            <a:endParaRPr lang="ko-KR" altLang="en-US" sz="1100">
              <a:solidFill>
                <a:srgbClr val="FFFFFF"/>
              </a:solidFill>
              <a:latin typeface="Montserrat SemiBold"/>
              <a:ea typeface="a시월구일2"/>
            </a:endParaRPr>
          </a:p>
        </p:txBody>
      </p:sp>
      <p:sp>
        <p:nvSpPr>
          <p:cNvPr id="82" name="타원 81"/>
          <p:cNvSpPr/>
          <p:nvPr/>
        </p:nvSpPr>
        <p:spPr>
          <a:xfrm>
            <a:off x="8361637" y="3582952"/>
            <a:ext cx="461088" cy="461086"/>
          </a:xfrm>
          <a:prstGeom prst="ellipse">
            <a:avLst/>
          </a:prstGeom>
          <a:solidFill>
            <a:srgbClr val="944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defRPr/>
            </a:pPr>
            <a:r>
              <a:rPr lang="en-US" altLang="ko-KR" sz="1100">
                <a:solidFill>
                  <a:srgbClr val="FFFFFF"/>
                </a:solidFill>
                <a:latin typeface="Montserrat SemiBold"/>
                <a:ea typeface="a시월구일2"/>
              </a:rPr>
              <a:t>01</a:t>
            </a:r>
            <a:endParaRPr lang="ko-KR" altLang="en-US" sz="1100">
              <a:solidFill>
                <a:srgbClr val="FFFFFF"/>
              </a:solidFill>
              <a:latin typeface="Montserrat SemiBold"/>
              <a:ea typeface="a시월구일2"/>
            </a:endParaRPr>
          </a:p>
        </p:txBody>
      </p:sp>
      <p:sp>
        <p:nvSpPr>
          <p:cNvPr id="84" name="타원 83"/>
          <p:cNvSpPr/>
          <p:nvPr/>
        </p:nvSpPr>
        <p:spPr>
          <a:xfrm>
            <a:off x="8361637" y="4858213"/>
            <a:ext cx="461088" cy="461086"/>
          </a:xfrm>
          <a:prstGeom prst="ellipse">
            <a:avLst/>
          </a:prstGeom>
          <a:solidFill>
            <a:srgbClr val="944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defRPr/>
            </a:pPr>
            <a:r>
              <a:rPr lang="en-US" altLang="ko-KR" sz="1100">
                <a:solidFill>
                  <a:srgbClr val="FFFFFF"/>
                </a:solidFill>
                <a:latin typeface="Montserrat SemiBold"/>
                <a:ea typeface="a시월구일2"/>
              </a:rPr>
              <a:t>03</a:t>
            </a:r>
            <a:endParaRPr lang="ko-KR" altLang="en-US" sz="1100">
              <a:solidFill>
                <a:srgbClr val="FFFFFF"/>
              </a:solidFill>
              <a:latin typeface="Montserrat SemiBold"/>
              <a:ea typeface="a시월구일2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8883685" y="3631009"/>
            <a:ext cx="2485623" cy="396161"/>
          </a:xfrm>
          <a:prstGeom prst="rect">
            <a:avLst/>
          </a:prstGeom>
          <a:noFill/>
        </p:spPr>
        <p:txBody>
          <a:bodyPr wrap="square" tIns="0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ko-KR" altLang="en-US" sz="90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비동기 방식으로</a:t>
            </a:r>
            <a:r>
              <a:rPr lang="en-US" altLang="ko-KR" sz="90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 DB</a:t>
            </a:r>
            <a:r>
              <a:rPr lang="ko-KR" altLang="en-US" sz="90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에 저장된 목록 데이터를 </a:t>
            </a:r>
          </a:p>
          <a:p>
            <a:pPr>
              <a:lnSpc>
                <a:spcPct val="130000"/>
              </a:lnSpc>
              <a:defRPr/>
            </a:pPr>
            <a:r>
              <a:rPr lang="ko-KR" altLang="en-US" sz="90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추출하여 </a:t>
            </a:r>
            <a:r>
              <a:rPr lang="en-US" altLang="ko-KR" sz="90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jsp</a:t>
            </a:r>
            <a:r>
              <a:rPr lang="ko-KR" altLang="en-US" sz="90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로 전달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8883685" y="4903377"/>
            <a:ext cx="2485623" cy="390618"/>
          </a:xfrm>
          <a:prstGeom prst="rect">
            <a:avLst/>
          </a:prstGeom>
          <a:noFill/>
        </p:spPr>
        <p:txBody>
          <a:bodyPr wrap="square" tIns="0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ko-KR" altLang="en-US" sz="90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찜목록에서 등록 </a:t>
            </a:r>
            <a:r>
              <a:rPr lang="en-US" altLang="ko-KR" sz="90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/</a:t>
            </a:r>
            <a:r>
              <a:rPr lang="ko-KR" altLang="en-US" sz="90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 기본 강의 목록에서 등록을 별도로 처리</a:t>
            </a:r>
          </a:p>
        </p:txBody>
      </p:sp>
      <p:sp>
        <p:nvSpPr>
          <p:cNvPr id="88" name="TextBox 87"/>
          <p:cNvSpPr txBox="1"/>
          <p:nvPr/>
        </p:nvSpPr>
        <p:spPr>
          <a:xfrm>
            <a:off x="8883685" y="4267193"/>
            <a:ext cx="2485623" cy="388627"/>
          </a:xfrm>
          <a:prstGeom prst="rect">
            <a:avLst/>
          </a:prstGeom>
          <a:noFill/>
        </p:spPr>
        <p:txBody>
          <a:bodyPr wrap="square" tIns="0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ko-KR" altLang="en-US" sz="90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등록</a:t>
            </a:r>
            <a:r>
              <a:rPr lang="en-US" altLang="ko-KR" sz="90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,</a:t>
            </a:r>
            <a:r>
              <a:rPr lang="ko-KR" altLang="en-US" sz="90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 삭제 처리를 </a:t>
            </a:r>
            <a:r>
              <a:rPr lang="en-US" altLang="ko-KR" sz="90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Service</a:t>
            </a:r>
            <a:r>
              <a:rPr lang="ko-KR" altLang="en-US" sz="90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로 진행 후</a:t>
            </a:r>
          </a:p>
          <a:p>
            <a:pPr>
              <a:lnSpc>
                <a:spcPct val="130000"/>
              </a:lnSpc>
              <a:defRPr/>
            </a:pPr>
            <a:r>
              <a:rPr lang="en-US" altLang="ko-KR" sz="90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ResponseEntity</a:t>
            </a:r>
            <a:r>
              <a:rPr lang="ko-KR" altLang="en-US" sz="90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로 </a:t>
            </a:r>
            <a:r>
              <a:rPr lang="en-US" altLang="ko-KR" sz="90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message</a:t>
            </a:r>
            <a:r>
              <a:rPr lang="ko-KR" altLang="en-US" sz="90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를 반환</a:t>
            </a:r>
          </a:p>
        </p:txBody>
      </p:sp>
      <p:sp>
        <p:nvSpPr>
          <p:cNvPr id="134" name="타원 73"/>
          <p:cNvSpPr/>
          <p:nvPr/>
        </p:nvSpPr>
        <p:spPr>
          <a:xfrm>
            <a:off x="4609372" y="5555858"/>
            <a:ext cx="461088" cy="461086"/>
          </a:xfrm>
          <a:prstGeom prst="ellipse">
            <a:avLst/>
          </a:prstGeom>
          <a:solidFill>
            <a:srgbClr val="944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defRPr/>
            </a:pPr>
            <a:r>
              <a:rPr lang="en-US" altLang="ko-KR" sz="1100">
                <a:solidFill>
                  <a:srgbClr val="FFFFFF"/>
                </a:solidFill>
                <a:latin typeface="Montserrat SemiBold"/>
                <a:ea typeface="a시월구일2"/>
              </a:rPr>
              <a:t>04</a:t>
            </a:r>
            <a:endParaRPr lang="ko-KR" altLang="en-US" sz="1100">
              <a:solidFill>
                <a:srgbClr val="FFFFFF"/>
              </a:solidFill>
              <a:latin typeface="Montserrat SemiBold"/>
              <a:ea typeface="a시월구일2"/>
            </a:endParaRPr>
          </a:p>
        </p:txBody>
      </p:sp>
      <p:sp>
        <p:nvSpPr>
          <p:cNvPr id="135" name="타원 75"/>
          <p:cNvSpPr/>
          <p:nvPr/>
        </p:nvSpPr>
        <p:spPr>
          <a:xfrm>
            <a:off x="4609372" y="4913464"/>
            <a:ext cx="461088" cy="461086"/>
          </a:xfrm>
          <a:prstGeom prst="ellipse">
            <a:avLst/>
          </a:prstGeom>
          <a:solidFill>
            <a:srgbClr val="944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defRPr/>
            </a:pPr>
            <a:r>
              <a:rPr lang="en-US" altLang="ko-KR" sz="1100">
                <a:solidFill>
                  <a:srgbClr val="FFFFFF"/>
                </a:solidFill>
                <a:latin typeface="Montserrat SemiBold"/>
                <a:ea typeface="a시월구일2"/>
              </a:rPr>
              <a:t>03</a:t>
            </a:r>
            <a:endParaRPr lang="ko-KR" altLang="en-US" sz="1100">
              <a:solidFill>
                <a:srgbClr val="FFFFFF"/>
              </a:solidFill>
              <a:latin typeface="Montserrat SemiBold"/>
              <a:ea typeface="a시월구일2"/>
            </a:endParaRPr>
          </a:p>
        </p:txBody>
      </p:sp>
      <p:sp>
        <p:nvSpPr>
          <p:cNvPr id="136" name="TextBox 77"/>
          <p:cNvSpPr txBox="1"/>
          <p:nvPr/>
        </p:nvSpPr>
        <p:spPr>
          <a:xfrm>
            <a:off x="5131420" y="5661487"/>
            <a:ext cx="2485623" cy="223058"/>
          </a:xfrm>
          <a:prstGeom prst="rect">
            <a:avLst/>
          </a:prstGeom>
          <a:noFill/>
        </p:spPr>
        <p:txBody>
          <a:bodyPr wrap="square" tIns="0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ko-KR" altLang="en-US" sz="90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결제완료 시 장바구니 비우기 기능 실행</a:t>
            </a:r>
          </a:p>
        </p:txBody>
      </p:sp>
      <p:sp>
        <p:nvSpPr>
          <p:cNvPr id="137" name="TextBox 78"/>
          <p:cNvSpPr txBox="1"/>
          <p:nvPr/>
        </p:nvSpPr>
        <p:spPr>
          <a:xfrm>
            <a:off x="5131420" y="5015778"/>
            <a:ext cx="2485623" cy="221067"/>
          </a:xfrm>
          <a:prstGeom prst="rect">
            <a:avLst/>
          </a:prstGeom>
          <a:noFill/>
        </p:spPr>
        <p:txBody>
          <a:bodyPr wrap="square" tIns="0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ko-KR" altLang="en-US" sz="90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결제 버튼 클릭 시 </a:t>
            </a:r>
            <a:r>
              <a:rPr lang="en-US" altLang="ko-KR" sz="90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PG</a:t>
            </a:r>
            <a:r>
              <a:rPr lang="ko-KR" altLang="en-US" sz="90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사의 결제 모듈 호출</a:t>
            </a:r>
          </a:p>
        </p:txBody>
      </p:sp>
      <p:sp>
        <p:nvSpPr>
          <p:cNvPr id="138" name="TextBox 119"/>
          <p:cNvSpPr txBox="1"/>
          <p:nvPr/>
        </p:nvSpPr>
        <p:spPr>
          <a:xfrm>
            <a:off x="5122237" y="4319733"/>
            <a:ext cx="2485623" cy="393237"/>
          </a:xfrm>
          <a:prstGeom prst="rect">
            <a:avLst/>
          </a:prstGeom>
          <a:noFill/>
        </p:spPr>
        <p:txBody>
          <a:bodyPr wrap="square" tIns="0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ko-KR" altLang="en-US" sz="90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선택한 강의 수강료를 </a:t>
            </a:r>
            <a:r>
              <a:rPr lang="en-US" altLang="ko-KR" sz="90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vue</a:t>
            </a:r>
            <a:r>
              <a:rPr lang="ko-KR" altLang="en-US" sz="90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를 이용하여 </a:t>
            </a:r>
          </a:p>
          <a:p>
            <a:pPr>
              <a:lnSpc>
                <a:spcPct val="130000"/>
              </a:lnSpc>
              <a:defRPr/>
            </a:pPr>
            <a:r>
              <a:rPr lang="ko-KR" altLang="en-US" sz="90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비동기로 계산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853408E-E9A1-046C-58B5-617CC721C6E3}"/>
              </a:ext>
            </a:extLst>
          </p:cNvPr>
          <p:cNvSpPr txBox="1"/>
          <p:nvPr/>
        </p:nvSpPr>
        <p:spPr>
          <a:xfrm>
            <a:off x="11413519" y="0"/>
            <a:ext cx="778481" cy="332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31 / 60 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FFFF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50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타원 88"/>
          <p:cNvSpPr/>
          <p:nvPr/>
        </p:nvSpPr>
        <p:spPr>
          <a:xfrm>
            <a:off x="7271328" y="827172"/>
            <a:ext cx="510540" cy="510540"/>
          </a:xfrm>
          <a:prstGeom prst="ellipse">
            <a:avLst/>
          </a:prstGeom>
          <a:solidFill>
            <a:srgbClr val="944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0" name="타원 89"/>
          <p:cNvSpPr/>
          <p:nvPr/>
        </p:nvSpPr>
        <p:spPr>
          <a:xfrm>
            <a:off x="7810943" y="780683"/>
            <a:ext cx="137702" cy="137702"/>
          </a:xfrm>
          <a:prstGeom prst="ellipse">
            <a:avLst/>
          </a:prstGeom>
          <a:solidFill>
            <a:srgbClr val="944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2374900" y="862817"/>
            <a:ext cx="7442200" cy="10021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  <a:defRPr/>
            </a:pPr>
            <a:r>
              <a:rPr lang="ko-KR" altLang="en-US" sz="28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944AFF"/>
                </a:solidFill>
                <a:latin typeface="G마켓 산스 TTF Bold"/>
                <a:ea typeface="G마켓 산스 TTF Bold"/>
                <a:cs typeface="+mn-cs"/>
              </a:rPr>
              <a:t>장바구니 </a:t>
            </a:r>
            <a:r>
              <a:rPr lang="ko-KR" altLang="en-US" sz="28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G마켓 산스 TTF Bold"/>
                <a:ea typeface="G마켓 산스 TTF Bold"/>
                <a:cs typeface="+mn-cs"/>
              </a:rPr>
              <a:t>기능 구현</a:t>
            </a:r>
            <a:r>
              <a:rPr lang="ko-KR" altLang="en-US" sz="28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944AFF"/>
                </a:solidFill>
                <a:latin typeface="G마켓 산스 TTF Bold"/>
                <a:ea typeface="G마켓 산스 TTF Bold"/>
                <a:cs typeface="+mn-cs"/>
              </a:rPr>
              <a:t> </a:t>
            </a:r>
          </a:p>
          <a:p>
            <a:pPr algn="ctr">
              <a:lnSpc>
                <a:spcPct val="130000"/>
              </a:lnSpc>
              <a:defRPr/>
            </a:pPr>
            <a:r>
              <a:rPr lang="en-US" altLang="ko-KR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Bold"/>
                <a:ea typeface="G마켓 산스 TTF Bold"/>
                <a:cs typeface="+mn-cs"/>
              </a:rPr>
              <a:t>[cartList.jsp]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079785" y="491706"/>
            <a:ext cx="58039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1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Montserrat SemiBold"/>
                <a:ea typeface="G마켓 산스 TTF Medium"/>
              </a:rPr>
              <a:t>eduZino - </a:t>
            </a:r>
            <a:r>
              <a:rPr lang="ko-KR" altLang="en-US" sz="11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Montserrat SemiBold"/>
                <a:ea typeface="G마켓 산스 TTF Medium"/>
              </a:rPr>
              <a:t>김나연</a:t>
            </a:r>
          </a:p>
        </p:txBody>
      </p:sp>
      <p:pic>
        <p:nvPicPr>
          <p:cNvPr id="139" name="그림 13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52437" y="2387440"/>
            <a:ext cx="5499834" cy="3063665"/>
          </a:xfrm>
          <a:prstGeom prst="rect">
            <a:avLst/>
          </a:prstGeom>
        </p:spPr>
      </p:pic>
      <p:pic>
        <p:nvPicPr>
          <p:cNvPr id="140" name="그림 139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096000" y="2389345"/>
            <a:ext cx="5676150" cy="305638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853408E-E9A1-046C-58B5-617CC721C6E3}"/>
              </a:ext>
            </a:extLst>
          </p:cNvPr>
          <p:cNvSpPr txBox="1"/>
          <p:nvPr/>
        </p:nvSpPr>
        <p:spPr>
          <a:xfrm>
            <a:off x="11413519" y="0"/>
            <a:ext cx="778481" cy="332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32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/ 60 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FFFF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50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B1768DEC-0C8D-A78E-5D52-980155811ECF}"/>
              </a:ext>
            </a:extLst>
          </p:cNvPr>
          <p:cNvSpPr/>
          <p:nvPr/>
        </p:nvSpPr>
        <p:spPr>
          <a:xfrm>
            <a:off x="569934" y="1888415"/>
            <a:ext cx="4855506" cy="4368241"/>
          </a:xfrm>
          <a:prstGeom prst="rect">
            <a:avLst/>
          </a:prstGeom>
          <a:noFill/>
          <a:ln>
            <a:solidFill>
              <a:srgbClr val="944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ECC0A"/>
              </a:solidFill>
            </a:endParaRPr>
          </a:p>
        </p:txBody>
      </p:sp>
      <p:sp>
        <p:nvSpPr>
          <p:cNvPr id="8" name="사각형: 둥근 모서리 62"/>
          <p:cNvSpPr/>
          <p:nvPr/>
        </p:nvSpPr>
        <p:spPr>
          <a:xfrm>
            <a:off x="569934" y="6228998"/>
            <a:ext cx="4855506" cy="454127"/>
          </a:xfrm>
          <a:prstGeom prst="roundRect">
            <a:avLst>
              <a:gd name="adj" fmla="val 0"/>
            </a:avLst>
          </a:prstGeom>
          <a:solidFill>
            <a:srgbClr val="E5D6FA"/>
          </a:solidFill>
          <a:ln>
            <a:solidFill>
              <a:srgbClr val="944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rgbClr val="FECC0A"/>
              </a:solidFill>
            </a:endParaRPr>
          </a:p>
        </p:txBody>
      </p:sp>
      <p:sp>
        <p:nvSpPr>
          <p:cNvPr id="9" name="화살표: 갈매기형 수장 43"/>
          <p:cNvSpPr/>
          <p:nvPr/>
        </p:nvSpPr>
        <p:spPr>
          <a:xfrm>
            <a:off x="862583" y="6379298"/>
            <a:ext cx="144968" cy="149776"/>
          </a:xfrm>
          <a:prstGeom prst="chevron">
            <a:avLst>
              <a:gd name="adj" fmla="val 50000"/>
            </a:avLst>
          </a:prstGeom>
          <a:solidFill>
            <a:srgbClr val="231F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rgbClr val="231F20"/>
              </a:solidFill>
            </a:endParaRPr>
          </a:p>
        </p:txBody>
      </p:sp>
      <p:sp>
        <p:nvSpPr>
          <p:cNvPr id="10" name="화살표: 갈매기형 수장 44"/>
          <p:cNvSpPr/>
          <p:nvPr/>
        </p:nvSpPr>
        <p:spPr>
          <a:xfrm>
            <a:off x="958938" y="6379298"/>
            <a:ext cx="144968" cy="149776"/>
          </a:xfrm>
          <a:prstGeom prst="chevron">
            <a:avLst>
              <a:gd name="adj" fmla="val 50000"/>
            </a:avLst>
          </a:prstGeom>
          <a:solidFill>
            <a:srgbClr val="231F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rgbClr val="231F20"/>
              </a:solidFill>
            </a:endParaRPr>
          </a:p>
        </p:txBody>
      </p:sp>
      <p:sp>
        <p:nvSpPr>
          <p:cNvPr id="11" name="TextBox 29"/>
          <p:cNvSpPr txBox="1"/>
          <p:nvPr/>
        </p:nvSpPr>
        <p:spPr>
          <a:xfrm>
            <a:off x="1066424" y="6294912"/>
            <a:ext cx="4370148" cy="325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ko-KR" altLang="en-US" sz="120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결제 완료 후 장바구니 비우기 작업</a:t>
            </a:r>
          </a:p>
        </p:txBody>
      </p:sp>
      <p:sp>
        <p:nvSpPr>
          <p:cNvPr id="22" name="타원 88"/>
          <p:cNvSpPr/>
          <p:nvPr/>
        </p:nvSpPr>
        <p:spPr>
          <a:xfrm>
            <a:off x="7071303" y="693822"/>
            <a:ext cx="510540" cy="510540"/>
          </a:xfrm>
          <a:prstGeom prst="ellipse">
            <a:avLst/>
          </a:prstGeom>
          <a:solidFill>
            <a:srgbClr val="944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3" name="타원 89"/>
          <p:cNvSpPr/>
          <p:nvPr/>
        </p:nvSpPr>
        <p:spPr>
          <a:xfrm>
            <a:off x="7610918" y="647333"/>
            <a:ext cx="137702" cy="137702"/>
          </a:xfrm>
          <a:prstGeom prst="ellipse">
            <a:avLst/>
          </a:prstGeom>
          <a:solidFill>
            <a:srgbClr val="944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4" name="TextBox 18"/>
          <p:cNvSpPr txBox="1"/>
          <p:nvPr/>
        </p:nvSpPr>
        <p:spPr>
          <a:xfrm>
            <a:off x="2174875" y="729467"/>
            <a:ext cx="7442200" cy="10021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  <a:defRPr/>
            </a:pPr>
            <a:r>
              <a:rPr lang="ko-KR" altLang="en-US" sz="28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944AFF"/>
                </a:solidFill>
                <a:latin typeface="G마켓 산스 TTF Bold"/>
                <a:ea typeface="G마켓 산스 TTF Bold"/>
                <a:cs typeface="+mn-cs"/>
              </a:rPr>
              <a:t>장바구니 </a:t>
            </a:r>
            <a:r>
              <a:rPr lang="ko-KR" altLang="en-US" sz="28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G마켓 산스 TTF Bold"/>
                <a:ea typeface="G마켓 산스 TTF Bold"/>
                <a:cs typeface="+mn-cs"/>
              </a:rPr>
              <a:t>기능 구현</a:t>
            </a:r>
            <a:r>
              <a:rPr lang="ko-KR" altLang="en-US" sz="28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944AFF"/>
                </a:solidFill>
                <a:latin typeface="G마켓 산스 TTF Bold"/>
                <a:ea typeface="G마켓 산스 TTF Bold"/>
                <a:cs typeface="+mn-cs"/>
              </a:rPr>
              <a:t> </a:t>
            </a:r>
          </a:p>
          <a:p>
            <a:pPr algn="ctr">
              <a:lnSpc>
                <a:spcPct val="130000"/>
              </a:lnSpc>
              <a:defRPr/>
            </a:pPr>
            <a:r>
              <a:rPr lang="en-US" altLang="ko-KR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Bold"/>
                <a:ea typeface="G마켓 산스 TTF Bold"/>
                <a:cs typeface="+mn-cs"/>
              </a:rPr>
              <a:t>[cartList.jsp]</a:t>
            </a:r>
          </a:p>
        </p:txBody>
      </p:sp>
      <p:sp>
        <p:nvSpPr>
          <p:cNvPr id="25" name="TextBox 14"/>
          <p:cNvSpPr txBox="1"/>
          <p:nvPr/>
        </p:nvSpPr>
        <p:spPr>
          <a:xfrm>
            <a:off x="2879760" y="358356"/>
            <a:ext cx="58039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1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Montserrat SemiBold"/>
                <a:ea typeface="G마켓 산스 TTF Medium"/>
              </a:rPr>
              <a:t>eduZino - </a:t>
            </a:r>
            <a:r>
              <a:rPr lang="ko-KR" altLang="en-US" sz="11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Montserrat SemiBold"/>
                <a:ea typeface="G마켓 산스 TTF Medium"/>
              </a:rPr>
              <a:t>김나연</a:t>
            </a: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12986" y="1926165"/>
            <a:ext cx="4764192" cy="4265083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656116" y="1933377"/>
            <a:ext cx="5706828" cy="1116330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656031" y="3721399"/>
            <a:ext cx="5940635" cy="2491739"/>
          </a:xfrm>
          <a:prstGeom prst="rect">
            <a:avLst/>
          </a:prstGeom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B1768DEC-0C8D-A78E-5D52-980155811ECF}"/>
              </a:ext>
            </a:extLst>
          </p:cNvPr>
          <p:cNvSpPr/>
          <p:nvPr/>
        </p:nvSpPr>
        <p:spPr>
          <a:xfrm>
            <a:off x="5628630" y="1888415"/>
            <a:ext cx="5791210" cy="1327226"/>
          </a:xfrm>
          <a:prstGeom prst="rect">
            <a:avLst/>
          </a:prstGeom>
          <a:noFill/>
          <a:ln>
            <a:solidFill>
              <a:srgbClr val="944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ECC0A"/>
              </a:solidFill>
            </a:endParaRPr>
          </a:p>
        </p:txBody>
      </p:sp>
      <p:sp>
        <p:nvSpPr>
          <p:cNvPr id="12" name="사각형: 둥근 모서리 62"/>
          <p:cNvSpPr/>
          <p:nvPr/>
        </p:nvSpPr>
        <p:spPr>
          <a:xfrm>
            <a:off x="5628630" y="3082864"/>
            <a:ext cx="5791210" cy="454127"/>
          </a:xfrm>
          <a:prstGeom prst="roundRect">
            <a:avLst>
              <a:gd name="adj" fmla="val 0"/>
            </a:avLst>
          </a:prstGeom>
          <a:solidFill>
            <a:srgbClr val="E5D6FA"/>
          </a:solidFill>
          <a:ln>
            <a:solidFill>
              <a:srgbClr val="944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rgbClr val="FECC0A"/>
              </a:solidFill>
            </a:endParaRPr>
          </a:p>
        </p:txBody>
      </p:sp>
      <p:sp>
        <p:nvSpPr>
          <p:cNvPr id="13" name="화살표: 갈매기형 수장 43"/>
          <p:cNvSpPr/>
          <p:nvPr/>
        </p:nvSpPr>
        <p:spPr>
          <a:xfrm>
            <a:off x="5930804" y="3223639"/>
            <a:ext cx="144968" cy="149776"/>
          </a:xfrm>
          <a:prstGeom prst="chevron">
            <a:avLst>
              <a:gd name="adj" fmla="val 50000"/>
            </a:avLst>
          </a:prstGeom>
          <a:solidFill>
            <a:srgbClr val="231F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rgbClr val="231F20"/>
              </a:solidFill>
            </a:endParaRPr>
          </a:p>
        </p:txBody>
      </p:sp>
      <p:sp>
        <p:nvSpPr>
          <p:cNvPr id="14" name="화살표: 갈매기형 수장 44"/>
          <p:cNvSpPr/>
          <p:nvPr/>
        </p:nvSpPr>
        <p:spPr>
          <a:xfrm>
            <a:off x="6027159" y="3223639"/>
            <a:ext cx="144968" cy="149776"/>
          </a:xfrm>
          <a:prstGeom prst="chevron">
            <a:avLst>
              <a:gd name="adj" fmla="val 50000"/>
            </a:avLst>
          </a:prstGeom>
          <a:solidFill>
            <a:srgbClr val="231F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rgbClr val="231F20"/>
              </a:solidFill>
            </a:endParaRPr>
          </a:p>
        </p:txBody>
      </p:sp>
      <p:sp>
        <p:nvSpPr>
          <p:cNvPr id="16" name="TextBox 29"/>
          <p:cNvSpPr txBox="1"/>
          <p:nvPr/>
        </p:nvSpPr>
        <p:spPr>
          <a:xfrm>
            <a:off x="6134645" y="3139252"/>
            <a:ext cx="4370148" cy="3267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ko-KR" altLang="en-US" sz="120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삭제 메서드들 체크된 개수만큼 반복하여 서비스에서 삭제 반복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1768DEC-0C8D-A78E-5D52-980155811ECF}"/>
              </a:ext>
            </a:extLst>
          </p:cNvPr>
          <p:cNvSpPr/>
          <p:nvPr/>
        </p:nvSpPr>
        <p:spPr>
          <a:xfrm>
            <a:off x="5628630" y="3685679"/>
            <a:ext cx="6002538" cy="2594866"/>
          </a:xfrm>
          <a:prstGeom prst="rect">
            <a:avLst/>
          </a:prstGeom>
          <a:noFill/>
          <a:ln>
            <a:solidFill>
              <a:srgbClr val="944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ECC0A"/>
              </a:solidFill>
            </a:endParaRPr>
          </a:p>
        </p:txBody>
      </p:sp>
      <p:sp>
        <p:nvSpPr>
          <p:cNvPr id="17" name="사각형: 둥근 모서리 62"/>
          <p:cNvSpPr/>
          <p:nvPr/>
        </p:nvSpPr>
        <p:spPr>
          <a:xfrm>
            <a:off x="5628630" y="6256656"/>
            <a:ext cx="6002538" cy="454127"/>
          </a:xfrm>
          <a:prstGeom prst="roundRect">
            <a:avLst>
              <a:gd name="adj" fmla="val 0"/>
            </a:avLst>
          </a:prstGeom>
          <a:solidFill>
            <a:srgbClr val="E5D6FA"/>
          </a:solidFill>
          <a:ln>
            <a:solidFill>
              <a:srgbClr val="944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rgbClr val="FECC0A"/>
              </a:solidFill>
            </a:endParaRPr>
          </a:p>
        </p:txBody>
      </p:sp>
      <p:sp>
        <p:nvSpPr>
          <p:cNvPr id="18" name="화살표: 갈매기형 수장 43"/>
          <p:cNvSpPr/>
          <p:nvPr/>
        </p:nvSpPr>
        <p:spPr>
          <a:xfrm>
            <a:off x="5930805" y="6397431"/>
            <a:ext cx="144968" cy="149776"/>
          </a:xfrm>
          <a:prstGeom prst="chevron">
            <a:avLst>
              <a:gd name="adj" fmla="val 50000"/>
            </a:avLst>
          </a:prstGeom>
          <a:solidFill>
            <a:srgbClr val="231F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rgbClr val="231F20"/>
              </a:solidFill>
            </a:endParaRPr>
          </a:p>
        </p:txBody>
      </p:sp>
      <p:sp>
        <p:nvSpPr>
          <p:cNvPr id="20" name="화살표: 갈매기형 수장 44"/>
          <p:cNvSpPr/>
          <p:nvPr/>
        </p:nvSpPr>
        <p:spPr>
          <a:xfrm>
            <a:off x="6027160" y="6397431"/>
            <a:ext cx="144968" cy="149776"/>
          </a:xfrm>
          <a:prstGeom prst="chevron">
            <a:avLst>
              <a:gd name="adj" fmla="val 50000"/>
            </a:avLst>
          </a:prstGeom>
          <a:solidFill>
            <a:srgbClr val="231F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rgbClr val="231F20"/>
              </a:solidFill>
            </a:endParaRPr>
          </a:p>
        </p:txBody>
      </p:sp>
      <p:sp>
        <p:nvSpPr>
          <p:cNvPr id="21" name="TextBox 29"/>
          <p:cNvSpPr txBox="1"/>
          <p:nvPr/>
        </p:nvSpPr>
        <p:spPr>
          <a:xfrm>
            <a:off x="6134645" y="6313044"/>
            <a:ext cx="4370148" cy="328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ko-KR" altLang="en-US" sz="120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컨트롤러에서 배열로 전달받아 서비스 호출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853408E-E9A1-046C-58B5-617CC721C6E3}"/>
              </a:ext>
            </a:extLst>
          </p:cNvPr>
          <p:cNvSpPr txBox="1"/>
          <p:nvPr/>
        </p:nvSpPr>
        <p:spPr>
          <a:xfrm>
            <a:off x="11413519" y="0"/>
            <a:ext cx="778481" cy="332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33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/ 60 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FFFF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558482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50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/>
          <p:nvPr/>
        </p:nvSpPr>
        <p:spPr>
          <a:xfrm>
            <a:off x="358814" y="1915413"/>
            <a:ext cx="11458937" cy="4659007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8" name="TextBox 35"/>
          <p:cNvSpPr txBox="1"/>
          <p:nvPr/>
        </p:nvSpPr>
        <p:spPr>
          <a:xfrm>
            <a:off x="1212730" y="2033629"/>
            <a:ext cx="2769958" cy="6524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en-US" altLang="ko-KR" sz="1400">
                <a:ln w="9525">
                  <a:solidFill>
                    <a:srgbClr val="FFFFFF">
                      <a:alpha val="0"/>
                    </a:srgbClr>
                  </a:solidFill>
                </a:ln>
                <a:solidFill>
                  <a:srgbClr val="944AFF"/>
                </a:solidFill>
                <a:latin typeface="G마켓 산스 TTF Bold"/>
                <a:ea typeface="G마켓 산스 TTF Bold"/>
              </a:rPr>
              <a:t>[member]</a:t>
            </a:r>
          </a:p>
          <a:p>
            <a:pPr>
              <a:lnSpc>
                <a:spcPct val="130000"/>
              </a:lnSpc>
              <a:defRPr/>
            </a:pPr>
            <a:r>
              <a:rPr lang="en-US" altLang="ko-KR" sz="1400">
                <a:ln w="9525">
                  <a:solidFill>
                    <a:srgbClr val="FFFFFF">
                      <a:alpha val="0"/>
                    </a:srgbClr>
                  </a:solidFill>
                </a:ln>
                <a:solidFill>
                  <a:srgbClr val="944AFF"/>
                </a:solidFill>
                <a:latin typeface="G마켓 산스 TTF Bold"/>
                <a:ea typeface="G마켓 산스 TTF Bold"/>
              </a:rPr>
              <a:t> </a:t>
            </a:r>
            <a:r>
              <a:rPr lang="ko-KR" altLang="en-US" sz="1400">
                <a:ln w="9525">
                  <a:solidFill>
                    <a:srgbClr val="FFFFFF">
                      <a:alpha val="0"/>
                    </a:srgbClr>
                  </a:solidFill>
                </a:ln>
                <a:latin typeface="G마켓 산스 TTF Bold"/>
                <a:ea typeface="G마켓 산스 TTF Bold"/>
              </a:rPr>
              <a:t>회원 정보를 담는 테이블</a:t>
            </a:r>
          </a:p>
        </p:txBody>
      </p:sp>
      <p:sp>
        <p:nvSpPr>
          <p:cNvPr id="40" name="TextBox 35"/>
          <p:cNvSpPr txBox="1"/>
          <p:nvPr/>
        </p:nvSpPr>
        <p:spPr>
          <a:xfrm>
            <a:off x="1209907" y="5975939"/>
            <a:ext cx="3609019" cy="6367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en-US" altLang="ko-KR" sz="1400">
                <a:ln w="9525">
                  <a:solidFill>
                    <a:srgbClr val="FFFFFF">
                      <a:alpha val="0"/>
                    </a:srgbClr>
                  </a:solidFill>
                </a:ln>
                <a:solidFill>
                  <a:srgbClr val="944AFF"/>
                </a:solidFill>
                <a:latin typeface="G마켓 산스 TTF Bold"/>
                <a:ea typeface="G마켓 산스 TTF Bold"/>
              </a:rPr>
              <a:t>[subject]</a:t>
            </a:r>
          </a:p>
          <a:p>
            <a:pPr>
              <a:lnSpc>
                <a:spcPct val="130000"/>
              </a:lnSpc>
              <a:defRPr/>
            </a:pPr>
            <a:r>
              <a:rPr lang="ko-KR" altLang="en-US" sz="1400">
                <a:ln w="9525">
                  <a:solidFill>
                    <a:srgbClr val="FFFFFF">
                      <a:alpha val="0"/>
                    </a:srgbClr>
                  </a:solidFill>
                </a:ln>
                <a:latin typeface="G마켓 산스 TTF Bold"/>
                <a:ea typeface="G마켓 산스 TTF Bold"/>
              </a:rPr>
              <a:t>강의 전체 내용을 담은 테이블</a:t>
            </a:r>
          </a:p>
        </p:txBody>
      </p:sp>
      <p:sp>
        <p:nvSpPr>
          <p:cNvPr id="42" name="타원 88"/>
          <p:cNvSpPr/>
          <p:nvPr/>
        </p:nvSpPr>
        <p:spPr>
          <a:xfrm>
            <a:off x="7071303" y="693822"/>
            <a:ext cx="510540" cy="510540"/>
          </a:xfrm>
          <a:prstGeom prst="ellipse">
            <a:avLst/>
          </a:prstGeom>
          <a:solidFill>
            <a:srgbClr val="944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3" name="타원 89"/>
          <p:cNvSpPr/>
          <p:nvPr/>
        </p:nvSpPr>
        <p:spPr>
          <a:xfrm>
            <a:off x="7610918" y="647333"/>
            <a:ext cx="137702" cy="137702"/>
          </a:xfrm>
          <a:prstGeom prst="ellipse">
            <a:avLst/>
          </a:prstGeom>
          <a:solidFill>
            <a:srgbClr val="944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6" name="TextBox 18"/>
          <p:cNvSpPr txBox="1"/>
          <p:nvPr/>
        </p:nvSpPr>
        <p:spPr>
          <a:xfrm>
            <a:off x="2374900" y="748517"/>
            <a:ext cx="7442200" cy="10125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  <a:defRPr/>
            </a:pPr>
            <a:r>
              <a:rPr lang="ko-KR" altLang="en-US" sz="28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944AFF"/>
                </a:solidFill>
                <a:latin typeface="G마켓 산스 TTF Bold"/>
                <a:ea typeface="G마켓 산스 TTF Bold"/>
                <a:cs typeface="+mn-cs"/>
              </a:rPr>
              <a:t> 결제 </a:t>
            </a:r>
            <a:r>
              <a:rPr lang="ko-KR" altLang="en-US" sz="28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G마켓 산스 TTF Bold"/>
                <a:ea typeface="G마켓 산스 TTF Bold"/>
                <a:cs typeface="+mn-cs"/>
              </a:rPr>
              <a:t>및</a:t>
            </a:r>
            <a:r>
              <a:rPr lang="ko-KR" altLang="en-US" sz="28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944AFF"/>
                </a:solidFill>
                <a:latin typeface="G마켓 산스 TTF Bold"/>
                <a:ea typeface="G마켓 산스 TTF Bold"/>
                <a:cs typeface="+mn-cs"/>
              </a:rPr>
              <a:t> </a:t>
            </a:r>
            <a:r>
              <a:rPr lang="ko-KR" altLang="en-US" sz="2800" dirty="0" err="1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944AFF"/>
                </a:solidFill>
                <a:latin typeface="G마켓 산스 TTF Bold"/>
                <a:ea typeface="G마켓 산스 TTF Bold"/>
                <a:cs typeface="+mn-cs"/>
              </a:rPr>
              <a:t>결제내역</a:t>
            </a:r>
            <a:r>
              <a:rPr lang="ko-KR" altLang="en-US" sz="28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944AFF"/>
                </a:solidFill>
                <a:latin typeface="G마켓 산스 TTF Bold"/>
                <a:ea typeface="G마켓 산스 TTF Bold"/>
                <a:cs typeface="+mn-cs"/>
              </a:rPr>
              <a:t> </a:t>
            </a:r>
            <a:r>
              <a:rPr lang="ko-KR" altLang="en-US" sz="28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G마켓 산스 TTF Bold"/>
                <a:ea typeface="G마켓 산스 TTF Bold"/>
                <a:cs typeface="+mn-cs"/>
              </a:rPr>
              <a:t>기능 구현</a:t>
            </a:r>
          </a:p>
          <a:p>
            <a:pPr algn="ctr">
              <a:lnSpc>
                <a:spcPct val="130000"/>
              </a:lnSpc>
              <a:defRPr/>
            </a:pPr>
            <a:r>
              <a:rPr lang="en-US" altLang="ko-KR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Bold"/>
                <a:ea typeface="G마켓 산스 TTF Bold"/>
              </a:rPr>
              <a:t>[ERD Table]</a:t>
            </a:r>
          </a:p>
        </p:txBody>
      </p:sp>
      <p:pic>
        <p:nvPicPr>
          <p:cNvPr id="47" name="그림 4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219200" y="2706793"/>
            <a:ext cx="9753600" cy="3307079"/>
          </a:xfrm>
          <a:prstGeom prst="rect">
            <a:avLst/>
          </a:prstGeom>
        </p:spPr>
      </p:pic>
      <p:sp>
        <p:nvSpPr>
          <p:cNvPr id="48" name="TextBox 35"/>
          <p:cNvSpPr txBox="1"/>
          <p:nvPr/>
        </p:nvSpPr>
        <p:spPr>
          <a:xfrm>
            <a:off x="4291490" y="1969089"/>
            <a:ext cx="3609019" cy="6388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en-US" altLang="ko-KR" sz="1400">
                <a:ln w="9525">
                  <a:solidFill>
                    <a:srgbClr val="FFFFFF">
                      <a:alpha val="0"/>
                    </a:srgbClr>
                  </a:solidFill>
                </a:ln>
                <a:solidFill>
                  <a:srgbClr val="944AFF"/>
                </a:solidFill>
                <a:latin typeface="G마켓 산스 TTF Bold"/>
                <a:ea typeface="G마켓 산스 TTF Bold"/>
              </a:rPr>
              <a:t>[order_summary]</a:t>
            </a:r>
          </a:p>
          <a:p>
            <a:pPr>
              <a:lnSpc>
                <a:spcPct val="130000"/>
              </a:lnSpc>
              <a:defRPr/>
            </a:pPr>
            <a:r>
              <a:rPr lang="ko-KR" altLang="en-US" sz="1400">
                <a:ln w="9525">
                  <a:solidFill>
                    <a:srgbClr val="FFFFFF">
                      <a:alpha val="0"/>
                    </a:srgbClr>
                  </a:solidFill>
                </a:ln>
                <a:latin typeface="G마켓 산스 TTF Bold"/>
                <a:ea typeface="G마켓 산스 TTF Bold"/>
              </a:rPr>
              <a:t>회원별 구매한 강의 내역을 담은 테이블</a:t>
            </a:r>
          </a:p>
        </p:txBody>
      </p:sp>
      <p:sp>
        <p:nvSpPr>
          <p:cNvPr id="49" name="TextBox 35"/>
          <p:cNvSpPr txBox="1"/>
          <p:nvPr/>
        </p:nvSpPr>
        <p:spPr>
          <a:xfrm>
            <a:off x="7976891" y="1979671"/>
            <a:ext cx="2974017" cy="6377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en-US" altLang="ko-KR" sz="1400">
                <a:ln w="9525">
                  <a:solidFill>
                    <a:srgbClr val="FFFFFF">
                      <a:alpha val="0"/>
                    </a:srgbClr>
                  </a:solidFill>
                </a:ln>
                <a:solidFill>
                  <a:srgbClr val="944AFF"/>
                </a:solidFill>
                <a:latin typeface="G마켓 산스 TTF Bold"/>
                <a:ea typeface="G마켓 산스 TTF Bold"/>
              </a:rPr>
              <a:t>[payment]</a:t>
            </a:r>
          </a:p>
          <a:p>
            <a:pPr>
              <a:lnSpc>
                <a:spcPct val="130000"/>
              </a:lnSpc>
              <a:defRPr/>
            </a:pPr>
            <a:r>
              <a:rPr lang="ko-KR" altLang="en-US" sz="1400">
                <a:ln w="9525">
                  <a:solidFill>
                    <a:srgbClr val="FFFFFF">
                      <a:alpha val="0"/>
                    </a:srgbClr>
                  </a:solidFill>
                </a:ln>
                <a:latin typeface="G마켓 산스 TTF Bold"/>
                <a:ea typeface="G마켓 산스 TTF Bold"/>
              </a:rPr>
              <a:t>결제 상태를 담은 테이블</a:t>
            </a:r>
          </a:p>
        </p:txBody>
      </p:sp>
      <p:sp>
        <p:nvSpPr>
          <p:cNvPr id="50" name="TextBox 35"/>
          <p:cNvSpPr txBox="1"/>
          <p:nvPr/>
        </p:nvSpPr>
        <p:spPr>
          <a:xfrm>
            <a:off x="4608991" y="5994988"/>
            <a:ext cx="2974017" cy="6420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en-US" altLang="ko-KR" sz="1400">
                <a:ln w="9525">
                  <a:solidFill>
                    <a:srgbClr val="FFFFFF">
                      <a:alpha val="0"/>
                    </a:srgbClr>
                  </a:solidFill>
                </a:ln>
                <a:solidFill>
                  <a:srgbClr val="944AFF"/>
                </a:solidFill>
                <a:latin typeface="G마켓 산스 TTF Bold"/>
                <a:ea typeface="G마켓 산스 TTF Bold"/>
              </a:rPr>
              <a:t>[paystate]</a:t>
            </a:r>
          </a:p>
          <a:p>
            <a:pPr>
              <a:lnSpc>
                <a:spcPct val="130000"/>
              </a:lnSpc>
              <a:defRPr/>
            </a:pPr>
            <a:r>
              <a:rPr lang="ko-KR" altLang="en-US" sz="1400">
                <a:ln w="9525">
                  <a:solidFill>
                    <a:srgbClr val="FFFFFF">
                      <a:alpha val="0"/>
                    </a:srgbClr>
                  </a:solidFill>
                </a:ln>
                <a:latin typeface="G마켓 산스 TTF Bold"/>
                <a:ea typeface="G마켓 산스 TTF Bold"/>
              </a:rPr>
              <a:t>결제 방식을 담은 테이블</a:t>
            </a:r>
          </a:p>
        </p:txBody>
      </p:sp>
      <p:sp>
        <p:nvSpPr>
          <p:cNvPr id="51" name="TextBox 35"/>
          <p:cNvSpPr txBox="1"/>
          <p:nvPr/>
        </p:nvSpPr>
        <p:spPr>
          <a:xfrm>
            <a:off x="7904641" y="5999221"/>
            <a:ext cx="2974017" cy="6420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en-US" altLang="ko-KR" sz="1400">
                <a:ln w="9525">
                  <a:solidFill>
                    <a:srgbClr val="FFFFFF">
                      <a:alpha val="0"/>
                    </a:srgbClr>
                  </a:solidFill>
                </a:ln>
                <a:solidFill>
                  <a:srgbClr val="944AFF"/>
                </a:solidFill>
                <a:latin typeface="G마켓 산스 TTF Bold"/>
                <a:ea typeface="G마켓 산스 TTF Bold"/>
              </a:rPr>
              <a:t>[order_detail]</a:t>
            </a:r>
          </a:p>
          <a:p>
            <a:pPr>
              <a:lnSpc>
                <a:spcPct val="130000"/>
              </a:lnSpc>
              <a:defRPr/>
            </a:pPr>
            <a:r>
              <a:rPr lang="ko-KR" altLang="en-US" sz="1400">
                <a:ln w="9525">
                  <a:solidFill>
                    <a:srgbClr val="FFFFFF">
                      <a:alpha val="0"/>
                    </a:srgbClr>
                  </a:solidFill>
                </a:ln>
                <a:latin typeface="G마켓 산스 TTF Bold"/>
                <a:ea typeface="G마켓 산스 TTF Bold"/>
              </a:rPr>
              <a:t>결제 내용 상세를 담은 테이블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853408E-E9A1-046C-58B5-617CC721C6E3}"/>
              </a:ext>
            </a:extLst>
          </p:cNvPr>
          <p:cNvSpPr txBox="1"/>
          <p:nvPr/>
        </p:nvSpPr>
        <p:spPr>
          <a:xfrm>
            <a:off x="11413519" y="0"/>
            <a:ext cx="778481" cy="332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34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/ 60 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FFFF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879760" y="358356"/>
            <a:ext cx="58039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1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Montserrat SemiBold"/>
                <a:ea typeface="G마켓 산스 TTF Medium"/>
              </a:rPr>
              <a:t>eduZino - </a:t>
            </a:r>
            <a:r>
              <a:rPr lang="ko-KR" altLang="en-US" sz="11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Montserrat SemiBold"/>
                <a:ea typeface="G마켓 산스 TTF Medium"/>
              </a:rPr>
              <a:t>김나연</a:t>
            </a:r>
          </a:p>
        </p:txBody>
      </p:sp>
    </p:spTree>
    <p:extLst>
      <p:ext uri="{BB962C8B-B14F-4D97-AF65-F5344CB8AC3E}">
        <p14:creationId xmlns:p14="http://schemas.microsoft.com/office/powerpoint/2010/main" val="7866195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50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타원 88"/>
          <p:cNvSpPr/>
          <p:nvPr/>
        </p:nvSpPr>
        <p:spPr>
          <a:xfrm>
            <a:off x="7888791" y="804117"/>
            <a:ext cx="510540" cy="549093"/>
          </a:xfrm>
          <a:prstGeom prst="ellipse">
            <a:avLst/>
          </a:prstGeom>
          <a:solidFill>
            <a:srgbClr val="944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0" name="타원 89"/>
          <p:cNvSpPr/>
          <p:nvPr/>
        </p:nvSpPr>
        <p:spPr>
          <a:xfrm>
            <a:off x="8428406" y="757629"/>
            <a:ext cx="137702" cy="137702"/>
          </a:xfrm>
          <a:prstGeom prst="ellipse">
            <a:avLst/>
          </a:prstGeom>
          <a:solidFill>
            <a:srgbClr val="944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3079785" y="491706"/>
            <a:ext cx="58039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100" dirty="0" err="1" smtClean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Montserrat SemiBold"/>
                <a:ea typeface="G마켓 산스 TTF Medium"/>
              </a:rPr>
              <a:t>eduZino</a:t>
            </a:r>
            <a:r>
              <a:rPr lang="en-US" altLang="ko-KR" sz="1100" dirty="0" smtClean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Montserrat SemiBold"/>
                <a:ea typeface="G마켓 산스 TTF Medium"/>
              </a:rPr>
              <a:t> - </a:t>
            </a:r>
            <a:r>
              <a:rPr lang="ko-KR" altLang="en-US" sz="1100" dirty="0" smtClean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Montserrat SemiBold"/>
                <a:ea typeface="G마켓 산스 TTF Medium"/>
              </a:rPr>
              <a:t>김나연</a:t>
            </a:r>
            <a:endParaRPr lang="ko-KR" altLang="en-US" sz="1100" dirty="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rgbClr val="FFFFFF"/>
              </a:solidFill>
              <a:latin typeface="Montserrat SemiBold"/>
              <a:ea typeface="G마켓 산스 TTF Medium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8144061" y="2434771"/>
            <a:ext cx="3371739" cy="3929743"/>
          </a:xfrm>
          <a:prstGeom prst="rect">
            <a:avLst/>
          </a:prstGeom>
          <a:solidFill>
            <a:srgbClr val="F4F4F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675999" y="2453798"/>
            <a:ext cx="3371739" cy="3872932"/>
          </a:xfrm>
          <a:prstGeom prst="rect">
            <a:avLst/>
          </a:prstGeom>
          <a:solidFill>
            <a:srgbClr val="F4F4F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9" name="직사각형 38"/>
          <p:cNvSpPr/>
          <p:nvPr/>
        </p:nvSpPr>
        <p:spPr>
          <a:xfrm>
            <a:off x="4410130" y="2452685"/>
            <a:ext cx="3371739" cy="3911830"/>
          </a:xfrm>
          <a:prstGeom prst="rect">
            <a:avLst/>
          </a:prstGeom>
          <a:solidFill>
            <a:srgbClr val="F4F4F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1" name="타원 40"/>
          <p:cNvSpPr/>
          <p:nvPr/>
        </p:nvSpPr>
        <p:spPr>
          <a:xfrm>
            <a:off x="4600189" y="4268360"/>
            <a:ext cx="461088" cy="461086"/>
          </a:xfrm>
          <a:prstGeom prst="ellipse">
            <a:avLst/>
          </a:prstGeom>
          <a:solidFill>
            <a:srgbClr val="944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defRPr/>
            </a:pPr>
            <a:r>
              <a:rPr lang="en-US" altLang="ko-KR" sz="1100">
                <a:solidFill>
                  <a:srgbClr val="FFFFFF"/>
                </a:solidFill>
                <a:latin typeface="Montserrat SemiBold"/>
                <a:ea typeface="a시월구일2"/>
              </a:rPr>
              <a:t>02</a:t>
            </a:r>
            <a:endParaRPr lang="ko-KR" altLang="en-US" sz="1100">
              <a:solidFill>
                <a:srgbClr val="FFFFFF"/>
              </a:solidFill>
              <a:latin typeface="Montserrat SemiBold"/>
              <a:ea typeface="a시월구일2"/>
            </a:endParaRPr>
          </a:p>
        </p:txBody>
      </p:sp>
      <p:sp>
        <p:nvSpPr>
          <p:cNvPr id="45" name="타원 44"/>
          <p:cNvSpPr/>
          <p:nvPr/>
        </p:nvSpPr>
        <p:spPr>
          <a:xfrm>
            <a:off x="4600189" y="3625967"/>
            <a:ext cx="461088" cy="461086"/>
          </a:xfrm>
          <a:prstGeom prst="ellipse">
            <a:avLst/>
          </a:prstGeom>
          <a:solidFill>
            <a:srgbClr val="944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defRPr/>
            </a:pPr>
            <a:r>
              <a:rPr lang="en-US" altLang="ko-KR" sz="1100">
                <a:solidFill>
                  <a:srgbClr val="FFFFFF"/>
                </a:solidFill>
                <a:latin typeface="Montserrat SemiBold"/>
                <a:ea typeface="a시월구일2"/>
              </a:rPr>
              <a:t>01</a:t>
            </a:r>
            <a:endParaRPr lang="ko-KR" altLang="en-US" sz="1100">
              <a:solidFill>
                <a:srgbClr val="FFFFFF"/>
              </a:solidFill>
              <a:latin typeface="Montserrat SemiBold"/>
              <a:ea typeface="a시월구일2"/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4410130" y="2434772"/>
            <a:ext cx="3371738" cy="860395"/>
          </a:xfrm>
          <a:prstGeom prst="rect">
            <a:avLst/>
          </a:prstGeom>
          <a:solidFill>
            <a:srgbClr val="944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3" name="TextBox 72"/>
          <p:cNvSpPr txBox="1"/>
          <p:nvPr/>
        </p:nvSpPr>
        <p:spPr>
          <a:xfrm>
            <a:off x="5186134" y="2506751"/>
            <a:ext cx="1819729" cy="71404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defPPr>
              <a:defRPr lang="ko-KR"/>
            </a:defPPr>
            <a:lvl1pPr>
              <a:defRPr>
                <a:ln w="9525">
                  <a:solidFill>
                    <a:schemeClr val="accent1">
                      <a:alpha val="0"/>
                    </a:schemeClr>
                  </a:solidFill>
                </a:ln>
                <a:latin typeface="G마켓 산스 TTF Bold"/>
                <a:ea typeface="G마켓 산스 TTF Bold"/>
              </a:defRPr>
            </a:lvl1pPr>
          </a:lstStyle>
          <a:p>
            <a:pPr algn="ctr">
              <a:lnSpc>
                <a:spcPct val="130000"/>
              </a:lnSpc>
              <a:defRPr/>
            </a:pPr>
            <a:r>
              <a:rPr lang="en-US" altLang="ko-KR" sz="1600" dirty="0">
                <a:solidFill>
                  <a:srgbClr val="F4F4F4"/>
                </a:solidFill>
              </a:rPr>
              <a:t>View</a:t>
            </a:r>
          </a:p>
          <a:p>
            <a:pPr algn="ctr">
              <a:lnSpc>
                <a:spcPct val="130000"/>
              </a:lnSpc>
              <a:defRPr/>
            </a:pPr>
            <a:r>
              <a:rPr lang="en-US" altLang="ko-KR" sz="1600" dirty="0">
                <a:solidFill>
                  <a:srgbClr val="F4F4F4"/>
                </a:solidFill>
              </a:rPr>
              <a:t>.</a:t>
            </a:r>
            <a:r>
              <a:rPr lang="en-US" altLang="ko-KR" sz="1600" dirty="0" err="1">
                <a:solidFill>
                  <a:srgbClr val="F4F4F4"/>
                </a:solidFill>
              </a:rPr>
              <a:t>jsp</a:t>
            </a:r>
            <a:r>
              <a:rPr lang="ko-KR" altLang="en-US" sz="1600" dirty="0">
                <a:solidFill>
                  <a:srgbClr val="F4F4F4"/>
                </a:solidFill>
              </a:rPr>
              <a:t>에서 구현하기</a:t>
            </a:r>
            <a:endParaRPr lang="en-US" altLang="ko-KR" sz="1600" dirty="0">
              <a:solidFill>
                <a:srgbClr val="F4F4F4"/>
              </a:solidFill>
            </a:endParaRPr>
          </a:p>
        </p:txBody>
      </p:sp>
      <p:sp>
        <p:nvSpPr>
          <p:cNvPr id="128" name="직사각형 127"/>
          <p:cNvSpPr/>
          <p:nvPr/>
        </p:nvSpPr>
        <p:spPr>
          <a:xfrm>
            <a:off x="8144062" y="2434772"/>
            <a:ext cx="3371738" cy="860395"/>
          </a:xfrm>
          <a:prstGeom prst="rect">
            <a:avLst/>
          </a:prstGeom>
          <a:solidFill>
            <a:srgbClr val="944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29" name="TextBox 128"/>
          <p:cNvSpPr txBox="1"/>
          <p:nvPr/>
        </p:nvSpPr>
        <p:spPr>
          <a:xfrm>
            <a:off x="9018655" y="2506751"/>
            <a:ext cx="1622560" cy="732508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defPPr>
              <a:defRPr lang="ko-KR"/>
            </a:defPPr>
            <a:lvl1pPr>
              <a:defRPr>
                <a:ln w="9525">
                  <a:solidFill>
                    <a:schemeClr val="accent1">
                      <a:alpha val="0"/>
                    </a:schemeClr>
                  </a:solidFill>
                </a:ln>
                <a:latin typeface="G마켓 산스 TTF Bold"/>
                <a:ea typeface="G마켓 산스 TTF Bold"/>
              </a:defRPr>
            </a:lvl1pPr>
          </a:lstStyle>
          <a:p>
            <a:pPr algn="ctr">
              <a:lnSpc>
                <a:spcPct val="130000"/>
              </a:lnSpc>
              <a:defRPr/>
            </a:pPr>
            <a:r>
              <a:rPr lang="en-US" altLang="ko-KR" sz="1600">
                <a:solidFill>
                  <a:srgbClr val="F4F4F4"/>
                </a:solidFill>
              </a:rPr>
              <a:t>Controller</a:t>
            </a:r>
          </a:p>
          <a:p>
            <a:pPr algn="ctr">
              <a:lnSpc>
                <a:spcPct val="130000"/>
              </a:lnSpc>
              <a:defRPr/>
            </a:pPr>
            <a:r>
              <a:rPr lang="ko-KR" altLang="en-US" sz="1600">
                <a:solidFill>
                  <a:srgbClr val="F4F4F4"/>
                </a:solidFill>
              </a:rPr>
              <a:t>데이터 처리하기</a:t>
            </a:r>
            <a:endParaRPr lang="en-US" altLang="ko-KR" sz="1600">
              <a:solidFill>
                <a:srgbClr val="F4F4F4"/>
              </a:solidFill>
            </a:endParaRPr>
          </a:p>
        </p:txBody>
      </p:sp>
      <p:sp>
        <p:nvSpPr>
          <p:cNvPr id="132" name="직사각형 131"/>
          <p:cNvSpPr/>
          <p:nvPr/>
        </p:nvSpPr>
        <p:spPr>
          <a:xfrm>
            <a:off x="675999" y="2434772"/>
            <a:ext cx="3371738" cy="860395"/>
          </a:xfrm>
          <a:prstGeom prst="rect">
            <a:avLst/>
          </a:prstGeom>
          <a:solidFill>
            <a:srgbClr val="944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3" name="TextBox 132"/>
          <p:cNvSpPr txBox="1"/>
          <p:nvPr/>
        </p:nvSpPr>
        <p:spPr>
          <a:xfrm>
            <a:off x="1127396" y="2506751"/>
            <a:ext cx="2468946" cy="732508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defPPr>
              <a:defRPr lang="ko-KR"/>
            </a:defPPr>
            <a:lvl1pPr>
              <a:defRPr>
                <a:ln w="9525">
                  <a:solidFill>
                    <a:schemeClr val="accent1">
                      <a:alpha val="0"/>
                    </a:schemeClr>
                  </a:solidFill>
                </a:ln>
                <a:latin typeface="G마켓 산스 TTF Bold"/>
                <a:ea typeface="G마켓 산스 TTF Bold"/>
              </a:defRPr>
            </a:lvl1pPr>
          </a:lstStyle>
          <a:p>
            <a:pPr algn="ctr">
              <a:lnSpc>
                <a:spcPct val="130000"/>
              </a:lnSpc>
              <a:defRPr/>
            </a:pPr>
            <a:r>
              <a:rPr lang="en-US" altLang="ko-KR" sz="1600" dirty="0">
                <a:solidFill>
                  <a:srgbClr val="F4F4F4"/>
                </a:solidFill>
              </a:rPr>
              <a:t>Model</a:t>
            </a:r>
          </a:p>
          <a:p>
            <a:pPr algn="ctr">
              <a:lnSpc>
                <a:spcPct val="130000"/>
              </a:lnSpc>
              <a:defRPr/>
            </a:pPr>
            <a:r>
              <a:rPr lang="ko-KR" altLang="en-US" sz="1600" dirty="0">
                <a:solidFill>
                  <a:srgbClr val="F4F4F4"/>
                </a:solidFill>
              </a:rPr>
              <a:t>데이터를 처리해 넣어주기</a:t>
            </a:r>
            <a:endParaRPr lang="en-US" altLang="ko-KR" sz="1600" dirty="0">
              <a:solidFill>
                <a:srgbClr val="F4F4F4"/>
              </a:solidFill>
            </a:endParaRPr>
          </a:p>
        </p:txBody>
      </p:sp>
      <p:sp>
        <p:nvSpPr>
          <p:cNvPr id="69" name="타원 68"/>
          <p:cNvSpPr/>
          <p:nvPr/>
        </p:nvSpPr>
        <p:spPr>
          <a:xfrm>
            <a:off x="866047" y="4252021"/>
            <a:ext cx="461088" cy="461086"/>
          </a:xfrm>
          <a:prstGeom prst="ellipse">
            <a:avLst/>
          </a:prstGeom>
          <a:solidFill>
            <a:srgbClr val="944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defRPr/>
            </a:pPr>
            <a:r>
              <a:rPr lang="en-US" altLang="ko-KR" sz="1100">
                <a:solidFill>
                  <a:srgbClr val="FFFFFF"/>
                </a:solidFill>
                <a:latin typeface="Montserrat SemiBold"/>
                <a:ea typeface="a시월구일2"/>
              </a:rPr>
              <a:t>02</a:t>
            </a:r>
            <a:endParaRPr lang="ko-KR" altLang="en-US" sz="1100">
              <a:solidFill>
                <a:srgbClr val="FFFFFF"/>
              </a:solidFill>
              <a:latin typeface="Montserrat SemiBold"/>
              <a:ea typeface="a시월구일2"/>
            </a:endParaRPr>
          </a:p>
        </p:txBody>
      </p:sp>
      <p:sp>
        <p:nvSpPr>
          <p:cNvPr id="72" name="타원 71"/>
          <p:cNvSpPr/>
          <p:nvPr/>
        </p:nvSpPr>
        <p:spPr>
          <a:xfrm>
            <a:off x="866047" y="3609628"/>
            <a:ext cx="461088" cy="461086"/>
          </a:xfrm>
          <a:prstGeom prst="ellipse">
            <a:avLst/>
          </a:prstGeom>
          <a:solidFill>
            <a:srgbClr val="944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defRPr/>
            </a:pPr>
            <a:r>
              <a:rPr lang="en-US" altLang="ko-KR" sz="1100">
                <a:solidFill>
                  <a:srgbClr val="FFFFFF"/>
                </a:solidFill>
                <a:latin typeface="Montserrat SemiBold"/>
                <a:ea typeface="a시월구일2"/>
              </a:rPr>
              <a:t>01</a:t>
            </a:r>
            <a:endParaRPr lang="ko-KR" altLang="en-US" sz="1100">
              <a:solidFill>
                <a:srgbClr val="FFFFFF"/>
              </a:solidFill>
              <a:latin typeface="Montserrat SemiBold"/>
              <a:ea typeface="a시월구일2"/>
            </a:endParaRPr>
          </a:p>
        </p:txBody>
      </p:sp>
      <p:sp>
        <p:nvSpPr>
          <p:cNvPr id="74" name="타원 73"/>
          <p:cNvSpPr/>
          <p:nvPr/>
        </p:nvSpPr>
        <p:spPr>
          <a:xfrm>
            <a:off x="866047" y="5536808"/>
            <a:ext cx="461088" cy="461086"/>
          </a:xfrm>
          <a:prstGeom prst="ellipse">
            <a:avLst/>
          </a:prstGeom>
          <a:solidFill>
            <a:srgbClr val="944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defRPr/>
            </a:pPr>
            <a:r>
              <a:rPr lang="en-US" altLang="ko-KR" sz="1100">
                <a:solidFill>
                  <a:srgbClr val="FFFFFF"/>
                </a:solidFill>
                <a:latin typeface="Montserrat SemiBold"/>
                <a:ea typeface="a시월구일2"/>
              </a:rPr>
              <a:t>04</a:t>
            </a:r>
            <a:endParaRPr lang="ko-KR" altLang="en-US" sz="1100">
              <a:solidFill>
                <a:srgbClr val="FFFFFF"/>
              </a:solidFill>
              <a:latin typeface="Montserrat SemiBold"/>
              <a:ea typeface="a시월구일2"/>
            </a:endParaRPr>
          </a:p>
        </p:txBody>
      </p:sp>
      <p:sp>
        <p:nvSpPr>
          <p:cNvPr id="76" name="타원 75"/>
          <p:cNvSpPr/>
          <p:nvPr/>
        </p:nvSpPr>
        <p:spPr>
          <a:xfrm>
            <a:off x="866047" y="4894414"/>
            <a:ext cx="461088" cy="461086"/>
          </a:xfrm>
          <a:prstGeom prst="ellipse">
            <a:avLst/>
          </a:prstGeom>
          <a:solidFill>
            <a:srgbClr val="944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defRPr/>
            </a:pPr>
            <a:r>
              <a:rPr lang="en-US" altLang="ko-KR" sz="1100">
                <a:solidFill>
                  <a:srgbClr val="FFFFFF"/>
                </a:solidFill>
                <a:latin typeface="Montserrat SemiBold"/>
                <a:ea typeface="a시월구일2"/>
              </a:rPr>
              <a:t>03</a:t>
            </a:r>
            <a:endParaRPr lang="ko-KR" altLang="en-US" sz="1100">
              <a:solidFill>
                <a:srgbClr val="FFFFFF"/>
              </a:solidFill>
              <a:latin typeface="Montserrat SemiBold"/>
              <a:ea typeface="a시월구일2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1388095" y="3667210"/>
            <a:ext cx="2485623" cy="398060"/>
          </a:xfrm>
          <a:prstGeom prst="rect">
            <a:avLst/>
          </a:prstGeom>
          <a:noFill/>
        </p:spPr>
        <p:txBody>
          <a:bodyPr wrap="square" tIns="0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en-US" altLang="ko-KR" sz="90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Controller</a:t>
            </a:r>
            <a:r>
              <a:rPr lang="ko-KR" altLang="en-US" sz="90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 에서 전달한 데이터를 이용하여</a:t>
            </a:r>
          </a:p>
          <a:p>
            <a:pPr>
              <a:lnSpc>
                <a:spcPct val="130000"/>
              </a:lnSpc>
              <a:defRPr/>
            </a:pPr>
            <a:r>
              <a:rPr lang="ko-KR" altLang="en-US" sz="90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결제 모듈 호출 후 결제 승인 </a:t>
            </a:r>
            <a:r>
              <a:rPr lang="ko-KR" altLang="en-US" sz="900" dirty="0" err="1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파라미터</a:t>
            </a:r>
            <a:r>
              <a:rPr lang="ko-KR" altLang="en-US" sz="90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 반환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1370776" y="5004262"/>
            <a:ext cx="2485623" cy="223058"/>
          </a:xfrm>
          <a:prstGeom prst="rect">
            <a:avLst/>
          </a:prstGeom>
          <a:noFill/>
        </p:spPr>
        <p:txBody>
          <a:bodyPr wrap="square" tIns="0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ko-KR" altLang="en-US" sz="90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결제 완료 후 장바구니에서 삭제처리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1375972" y="5554374"/>
            <a:ext cx="2485623" cy="406265"/>
          </a:xfrm>
          <a:prstGeom prst="rect">
            <a:avLst/>
          </a:prstGeom>
          <a:noFill/>
        </p:spPr>
        <p:txBody>
          <a:bodyPr wrap="square" tIns="0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en-US" altLang="ko-KR" sz="90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DAO, </a:t>
            </a:r>
            <a:r>
              <a:rPr lang="en-US" altLang="ko-KR" sz="900" dirty="0" err="1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MybatisDAO</a:t>
            </a:r>
            <a:r>
              <a:rPr lang="en-US" altLang="ko-KR" sz="90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,</a:t>
            </a:r>
          </a:p>
          <a:p>
            <a:pPr>
              <a:lnSpc>
                <a:spcPct val="130000"/>
              </a:lnSpc>
              <a:defRPr/>
            </a:pPr>
            <a:r>
              <a:rPr lang="en-US" altLang="ko-KR" sz="90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Service, </a:t>
            </a:r>
            <a:r>
              <a:rPr lang="en-US" altLang="ko-KR" sz="900" dirty="0" err="1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ServiceImpl</a:t>
            </a:r>
            <a:r>
              <a:rPr lang="en-US" altLang="ko-KR" sz="90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 </a:t>
            </a:r>
            <a:r>
              <a:rPr lang="ko-KR" altLang="en-US" sz="90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클래스 사용</a:t>
            </a:r>
            <a:endParaRPr lang="en-US" altLang="ko-KR" sz="900" dirty="0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G마켓 산스 TTF Medium"/>
              <a:ea typeface="G마켓 산스 TTF Medium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1388095" y="4303394"/>
            <a:ext cx="2485623" cy="406265"/>
          </a:xfrm>
          <a:prstGeom prst="rect">
            <a:avLst/>
          </a:prstGeom>
          <a:noFill/>
        </p:spPr>
        <p:txBody>
          <a:bodyPr wrap="square" tIns="0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ko-KR" altLang="en-US" sz="90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결제 승인 후 </a:t>
            </a:r>
            <a:r>
              <a:rPr lang="en-US" altLang="ko-KR" sz="90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DB</a:t>
            </a:r>
            <a:r>
              <a:rPr lang="ko-KR" altLang="en-US" sz="90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에 </a:t>
            </a:r>
            <a:r>
              <a:rPr lang="ko-KR" altLang="en-US" sz="900" dirty="0" err="1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결제내역</a:t>
            </a:r>
            <a:r>
              <a:rPr lang="en-US" altLang="ko-KR" sz="900" dirty="0" smtClean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,</a:t>
            </a:r>
            <a:endParaRPr lang="en-US" altLang="ko-KR" sz="900" dirty="0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G마켓 산스 TTF Medium"/>
              <a:ea typeface="G마켓 산스 TTF Medium"/>
            </a:endParaRPr>
          </a:p>
          <a:p>
            <a:pPr>
              <a:lnSpc>
                <a:spcPct val="130000"/>
              </a:lnSpc>
              <a:defRPr/>
            </a:pPr>
            <a:r>
              <a:rPr lang="ko-KR" altLang="en-US" sz="900" dirty="0" smtClean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결제 </a:t>
            </a:r>
            <a:r>
              <a:rPr lang="ko-KR" altLang="en-US" sz="900" dirty="0" err="1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상세내역</a:t>
            </a:r>
            <a:r>
              <a:rPr lang="ko-KR" altLang="en-US" sz="90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 </a:t>
            </a:r>
            <a:r>
              <a:rPr lang="ko-KR" altLang="en-US" sz="900" dirty="0" smtClean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추가</a:t>
            </a:r>
            <a:endParaRPr lang="ko-KR" altLang="en-US" sz="900" dirty="0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G마켓 산스 TTF Medium"/>
              <a:ea typeface="G마켓 산스 TTF Medium"/>
            </a:endParaRPr>
          </a:p>
        </p:txBody>
      </p:sp>
      <p:sp>
        <p:nvSpPr>
          <p:cNvPr id="81" name="타원 80"/>
          <p:cNvSpPr/>
          <p:nvPr/>
        </p:nvSpPr>
        <p:spPr>
          <a:xfrm>
            <a:off x="8361637" y="4215820"/>
            <a:ext cx="461088" cy="461086"/>
          </a:xfrm>
          <a:prstGeom prst="ellipse">
            <a:avLst/>
          </a:prstGeom>
          <a:solidFill>
            <a:srgbClr val="944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defRPr/>
            </a:pPr>
            <a:r>
              <a:rPr lang="en-US" altLang="ko-KR" sz="1100">
                <a:solidFill>
                  <a:srgbClr val="FFFFFF"/>
                </a:solidFill>
                <a:latin typeface="Montserrat SemiBold"/>
                <a:ea typeface="a시월구일2"/>
              </a:rPr>
              <a:t>02</a:t>
            </a:r>
            <a:endParaRPr lang="ko-KR" altLang="en-US" sz="1100">
              <a:solidFill>
                <a:srgbClr val="FFFFFF"/>
              </a:solidFill>
              <a:latin typeface="Montserrat SemiBold"/>
              <a:ea typeface="a시월구일2"/>
            </a:endParaRPr>
          </a:p>
        </p:txBody>
      </p:sp>
      <p:sp>
        <p:nvSpPr>
          <p:cNvPr id="82" name="타원 81"/>
          <p:cNvSpPr/>
          <p:nvPr/>
        </p:nvSpPr>
        <p:spPr>
          <a:xfrm>
            <a:off x="8361637" y="3582952"/>
            <a:ext cx="461088" cy="461086"/>
          </a:xfrm>
          <a:prstGeom prst="ellipse">
            <a:avLst/>
          </a:prstGeom>
          <a:solidFill>
            <a:srgbClr val="944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defRPr/>
            </a:pPr>
            <a:r>
              <a:rPr lang="en-US" altLang="ko-KR" sz="1100">
                <a:solidFill>
                  <a:srgbClr val="FFFFFF"/>
                </a:solidFill>
                <a:latin typeface="Montserrat SemiBold"/>
                <a:ea typeface="a시월구일2"/>
              </a:rPr>
              <a:t>01</a:t>
            </a:r>
            <a:endParaRPr lang="ko-KR" altLang="en-US" sz="1100">
              <a:solidFill>
                <a:srgbClr val="FFFFFF"/>
              </a:solidFill>
              <a:latin typeface="Montserrat SemiBold"/>
              <a:ea typeface="a시월구일2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8883685" y="3631009"/>
            <a:ext cx="2485623" cy="396161"/>
          </a:xfrm>
          <a:prstGeom prst="rect">
            <a:avLst/>
          </a:prstGeom>
          <a:noFill/>
        </p:spPr>
        <p:txBody>
          <a:bodyPr wrap="square" tIns="0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ko-KR" altLang="en-US" sz="90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결제 완료 시 </a:t>
            </a:r>
            <a:r>
              <a:rPr lang="en-US" altLang="ko-KR" sz="90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PG</a:t>
            </a:r>
            <a:r>
              <a:rPr lang="ko-KR" altLang="en-US" sz="90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에서 제공하는 결제 파라미터를 전달받아 </a:t>
            </a:r>
            <a:r>
              <a:rPr lang="en-US" altLang="ko-KR" sz="90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DB</a:t>
            </a:r>
            <a:r>
              <a:rPr lang="ko-KR" altLang="en-US" sz="90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에 추가할 내용 추출</a:t>
            </a:r>
          </a:p>
        </p:txBody>
      </p:sp>
      <p:sp>
        <p:nvSpPr>
          <p:cNvPr id="88" name="TextBox 87"/>
          <p:cNvSpPr txBox="1"/>
          <p:nvPr/>
        </p:nvSpPr>
        <p:spPr>
          <a:xfrm>
            <a:off x="8883685" y="4267193"/>
            <a:ext cx="2485623" cy="388627"/>
          </a:xfrm>
          <a:prstGeom prst="rect">
            <a:avLst/>
          </a:prstGeom>
          <a:noFill/>
        </p:spPr>
        <p:txBody>
          <a:bodyPr wrap="square" tIns="0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ko-KR" altLang="en-US" sz="90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결제 성공</a:t>
            </a:r>
            <a:r>
              <a:rPr lang="en-US" altLang="ko-KR" sz="90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,</a:t>
            </a:r>
            <a:r>
              <a:rPr lang="ko-KR" altLang="en-US" sz="90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 실패 처리를 </a:t>
            </a:r>
            <a:r>
              <a:rPr lang="en-US" altLang="ko-KR" sz="90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Service</a:t>
            </a:r>
            <a:r>
              <a:rPr lang="ko-KR" altLang="en-US" sz="90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로 진행 후</a:t>
            </a:r>
          </a:p>
          <a:p>
            <a:pPr>
              <a:lnSpc>
                <a:spcPct val="130000"/>
              </a:lnSpc>
              <a:defRPr/>
            </a:pPr>
            <a:r>
              <a:rPr lang="en-US" altLang="ko-KR" sz="90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ModelAndView</a:t>
            </a:r>
            <a:r>
              <a:rPr lang="ko-KR" altLang="en-US" sz="90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로 알맞은 화면 반환</a:t>
            </a:r>
          </a:p>
        </p:txBody>
      </p:sp>
      <p:sp>
        <p:nvSpPr>
          <p:cNvPr id="134" name="타원 73"/>
          <p:cNvSpPr/>
          <p:nvPr/>
        </p:nvSpPr>
        <p:spPr>
          <a:xfrm>
            <a:off x="4609372" y="5555858"/>
            <a:ext cx="461088" cy="461086"/>
          </a:xfrm>
          <a:prstGeom prst="ellipse">
            <a:avLst/>
          </a:prstGeom>
          <a:solidFill>
            <a:srgbClr val="944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defRPr/>
            </a:pPr>
            <a:r>
              <a:rPr lang="en-US" altLang="ko-KR" sz="1100">
                <a:solidFill>
                  <a:srgbClr val="FFFFFF"/>
                </a:solidFill>
                <a:latin typeface="Montserrat SemiBold"/>
                <a:ea typeface="a시월구일2"/>
              </a:rPr>
              <a:t>04</a:t>
            </a:r>
            <a:endParaRPr lang="ko-KR" altLang="en-US" sz="1100">
              <a:solidFill>
                <a:srgbClr val="FFFFFF"/>
              </a:solidFill>
              <a:latin typeface="Montserrat SemiBold"/>
              <a:ea typeface="a시월구일2"/>
            </a:endParaRPr>
          </a:p>
        </p:txBody>
      </p:sp>
      <p:sp>
        <p:nvSpPr>
          <p:cNvPr id="135" name="타원 75"/>
          <p:cNvSpPr/>
          <p:nvPr/>
        </p:nvSpPr>
        <p:spPr>
          <a:xfrm>
            <a:off x="4609372" y="4913464"/>
            <a:ext cx="461088" cy="461086"/>
          </a:xfrm>
          <a:prstGeom prst="ellipse">
            <a:avLst/>
          </a:prstGeom>
          <a:solidFill>
            <a:srgbClr val="944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defRPr/>
            </a:pPr>
            <a:r>
              <a:rPr lang="en-US" altLang="ko-KR" sz="1100">
                <a:solidFill>
                  <a:srgbClr val="FFFFFF"/>
                </a:solidFill>
                <a:latin typeface="Montserrat SemiBold"/>
                <a:ea typeface="a시월구일2"/>
              </a:rPr>
              <a:t>03</a:t>
            </a:r>
            <a:endParaRPr lang="ko-KR" altLang="en-US" sz="1100">
              <a:solidFill>
                <a:srgbClr val="FFFFFF"/>
              </a:solidFill>
              <a:latin typeface="Montserrat SemiBold"/>
              <a:ea typeface="a시월구일2"/>
            </a:endParaRPr>
          </a:p>
        </p:txBody>
      </p:sp>
      <p:sp>
        <p:nvSpPr>
          <p:cNvPr id="136" name="TextBox 77"/>
          <p:cNvSpPr txBox="1"/>
          <p:nvPr/>
        </p:nvSpPr>
        <p:spPr>
          <a:xfrm>
            <a:off x="5131420" y="5013787"/>
            <a:ext cx="2485623" cy="223058"/>
          </a:xfrm>
          <a:prstGeom prst="rect">
            <a:avLst/>
          </a:prstGeom>
          <a:noFill/>
        </p:spPr>
        <p:txBody>
          <a:bodyPr wrap="square" tIns="0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ko-KR" altLang="en-US" sz="90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결제완료 시 장바구니 비움 기능 실행</a:t>
            </a:r>
          </a:p>
        </p:txBody>
      </p:sp>
      <p:sp>
        <p:nvSpPr>
          <p:cNvPr id="137" name="TextBox 78"/>
          <p:cNvSpPr txBox="1"/>
          <p:nvPr/>
        </p:nvSpPr>
        <p:spPr>
          <a:xfrm>
            <a:off x="5131420" y="4368078"/>
            <a:ext cx="2485623" cy="221067"/>
          </a:xfrm>
          <a:prstGeom prst="rect">
            <a:avLst/>
          </a:prstGeom>
          <a:noFill/>
        </p:spPr>
        <p:txBody>
          <a:bodyPr wrap="square" tIns="0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ko-KR" altLang="en-US" sz="90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결제 실패 시 해당 에러메시지 반환</a:t>
            </a:r>
          </a:p>
        </p:txBody>
      </p:sp>
      <p:sp>
        <p:nvSpPr>
          <p:cNvPr id="138" name="TextBox 119"/>
          <p:cNvSpPr txBox="1"/>
          <p:nvPr/>
        </p:nvSpPr>
        <p:spPr>
          <a:xfrm>
            <a:off x="5122237" y="3672033"/>
            <a:ext cx="2485623" cy="393237"/>
          </a:xfrm>
          <a:prstGeom prst="rect">
            <a:avLst/>
          </a:prstGeom>
          <a:noFill/>
        </p:spPr>
        <p:txBody>
          <a:bodyPr wrap="square" tIns="0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ko-KR" altLang="en-US" sz="90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회원 결제 완료 후 결제완료 창 제공</a:t>
            </a:r>
          </a:p>
          <a:p>
            <a:pPr>
              <a:lnSpc>
                <a:spcPct val="130000"/>
              </a:lnSpc>
              <a:defRPr/>
            </a:pPr>
            <a:r>
              <a:rPr lang="en-US" altLang="ko-KR" sz="90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&gt;</a:t>
            </a:r>
            <a:r>
              <a:rPr lang="ko-KR" altLang="en-US" sz="90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메인 혹은 결제내역으로 이동</a:t>
            </a:r>
          </a:p>
        </p:txBody>
      </p:sp>
      <p:sp>
        <p:nvSpPr>
          <p:cNvPr id="139" name="TextBox 18"/>
          <p:cNvSpPr txBox="1"/>
          <p:nvPr/>
        </p:nvSpPr>
        <p:spPr>
          <a:xfrm>
            <a:off x="2374900" y="862817"/>
            <a:ext cx="7442200" cy="10125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  <a:defRPr/>
            </a:pPr>
            <a:r>
              <a:rPr lang="ko-KR" altLang="en-US" sz="28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944AFF"/>
                </a:solidFill>
                <a:latin typeface="G마켓 산스 TTF Bold"/>
                <a:ea typeface="G마켓 산스 TTF Bold"/>
                <a:cs typeface="+mn-cs"/>
              </a:rPr>
              <a:t> 결제 </a:t>
            </a:r>
            <a:r>
              <a:rPr lang="ko-KR" altLang="en-US" sz="28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G마켓 산스 TTF Bold"/>
                <a:ea typeface="G마켓 산스 TTF Bold"/>
                <a:cs typeface="+mn-cs"/>
              </a:rPr>
              <a:t>및</a:t>
            </a:r>
            <a:r>
              <a:rPr lang="ko-KR" altLang="en-US" sz="28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944AFF"/>
                </a:solidFill>
                <a:latin typeface="G마켓 산스 TTF Bold"/>
                <a:ea typeface="G마켓 산스 TTF Bold"/>
                <a:cs typeface="+mn-cs"/>
              </a:rPr>
              <a:t> </a:t>
            </a:r>
            <a:r>
              <a:rPr lang="ko-KR" altLang="en-US" sz="2800" dirty="0" err="1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944AFF"/>
                </a:solidFill>
                <a:latin typeface="G마켓 산스 TTF Bold"/>
                <a:ea typeface="G마켓 산스 TTF Bold"/>
                <a:cs typeface="+mn-cs"/>
              </a:rPr>
              <a:t>결제내역</a:t>
            </a:r>
            <a:r>
              <a:rPr lang="ko-KR" altLang="en-US" sz="28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944AFF"/>
                </a:solidFill>
                <a:latin typeface="G마켓 산스 TTF Bold"/>
                <a:ea typeface="G마켓 산스 TTF Bold"/>
                <a:cs typeface="+mn-cs"/>
              </a:rPr>
              <a:t> </a:t>
            </a:r>
            <a:r>
              <a:rPr lang="ko-KR" altLang="en-US" sz="28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G마켓 산스 TTF Bold"/>
                <a:ea typeface="G마켓 산스 TTF Bold"/>
                <a:cs typeface="+mn-cs"/>
              </a:rPr>
              <a:t>기능 구현</a:t>
            </a:r>
            <a:endParaRPr lang="ko-KR" altLang="en-US" sz="2800" dirty="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rgbClr val="944AFF"/>
              </a:solidFill>
              <a:latin typeface="G마켓 산스 TTF Bold"/>
              <a:ea typeface="G마켓 산스 TTF Bold"/>
              <a:cs typeface="+mn-cs"/>
            </a:endParaRPr>
          </a:p>
          <a:p>
            <a:pPr algn="ctr">
              <a:lnSpc>
                <a:spcPct val="130000"/>
              </a:lnSpc>
              <a:defRPr/>
            </a:pPr>
            <a:r>
              <a:rPr lang="en-US" altLang="ko-KR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Bold"/>
                <a:ea typeface="G마켓 산스 TTF Bold"/>
              </a:rPr>
              <a:t>[</a:t>
            </a:r>
            <a:r>
              <a:rPr lang="en-US" altLang="ko-KR" dirty="0" err="1" smtClean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Bold"/>
                <a:ea typeface="G마켓 산스 TTF Bold"/>
                <a:cs typeface="+mn-cs"/>
              </a:rPr>
              <a:t>cartList.jsp</a:t>
            </a:r>
            <a:r>
              <a:rPr lang="en-US" altLang="ko-KR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Bold"/>
                <a:ea typeface="G마켓 산스 TTF Bold"/>
                <a:cs typeface="+mn-cs"/>
              </a:rPr>
              <a:t>,</a:t>
            </a:r>
            <a:r>
              <a:rPr lang="ko-KR" altLang="en-US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Bold"/>
                <a:ea typeface="G마켓 산스 TTF Bold"/>
                <a:cs typeface="+mn-cs"/>
              </a:rPr>
              <a:t> </a:t>
            </a:r>
            <a:r>
              <a:rPr lang="en-US" altLang="ko-KR" dirty="0" err="1" smtClean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Bold"/>
                <a:ea typeface="G마켓 산스 TTF Bold"/>
                <a:cs typeface="+mn-cs"/>
              </a:rPr>
              <a:t>paycomplete.jsp,payfail.jsp,orderList.jsp</a:t>
            </a:r>
            <a:r>
              <a:rPr lang="en-US" altLang="ko-KR" dirty="0" smtClean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Bold"/>
                <a:ea typeface="G마켓 산스 TTF Bold"/>
                <a:cs typeface="+mn-cs"/>
              </a:rPr>
              <a:t>]</a:t>
            </a:r>
            <a:endParaRPr lang="en-US" altLang="ko-KR" dirty="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G마켓 산스 TTF Bold"/>
              <a:ea typeface="G마켓 산스 TTF Bold"/>
              <a:cs typeface="+mn-cs"/>
            </a:endParaRPr>
          </a:p>
        </p:txBody>
      </p:sp>
      <p:sp>
        <p:nvSpPr>
          <p:cNvPr id="140" name="TextBox 77"/>
          <p:cNvSpPr txBox="1"/>
          <p:nvPr/>
        </p:nvSpPr>
        <p:spPr>
          <a:xfrm>
            <a:off x="5145275" y="5593080"/>
            <a:ext cx="2485623" cy="396240"/>
          </a:xfrm>
          <a:prstGeom prst="rect">
            <a:avLst/>
          </a:prstGeom>
          <a:noFill/>
        </p:spPr>
        <p:txBody>
          <a:bodyPr wrap="square" tIns="0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ko-KR" altLang="en-US" sz="900" dirty="0" err="1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회원별</a:t>
            </a:r>
            <a:r>
              <a:rPr lang="ko-KR" altLang="en-US" sz="90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 </a:t>
            </a:r>
            <a:r>
              <a:rPr lang="ko-KR" altLang="en-US" sz="900" dirty="0" err="1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결제내역</a:t>
            </a:r>
            <a:r>
              <a:rPr lang="ko-KR" altLang="en-US" sz="90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 반환</a:t>
            </a:r>
          </a:p>
          <a:p>
            <a:pPr>
              <a:lnSpc>
                <a:spcPct val="130000"/>
              </a:lnSpc>
              <a:defRPr/>
            </a:pPr>
            <a:r>
              <a:rPr lang="en-US" altLang="ko-KR" sz="90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&gt;</a:t>
            </a:r>
            <a:r>
              <a:rPr lang="ko-KR" altLang="en-US" sz="90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 상세보기 클릭 시 구매한 항목 확인 가능</a:t>
            </a:r>
          </a:p>
        </p:txBody>
      </p:sp>
      <p:sp>
        <p:nvSpPr>
          <p:cNvPr id="142" name="TextBox 87"/>
          <p:cNvSpPr txBox="1"/>
          <p:nvPr/>
        </p:nvSpPr>
        <p:spPr>
          <a:xfrm>
            <a:off x="8871562" y="4968579"/>
            <a:ext cx="2485623" cy="392091"/>
          </a:xfrm>
          <a:prstGeom prst="rect">
            <a:avLst/>
          </a:prstGeom>
          <a:noFill/>
        </p:spPr>
        <p:txBody>
          <a:bodyPr wrap="square" tIns="0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ko-KR" altLang="en-US" sz="90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 </a:t>
            </a:r>
            <a:r>
              <a:rPr lang="en-US" altLang="ko-KR" sz="90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DB</a:t>
            </a:r>
            <a:r>
              <a:rPr lang="ko-KR" altLang="en-US" sz="90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에 저장된 회원별 결제 정보를 추출하여 </a:t>
            </a:r>
            <a:r>
              <a:rPr lang="en-US" altLang="ko-KR" sz="90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orderList,jsp</a:t>
            </a:r>
            <a:r>
              <a:rPr lang="ko-KR" altLang="en-US" sz="90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에 반환</a:t>
            </a:r>
          </a:p>
        </p:txBody>
      </p:sp>
      <p:sp>
        <p:nvSpPr>
          <p:cNvPr id="143" name="타원 75"/>
          <p:cNvSpPr/>
          <p:nvPr/>
        </p:nvSpPr>
        <p:spPr>
          <a:xfrm>
            <a:off x="8355294" y="4910000"/>
            <a:ext cx="461088" cy="461086"/>
          </a:xfrm>
          <a:prstGeom prst="ellipse">
            <a:avLst/>
          </a:prstGeom>
          <a:solidFill>
            <a:srgbClr val="944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defRPr/>
            </a:pPr>
            <a:r>
              <a:rPr lang="en-US" altLang="ko-KR" sz="1100">
                <a:solidFill>
                  <a:srgbClr val="FFFFFF"/>
                </a:solidFill>
                <a:latin typeface="Montserrat SemiBold"/>
                <a:ea typeface="a시월구일2"/>
              </a:rPr>
              <a:t>03</a:t>
            </a:r>
            <a:endParaRPr lang="ko-KR" altLang="en-US" sz="1100">
              <a:solidFill>
                <a:srgbClr val="FFFFFF"/>
              </a:solidFill>
              <a:latin typeface="Montserrat SemiBold"/>
              <a:ea typeface="a시월구일2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853408E-E9A1-046C-58B5-617CC721C6E3}"/>
              </a:ext>
            </a:extLst>
          </p:cNvPr>
          <p:cNvSpPr txBox="1"/>
          <p:nvPr/>
        </p:nvSpPr>
        <p:spPr>
          <a:xfrm>
            <a:off x="11413519" y="0"/>
            <a:ext cx="778481" cy="332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35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/ 60 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FFFF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50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타원 88"/>
          <p:cNvSpPr/>
          <p:nvPr/>
        </p:nvSpPr>
        <p:spPr>
          <a:xfrm>
            <a:off x="7888791" y="804117"/>
            <a:ext cx="510540" cy="549093"/>
          </a:xfrm>
          <a:prstGeom prst="ellipse">
            <a:avLst/>
          </a:prstGeom>
          <a:solidFill>
            <a:srgbClr val="944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0" name="타원 89"/>
          <p:cNvSpPr/>
          <p:nvPr/>
        </p:nvSpPr>
        <p:spPr>
          <a:xfrm>
            <a:off x="8428406" y="757629"/>
            <a:ext cx="137702" cy="137702"/>
          </a:xfrm>
          <a:prstGeom prst="ellipse">
            <a:avLst/>
          </a:prstGeom>
          <a:solidFill>
            <a:srgbClr val="944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3079785" y="491706"/>
            <a:ext cx="58039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1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Montserrat SemiBold"/>
                <a:ea typeface="G마켓 산스 TTF Medium"/>
              </a:rPr>
              <a:t>eduZino - </a:t>
            </a:r>
            <a:r>
              <a:rPr lang="ko-KR" altLang="en-US" sz="11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Montserrat SemiBold"/>
                <a:ea typeface="G마켓 산스 TTF Medium"/>
              </a:rPr>
              <a:t>김나연</a:t>
            </a:r>
          </a:p>
        </p:txBody>
      </p:sp>
      <p:sp>
        <p:nvSpPr>
          <p:cNvPr id="139" name="TextBox 18"/>
          <p:cNvSpPr txBox="1"/>
          <p:nvPr/>
        </p:nvSpPr>
        <p:spPr>
          <a:xfrm>
            <a:off x="2374900" y="862817"/>
            <a:ext cx="7442200" cy="10125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  <a:defRPr/>
            </a:pPr>
            <a:r>
              <a:rPr lang="ko-KR" altLang="en-US" sz="28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944AFF"/>
                </a:solidFill>
                <a:latin typeface="G마켓 산스 TTF Bold"/>
                <a:ea typeface="G마켓 산스 TTF Bold"/>
                <a:cs typeface="+mn-cs"/>
              </a:rPr>
              <a:t> 결제 </a:t>
            </a:r>
            <a:r>
              <a:rPr lang="ko-KR" altLang="en-US" sz="28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G마켓 산스 TTF Bold"/>
                <a:ea typeface="G마켓 산스 TTF Bold"/>
                <a:cs typeface="+mn-cs"/>
              </a:rPr>
              <a:t>및</a:t>
            </a:r>
            <a:r>
              <a:rPr lang="ko-KR" altLang="en-US" sz="28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944AFF"/>
                </a:solidFill>
                <a:latin typeface="G마켓 산스 TTF Bold"/>
                <a:ea typeface="G마켓 산스 TTF Bold"/>
                <a:cs typeface="+mn-cs"/>
              </a:rPr>
              <a:t> 결제내역 </a:t>
            </a:r>
            <a:r>
              <a:rPr lang="ko-KR" altLang="en-US" sz="28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G마켓 산스 TTF Bold"/>
                <a:ea typeface="G마켓 산스 TTF Bold"/>
                <a:cs typeface="+mn-cs"/>
              </a:rPr>
              <a:t>기능 구현</a:t>
            </a:r>
          </a:p>
          <a:p>
            <a:pPr algn="ctr">
              <a:lnSpc>
                <a:spcPct val="130000"/>
              </a:lnSpc>
              <a:defRPr/>
            </a:pPr>
            <a:r>
              <a:rPr lang="en-US" altLang="ko-KR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Bold"/>
                <a:ea typeface="G마켓 산스 TTF Bold"/>
                <a:cs typeface="+mn-cs"/>
              </a:rPr>
              <a:t>[cartList.jsp,</a:t>
            </a:r>
            <a:r>
              <a:rPr lang="ko-KR" altLang="en-US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Bold"/>
                <a:ea typeface="G마켓 산스 TTF Bold"/>
                <a:cs typeface="+mn-cs"/>
              </a:rPr>
              <a:t> </a:t>
            </a:r>
            <a:r>
              <a:rPr lang="en-US" altLang="ko-KR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Bold"/>
                <a:ea typeface="G마켓 산스 TTF Bold"/>
                <a:cs typeface="+mn-cs"/>
              </a:rPr>
              <a:t>paycomplete.jsp,payfail.jsp,orderList.jsp]</a:t>
            </a:r>
          </a:p>
        </p:txBody>
      </p:sp>
      <p:pic>
        <p:nvPicPr>
          <p:cNvPr id="144" name="그림 14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102043" y="2598900"/>
            <a:ext cx="3097744" cy="3116321"/>
          </a:xfrm>
          <a:prstGeom prst="rect">
            <a:avLst/>
          </a:prstGeom>
        </p:spPr>
      </p:pic>
      <p:pic>
        <p:nvPicPr>
          <p:cNvPr id="145" name="그림 14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565094" y="2591276"/>
            <a:ext cx="3061811" cy="3080117"/>
          </a:xfrm>
          <a:prstGeom prst="rect">
            <a:avLst/>
          </a:prstGeom>
        </p:spPr>
      </p:pic>
      <p:pic>
        <p:nvPicPr>
          <p:cNvPr id="146" name="그림 14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8000524" y="2622232"/>
            <a:ext cx="2982591" cy="299415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853408E-E9A1-046C-58B5-617CC721C6E3}"/>
              </a:ext>
            </a:extLst>
          </p:cNvPr>
          <p:cNvSpPr txBox="1"/>
          <p:nvPr/>
        </p:nvSpPr>
        <p:spPr>
          <a:xfrm>
            <a:off x="11413519" y="0"/>
            <a:ext cx="778481" cy="332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36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/ 60 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FFFF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50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타원 88"/>
          <p:cNvSpPr/>
          <p:nvPr/>
        </p:nvSpPr>
        <p:spPr>
          <a:xfrm>
            <a:off x="7071303" y="693822"/>
            <a:ext cx="510540" cy="510540"/>
          </a:xfrm>
          <a:prstGeom prst="ellipse">
            <a:avLst/>
          </a:prstGeom>
          <a:solidFill>
            <a:srgbClr val="944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9" name="타원 89"/>
          <p:cNvSpPr/>
          <p:nvPr/>
        </p:nvSpPr>
        <p:spPr>
          <a:xfrm>
            <a:off x="7610918" y="647333"/>
            <a:ext cx="137702" cy="137702"/>
          </a:xfrm>
          <a:prstGeom prst="ellipse">
            <a:avLst/>
          </a:prstGeom>
          <a:solidFill>
            <a:srgbClr val="944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0" name="TextBox 14"/>
          <p:cNvSpPr txBox="1"/>
          <p:nvPr/>
        </p:nvSpPr>
        <p:spPr>
          <a:xfrm>
            <a:off x="2879760" y="358356"/>
            <a:ext cx="58039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1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Montserrat SemiBold"/>
                <a:ea typeface="G마켓 산스 TTF Medium"/>
              </a:rPr>
              <a:t>eduZino - </a:t>
            </a:r>
            <a:r>
              <a:rPr lang="ko-KR" altLang="en-US" sz="11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Montserrat SemiBold"/>
                <a:ea typeface="G마켓 산스 TTF Medium"/>
              </a:rPr>
              <a:t>김나연</a:t>
            </a:r>
          </a:p>
        </p:txBody>
      </p:sp>
      <p:sp>
        <p:nvSpPr>
          <p:cNvPr id="21" name="TextBox 18"/>
          <p:cNvSpPr txBox="1"/>
          <p:nvPr/>
        </p:nvSpPr>
        <p:spPr>
          <a:xfrm>
            <a:off x="2308225" y="653267"/>
            <a:ext cx="7442200" cy="10125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  <a:defRPr/>
            </a:pPr>
            <a:r>
              <a:rPr lang="ko-KR" altLang="en-US" sz="28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944AFF"/>
                </a:solidFill>
                <a:latin typeface="G마켓 산스 TTF Bold"/>
                <a:ea typeface="G마켓 산스 TTF Bold"/>
                <a:cs typeface="+mn-cs"/>
              </a:rPr>
              <a:t> 결제 </a:t>
            </a:r>
            <a:r>
              <a:rPr lang="ko-KR" altLang="en-US" sz="28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G마켓 산스 TTF Bold"/>
                <a:ea typeface="G마켓 산스 TTF Bold"/>
                <a:cs typeface="+mn-cs"/>
              </a:rPr>
              <a:t>및</a:t>
            </a:r>
            <a:r>
              <a:rPr lang="ko-KR" altLang="en-US" sz="28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944AFF"/>
                </a:solidFill>
                <a:latin typeface="G마켓 산스 TTF Bold"/>
                <a:ea typeface="G마켓 산스 TTF Bold"/>
                <a:cs typeface="+mn-cs"/>
              </a:rPr>
              <a:t> 결제내역 </a:t>
            </a:r>
            <a:r>
              <a:rPr lang="ko-KR" altLang="en-US" sz="28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G마켓 산스 TTF Bold"/>
                <a:ea typeface="G마켓 산스 TTF Bold"/>
                <a:cs typeface="+mn-cs"/>
              </a:rPr>
              <a:t>기능 구현</a:t>
            </a:r>
          </a:p>
          <a:p>
            <a:pPr algn="ctr">
              <a:lnSpc>
                <a:spcPct val="130000"/>
              </a:lnSpc>
              <a:defRPr/>
            </a:pPr>
            <a:r>
              <a:rPr lang="en-US" altLang="ko-KR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Bold"/>
                <a:ea typeface="G마켓 산스 TTF Bold"/>
                <a:cs typeface="+mn-cs"/>
              </a:rPr>
              <a:t>[cartList.jsp,</a:t>
            </a:r>
            <a:r>
              <a:rPr lang="ko-KR" altLang="en-US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Bold"/>
                <a:ea typeface="G마켓 산스 TTF Bold"/>
                <a:cs typeface="+mn-cs"/>
              </a:rPr>
              <a:t> </a:t>
            </a:r>
            <a:r>
              <a:rPr lang="en-US" altLang="ko-KR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Bold"/>
                <a:ea typeface="G마켓 산스 TTF Bold"/>
                <a:cs typeface="+mn-cs"/>
              </a:rPr>
              <a:t>paycomplete.jsp,payfail.jsp,orderList.jsp]</a:t>
            </a: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79965" y="1968076"/>
            <a:ext cx="5094816" cy="1630256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921835" y="1968076"/>
            <a:ext cx="5936825" cy="4291515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91824" y="4409780"/>
            <a:ext cx="5082957" cy="1645920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B1768DEC-0C8D-A78E-5D52-980155811ECF}"/>
              </a:ext>
            </a:extLst>
          </p:cNvPr>
          <p:cNvSpPr/>
          <p:nvPr/>
        </p:nvSpPr>
        <p:spPr>
          <a:xfrm>
            <a:off x="551645" y="1937596"/>
            <a:ext cx="5145363" cy="1770185"/>
          </a:xfrm>
          <a:prstGeom prst="rect">
            <a:avLst/>
          </a:prstGeom>
          <a:noFill/>
          <a:ln>
            <a:solidFill>
              <a:srgbClr val="944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ECC0A"/>
              </a:solidFill>
            </a:endParaRPr>
          </a:p>
        </p:txBody>
      </p:sp>
      <p:sp>
        <p:nvSpPr>
          <p:cNvPr id="9" name="사각형: 둥근 모서리 62"/>
          <p:cNvSpPr/>
          <p:nvPr/>
        </p:nvSpPr>
        <p:spPr>
          <a:xfrm>
            <a:off x="544625" y="3626145"/>
            <a:ext cx="5152383" cy="454127"/>
          </a:xfrm>
          <a:prstGeom prst="roundRect">
            <a:avLst>
              <a:gd name="adj" fmla="val 0"/>
            </a:avLst>
          </a:prstGeom>
          <a:solidFill>
            <a:srgbClr val="E5D6FA"/>
          </a:solidFill>
          <a:ln>
            <a:solidFill>
              <a:srgbClr val="944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rgbClr val="FECC0A"/>
              </a:solidFill>
            </a:endParaRPr>
          </a:p>
        </p:txBody>
      </p:sp>
      <p:sp>
        <p:nvSpPr>
          <p:cNvPr id="10" name="화살표: 갈매기형 수장 43"/>
          <p:cNvSpPr/>
          <p:nvPr/>
        </p:nvSpPr>
        <p:spPr>
          <a:xfrm>
            <a:off x="846799" y="3738345"/>
            <a:ext cx="144968" cy="149776"/>
          </a:xfrm>
          <a:prstGeom prst="chevron">
            <a:avLst>
              <a:gd name="adj" fmla="val 50000"/>
            </a:avLst>
          </a:prstGeom>
          <a:solidFill>
            <a:srgbClr val="231F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rgbClr val="231F20"/>
              </a:solidFill>
            </a:endParaRPr>
          </a:p>
        </p:txBody>
      </p:sp>
      <p:sp>
        <p:nvSpPr>
          <p:cNvPr id="11" name="화살표: 갈매기형 수장 44"/>
          <p:cNvSpPr/>
          <p:nvPr/>
        </p:nvSpPr>
        <p:spPr>
          <a:xfrm>
            <a:off x="943154" y="3738345"/>
            <a:ext cx="144968" cy="149776"/>
          </a:xfrm>
          <a:prstGeom prst="chevron">
            <a:avLst>
              <a:gd name="adj" fmla="val 50000"/>
            </a:avLst>
          </a:prstGeom>
          <a:solidFill>
            <a:srgbClr val="231F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rgbClr val="231F20"/>
              </a:solidFill>
            </a:endParaRPr>
          </a:p>
        </p:txBody>
      </p:sp>
      <p:sp>
        <p:nvSpPr>
          <p:cNvPr id="12" name="TextBox 29"/>
          <p:cNvSpPr txBox="1"/>
          <p:nvPr/>
        </p:nvSpPr>
        <p:spPr>
          <a:xfrm>
            <a:off x="1050640" y="3653958"/>
            <a:ext cx="4370148" cy="3267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en-US" altLang="ko-KR" sz="120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PG</a:t>
            </a:r>
            <a:r>
              <a:rPr lang="ko-KR" altLang="en-US" sz="120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사</a:t>
            </a:r>
            <a:r>
              <a:rPr lang="en-US" altLang="ko-KR" sz="120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(tosspayment)</a:t>
            </a:r>
            <a:r>
              <a:rPr lang="ko-KR" altLang="en-US" sz="120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에서 요구하는 </a:t>
            </a:r>
            <a:r>
              <a:rPr lang="en-US" altLang="ko-KR" sz="120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id</a:t>
            </a:r>
            <a:r>
              <a:rPr lang="ko-KR" altLang="en-US" sz="120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 생성 메서드 호출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1768DEC-0C8D-A78E-5D52-980155811ECF}"/>
              </a:ext>
            </a:extLst>
          </p:cNvPr>
          <p:cNvSpPr/>
          <p:nvPr/>
        </p:nvSpPr>
        <p:spPr>
          <a:xfrm>
            <a:off x="554691" y="4367556"/>
            <a:ext cx="5145363" cy="1770185"/>
          </a:xfrm>
          <a:prstGeom prst="rect">
            <a:avLst/>
          </a:prstGeom>
          <a:noFill/>
          <a:ln>
            <a:solidFill>
              <a:srgbClr val="944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ECC0A"/>
              </a:solidFill>
            </a:endParaRPr>
          </a:p>
        </p:txBody>
      </p:sp>
      <p:sp>
        <p:nvSpPr>
          <p:cNvPr id="24" name="사각형: 둥근 모서리 62"/>
          <p:cNvSpPr/>
          <p:nvPr/>
        </p:nvSpPr>
        <p:spPr>
          <a:xfrm>
            <a:off x="556725" y="6107009"/>
            <a:ext cx="5145363" cy="454127"/>
          </a:xfrm>
          <a:prstGeom prst="roundRect">
            <a:avLst>
              <a:gd name="adj" fmla="val 0"/>
            </a:avLst>
          </a:prstGeom>
          <a:solidFill>
            <a:srgbClr val="E5D6FA"/>
          </a:solidFill>
          <a:ln>
            <a:solidFill>
              <a:srgbClr val="944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rgbClr val="FECC0A"/>
              </a:solidFill>
            </a:endParaRPr>
          </a:p>
        </p:txBody>
      </p:sp>
      <p:sp>
        <p:nvSpPr>
          <p:cNvPr id="25" name="화살표: 갈매기형 수장 43"/>
          <p:cNvSpPr/>
          <p:nvPr/>
        </p:nvSpPr>
        <p:spPr>
          <a:xfrm>
            <a:off x="853819" y="6219209"/>
            <a:ext cx="144968" cy="149776"/>
          </a:xfrm>
          <a:prstGeom prst="chevron">
            <a:avLst>
              <a:gd name="adj" fmla="val 50000"/>
            </a:avLst>
          </a:prstGeom>
          <a:solidFill>
            <a:srgbClr val="231F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rgbClr val="231F20"/>
              </a:solidFill>
            </a:endParaRPr>
          </a:p>
        </p:txBody>
      </p:sp>
      <p:sp>
        <p:nvSpPr>
          <p:cNvPr id="26" name="화살표: 갈매기형 수장 44"/>
          <p:cNvSpPr/>
          <p:nvPr/>
        </p:nvSpPr>
        <p:spPr>
          <a:xfrm>
            <a:off x="950174" y="6219209"/>
            <a:ext cx="144968" cy="149776"/>
          </a:xfrm>
          <a:prstGeom prst="chevron">
            <a:avLst>
              <a:gd name="adj" fmla="val 50000"/>
            </a:avLst>
          </a:prstGeom>
          <a:solidFill>
            <a:srgbClr val="231F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rgbClr val="231F20"/>
              </a:solidFill>
            </a:endParaRPr>
          </a:p>
        </p:txBody>
      </p:sp>
      <p:sp>
        <p:nvSpPr>
          <p:cNvPr id="27" name="TextBox 29"/>
          <p:cNvSpPr txBox="1"/>
          <p:nvPr/>
        </p:nvSpPr>
        <p:spPr>
          <a:xfrm>
            <a:off x="1057659" y="6134822"/>
            <a:ext cx="4370148" cy="3267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en-US" altLang="ko-KR" sz="120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orderID</a:t>
            </a:r>
            <a:r>
              <a:rPr lang="ko-KR" altLang="en-US" sz="120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 생성 메서드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B1768DEC-0C8D-A78E-5D52-980155811ECF}"/>
              </a:ext>
            </a:extLst>
          </p:cNvPr>
          <p:cNvSpPr/>
          <p:nvPr/>
        </p:nvSpPr>
        <p:spPr>
          <a:xfrm>
            <a:off x="5888860" y="1937595"/>
            <a:ext cx="6002776" cy="4523929"/>
          </a:xfrm>
          <a:prstGeom prst="rect">
            <a:avLst/>
          </a:prstGeom>
          <a:noFill/>
          <a:ln>
            <a:solidFill>
              <a:srgbClr val="944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ECC0A"/>
              </a:solidFill>
            </a:endParaRPr>
          </a:p>
        </p:txBody>
      </p:sp>
      <p:sp>
        <p:nvSpPr>
          <p:cNvPr id="13" name="사각형: 둥근 모서리 62"/>
          <p:cNvSpPr/>
          <p:nvPr/>
        </p:nvSpPr>
        <p:spPr>
          <a:xfrm>
            <a:off x="5885814" y="6282392"/>
            <a:ext cx="6005822" cy="454127"/>
          </a:xfrm>
          <a:prstGeom prst="roundRect">
            <a:avLst>
              <a:gd name="adj" fmla="val 0"/>
            </a:avLst>
          </a:prstGeom>
          <a:solidFill>
            <a:srgbClr val="E5D6FA"/>
          </a:solidFill>
          <a:ln>
            <a:solidFill>
              <a:srgbClr val="944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rgbClr val="FECC0A"/>
              </a:solidFill>
            </a:endParaRPr>
          </a:p>
        </p:txBody>
      </p:sp>
      <p:sp>
        <p:nvSpPr>
          <p:cNvPr id="14" name="화살표: 갈매기형 수장 43"/>
          <p:cNvSpPr/>
          <p:nvPr/>
        </p:nvSpPr>
        <p:spPr>
          <a:xfrm>
            <a:off x="6187989" y="6423167"/>
            <a:ext cx="144968" cy="149776"/>
          </a:xfrm>
          <a:prstGeom prst="chevron">
            <a:avLst>
              <a:gd name="adj" fmla="val 50000"/>
            </a:avLst>
          </a:prstGeom>
          <a:solidFill>
            <a:srgbClr val="231F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rgbClr val="231F20"/>
              </a:solidFill>
            </a:endParaRPr>
          </a:p>
        </p:txBody>
      </p:sp>
      <p:sp>
        <p:nvSpPr>
          <p:cNvPr id="16" name="화살표: 갈매기형 수장 44"/>
          <p:cNvSpPr/>
          <p:nvPr/>
        </p:nvSpPr>
        <p:spPr>
          <a:xfrm>
            <a:off x="6284344" y="6423167"/>
            <a:ext cx="144968" cy="149776"/>
          </a:xfrm>
          <a:prstGeom prst="chevron">
            <a:avLst>
              <a:gd name="adj" fmla="val 50000"/>
            </a:avLst>
          </a:prstGeom>
          <a:solidFill>
            <a:srgbClr val="231F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rgbClr val="231F20"/>
              </a:solidFill>
            </a:endParaRPr>
          </a:p>
        </p:txBody>
      </p:sp>
      <p:sp>
        <p:nvSpPr>
          <p:cNvPr id="17" name="TextBox 29"/>
          <p:cNvSpPr txBox="1"/>
          <p:nvPr/>
        </p:nvSpPr>
        <p:spPr>
          <a:xfrm>
            <a:off x="6391829" y="6338780"/>
            <a:ext cx="4370148" cy="328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3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120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jsp</a:t>
            </a:r>
            <a:r>
              <a:rPr lang="ko-KR" altLang="en-US" sz="120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에서 </a:t>
            </a:r>
            <a:r>
              <a:rPr lang="en-US" altLang="ko-KR" sz="120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PG</a:t>
            </a:r>
            <a:r>
              <a:rPr lang="ko-KR" altLang="en-US" sz="120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사가 요구하는 양식에 해당하는 파라미터값 입력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853408E-E9A1-046C-58B5-617CC721C6E3}"/>
              </a:ext>
            </a:extLst>
          </p:cNvPr>
          <p:cNvSpPr txBox="1"/>
          <p:nvPr/>
        </p:nvSpPr>
        <p:spPr>
          <a:xfrm>
            <a:off x="11413519" y="0"/>
            <a:ext cx="778481" cy="332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37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/ 60 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FFFF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41708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50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타원 88"/>
          <p:cNvSpPr/>
          <p:nvPr/>
        </p:nvSpPr>
        <p:spPr>
          <a:xfrm>
            <a:off x="7071303" y="693822"/>
            <a:ext cx="510540" cy="510540"/>
          </a:xfrm>
          <a:prstGeom prst="ellipse">
            <a:avLst/>
          </a:prstGeom>
          <a:solidFill>
            <a:srgbClr val="944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4" name="타원 89"/>
          <p:cNvSpPr/>
          <p:nvPr/>
        </p:nvSpPr>
        <p:spPr>
          <a:xfrm>
            <a:off x="7610918" y="647333"/>
            <a:ext cx="137702" cy="137702"/>
          </a:xfrm>
          <a:prstGeom prst="ellipse">
            <a:avLst/>
          </a:prstGeom>
          <a:solidFill>
            <a:srgbClr val="944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5" name="TextBox 14"/>
          <p:cNvSpPr txBox="1"/>
          <p:nvPr/>
        </p:nvSpPr>
        <p:spPr>
          <a:xfrm>
            <a:off x="2879760" y="358356"/>
            <a:ext cx="58039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1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Montserrat SemiBold"/>
                <a:ea typeface="G마켓 산스 TTF Medium"/>
              </a:rPr>
              <a:t>eduZino - </a:t>
            </a:r>
            <a:r>
              <a:rPr lang="ko-KR" altLang="en-US" sz="11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Montserrat SemiBold"/>
                <a:ea typeface="G마켓 산스 TTF Medium"/>
              </a:rPr>
              <a:t>김나연</a:t>
            </a:r>
          </a:p>
        </p:txBody>
      </p:sp>
      <p:sp>
        <p:nvSpPr>
          <p:cNvPr id="36" name="TextBox 18"/>
          <p:cNvSpPr txBox="1"/>
          <p:nvPr/>
        </p:nvSpPr>
        <p:spPr>
          <a:xfrm>
            <a:off x="2308225" y="653267"/>
            <a:ext cx="7442200" cy="10125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  <a:defRPr/>
            </a:pPr>
            <a:r>
              <a:rPr lang="ko-KR" altLang="en-US" sz="28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944AFF"/>
                </a:solidFill>
                <a:latin typeface="G마켓 산스 TTF Bold"/>
                <a:ea typeface="G마켓 산스 TTF Bold"/>
                <a:cs typeface="+mn-cs"/>
              </a:rPr>
              <a:t> 결제 </a:t>
            </a:r>
            <a:r>
              <a:rPr lang="ko-KR" altLang="en-US" sz="28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G마켓 산스 TTF Bold"/>
                <a:ea typeface="G마켓 산스 TTF Bold"/>
                <a:cs typeface="+mn-cs"/>
              </a:rPr>
              <a:t>및</a:t>
            </a:r>
            <a:r>
              <a:rPr lang="ko-KR" altLang="en-US" sz="28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944AFF"/>
                </a:solidFill>
                <a:latin typeface="G마켓 산스 TTF Bold"/>
                <a:ea typeface="G마켓 산스 TTF Bold"/>
                <a:cs typeface="+mn-cs"/>
              </a:rPr>
              <a:t> 결제내역 </a:t>
            </a:r>
            <a:r>
              <a:rPr lang="ko-KR" altLang="en-US" sz="28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G마켓 산스 TTF Bold"/>
                <a:ea typeface="G마켓 산스 TTF Bold"/>
                <a:cs typeface="+mn-cs"/>
              </a:rPr>
              <a:t>기능 구현</a:t>
            </a:r>
          </a:p>
          <a:p>
            <a:pPr algn="ctr">
              <a:lnSpc>
                <a:spcPct val="130000"/>
              </a:lnSpc>
              <a:defRPr/>
            </a:pPr>
            <a:r>
              <a:rPr lang="en-US" altLang="ko-KR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Bold"/>
                <a:ea typeface="G마켓 산스 TTF Bold"/>
                <a:cs typeface="+mn-cs"/>
              </a:rPr>
              <a:t>[cartList.jsp,</a:t>
            </a:r>
            <a:r>
              <a:rPr lang="ko-KR" altLang="en-US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Bold"/>
                <a:ea typeface="G마켓 산스 TTF Bold"/>
                <a:cs typeface="+mn-cs"/>
              </a:rPr>
              <a:t> </a:t>
            </a:r>
            <a:r>
              <a:rPr lang="en-US" altLang="ko-KR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Bold"/>
                <a:ea typeface="G마켓 산스 TTF Bold"/>
                <a:cs typeface="+mn-cs"/>
              </a:rPr>
              <a:t>paycomplete.jsp,payfail.jsp,orderList.jsp]</a:t>
            </a:r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52686" y="1971040"/>
            <a:ext cx="5155778" cy="4006003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973659" y="1981625"/>
            <a:ext cx="5551172" cy="3995418"/>
          </a:xfrm>
          <a:prstGeom prst="rect">
            <a:avLst/>
          </a:prstGeom>
        </p:spPr>
      </p:pic>
      <p:sp>
        <p:nvSpPr>
          <p:cNvPr id="39" name="직사각형 38">
            <a:extLst>
              <a:ext uri="{FF2B5EF4-FFF2-40B4-BE49-F238E27FC236}">
                <a16:creationId xmlns:a16="http://schemas.microsoft.com/office/drawing/2014/main" id="{B1768DEC-0C8D-A78E-5D52-980155811ECF}"/>
              </a:ext>
            </a:extLst>
          </p:cNvPr>
          <p:cNvSpPr/>
          <p:nvPr/>
        </p:nvSpPr>
        <p:spPr>
          <a:xfrm>
            <a:off x="687490" y="1903796"/>
            <a:ext cx="10917769" cy="4212102"/>
          </a:xfrm>
          <a:prstGeom prst="rect">
            <a:avLst/>
          </a:prstGeom>
          <a:noFill/>
          <a:ln>
            <a:solidFill>
              <a:srgbClr val="944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ECC0A"/>
              </a:solidFill>
            </a:endParaRPr>
          </a:p>
        </p:txBody>
      </p:sp>
      <p:sp>
        <p:nvSpPr>
          <p:cNvPr id="29" name="사각형: 둥근 모서리 62"/>
          <p:cNvSpPr/>
          <p:nvPr/>
        </p:nvSpPr>
        <p:spPr>
          <a:xfrm>
            <a:off x="687489" y="6044287"/>
            <a:ext cx="10917769" cy="454127"/>
          </a:xfrm>
          <a:prstGeom prst="roundRect">
            <a:avLst>
              <a:gd name="adj" fmla="val 0"/>
            </a:avLst>
          </a:prstGeom>
          <a:solidFill>
            <a:srgbClr val="E5D6FA"/>
          </a:solidFill>
          <a:ln>
            <a:solidFill>
              <a:srgbClr val="944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rgbClr val="FECC0A"/>
              </a:solidFill>
            </a:endParaRPr>
          </a:p>
        </p:txBody>
      </p:sp>
      <p:sp>
        <p:nvSpPr>
          <p:cNvPr id="30" name="화살표: 갈매기형 수장 43"/>
          <p:cNvSpPr/>
          <p:nvPr/>
        </p:nvSpPr>
        <p:spPr>
          <a:xfrm>
            <a:off x="989664" y="6156487"/>
            <a:ext cx="144968" cy="149776"/>
          </a:xfrm>
          <a:prstGeom prst="chevron">
            <a:avLst>
              <a:gd name="adj" fmla="val 50000"/>
            </a:avLst>
          </a:prstGeom>
          <a:solidFill>
            <a:srgbClr val="231F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rgbClr val="231F20"/>
              </a:solidFill>
            </a:endParaRPr>
          </a:p>
        </p:txBody>
      </p:sp>
      <p:sp>
        <p:nvSpPr>
          <p:cNvPr id="31" name="화살표: 갈매기형 수장 44"/>
          <p:cNvSpPr/>
          <p:nvPr/>
        </p:nvSpPr>
        <p:spPr>
          <a:xfrm>
            <a:off x="1086019" y="6156487"/>
            <a:ext cx="144968" cy="149776"/>
          </a:xfrm>
          <a:prstGeom prst="chevron">
            <a:avLst>
              <a:gd name="adj" fmla="val 50000"/>
            </a:avLst>
          </a:prstGeom>
          <a:solidFill>
            <a:srgbClr val="231F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rgbClr val="231F20"/>
              </a:solidFill>
            </a:endParaRPr>
          </a:p>
        </p:txBody>
      </p:sp>
      <p:sp>
        <p:nvSpPr>
          <p:cNvPr id="32" name="TextBox 29"/>
          <p:cNvSpPr txBox="1"/>
          <p:nvPr/>
        </p:nvSpPr>
        <p:spPr>
          <a:xfrm>
            <a:off x="1193504" y="6072100"/>
            <a:ext cx="10095731" cy="3292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en-US" altLang="ko-KR" sz="120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controller</a:t>
            </a:r>
            <a:r>
              <a:rPr lang="ko-KR" altLang="en-US" sz="120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에서 결제 파라미터를 전달받아 추가할</a:t>
            </a:r>
            <a:r>
              <a:rPr lang="en-US" altLang="ko-KR" sz="120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 DB</a:t>
            </a:r>
            <a:r>
              <a:rPr lang="ko-KR" altLang="en-US" sz="120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값을 추출 </a:t>
            </a:r>
            <a:r>
              <a:rPr lang="en-US" altLang="ko-KR" sz="120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(</a:t>
            </a:r>
            <a:r>
              <a:rPr lang="ko-KR" altLang="en-US" sz="120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주문내역</a:t>
            </a:r>
            <a:r>
              <a:rPr lang="en-US" altLang="ko-KR" sz="120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,</a:t>
            </a:r>
            <a:r>
              <a:rPr lang="ko-KR" altLang="en-US" sz="120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 주문 상세내역 등</a:t>
            </a:r>
            <a:r>
              <a:rPr lang="en-US" altLang="ko-KR" sz="120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)</a:t>
            </a:r>
            <a:r>
              <a:rPr lang="ko-KR" altLang="en-US" sz="120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 후 값을 </a:t>
            </a:r>
            <a:r>
              <a:rPr lang="en-US" altLang="ko-KR" sz="120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set</a:t>
            </a:r>
            <a:r>
              <a:rPr lang="ko-KR" altLang="en-US" sz="120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하고 </a:t>
            </a:r>
            <a:r>
              <a:rPr lang="en-US" altLang="ko-KR" sz="120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service</a:t>
            </a:r>
            <a:r>
              <a:rPr lang="ko-KR" altLang="en-US" sz="120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에서 메서드를 호출한다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853408E-E9A1-046C-58B5-617CC721C6E3}"/>
              </a:ext>
            </a:extLst>
          </p:cNvPr>
          <p:cNvSpPr txBox="1"/>
          <p:nvPr/>
        </p:nvSpPr>
        <p:spPr>
          <a:xfrm>
            <a:off x="11413519" y="0"/>
            <a:ext cx="778481" cy="332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38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/ 60 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FFFF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597390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50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타원 88"/>
          <p:cNvSpPr/>
          <p:nvPr/>
        </p:nvSpPr>
        <p:spPr>
          <a:xfrm>
            <a:off x="7071303" y="693822"/>
            <a:ext cx="510540" cy="510540"/>
          </a:xfrm>
          <a:prstGeom prst="ellipse">
            <a:avLst/>
          </a:prstGeom>
          <a:solidFill>
            <a:srgbClr val="944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7" name="타원 89"/>
          <p:cNvSpPr/>
          <p:nvPr/>
        </p:nvSpPr>
        <p:spPr>
          <a:xfrm>
            <a:off x="7610918" y="647333"/>
            <a:ext cx="137702" cy="137702"/>
          </a:xfrm>
          <a:prstGeom prst="ellipse">
            <a:avLst/>
          </a:prstGeom>
          <a:solidFill>
            <a:srgbClr val="944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8" name="TextBox 14"/>
          <p:cNvSpPr txBox="1"/>
          <p:nvPr/>
        </p:nvSpPr>
        <p:spPr>
          <a:xfrm>
            <a:off x="2879760" y="358356"/>
            <a:ext cx="58039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1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Montserrat SemiBold"/>
                <a:ea typeface="G마켓 산스 TTF Medium"/>
              </a:rPr>
              <a:t>eduZino - </a:t>
            </a:r>
            <a:r>
              <a:rPr lang="ko-KR" altLang="en-US" sz="11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Montserrat SemiBold"/>
                <a:ea typeface="G마켓 산스 TTF Medium"/>
              </a:rPr>
              <a:t>김나연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308225" y="653267"/>
            <a:ext cx="7442200" cy="10125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  <a:defRPr/>
            </a:pPr>
            <a:r>
              <a:rPr lang="ko-KR" altLang="en-US" sz="28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944AFF"/>
                </a:solidFill>
                <a:latin typeface="G마켓 산스 TTF Bold"/>
                <a:ea typeface="G마켓 산스 TTF Bold"/>
                <a:cs typeface="+mn-cs"/>
              </a:rPr>
              <a:t> 결제 </a:t>
            </a:r>
            <a:r>
              <a:rPr lang="ko-KR" altLang="en-US" sz="28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G마켓 산스 TTF Bold"/>
                <a:ea typeface="G마켓 산스 TTF Bold"/>
                <a:cs typeface="+mn-cs"/>
              </a:rPr>
              <a:t>및</a:t>
            </a:r>
            <a:r>
              <a:rPr lang="ko-KR" altLang="en-US" sz="28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944AFF"/>
                </a:solidFill>
                <a:latin typeface="G마켓 산스 TTF Bold"/>
                <a:ea typeface="G마켓 산스 TTF Bold"/>
                <a:cs typeface="+mn-cs"/>
              </a:rPr>
              <a:t> 결제내역 </a:t>
            </a:r>
            <a:r>
              <a:rPr lang="ko-KR" altLang="en-US" sz="28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G마켓 산스 TTF Bold"/>
                <a:ea typeface="G마켓 산스 TTF Bold"/>
                <a:cs typeface="+mn-cs"/>
              </a:rPr>
              <a:t>기능 구현</a:t>
            </a:r>
          </a:p>
          <a:p>
            <a:pPr algn="ctr">
              <a:lnSpc>
                <a:spcPct val="130000"/>
              </a:lnSpc>
              <a:defRPr/>
            </a:pPr>
            <a:r>
              <a:rPr lang="en-US" altLang="ko-KR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Bold"/>
                <a:ea typeface="G마켓 산스 TTF Bold"/>
                <a:cs typeface="+mn-cs"/>
              </a:rPr>
              <a:t>[cartList.jsp,</a:t>
            </a:r>
            <a:r>
              <a:rPr lang="ko-KR" altLang="en-US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Bold"/>
                <a:ea typeface="G마켓 산스 TTF Bold"/>
                <a:cs typeface="+mn-cs"/>
              </a:rPr>
              <a:t> </a:t>
            </a:r>
            <a:r>
              <a:rPr lang="en-US" altLang="ko-KR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Bold"/>
                <a:ea typeface="G마켓 산스 TTF Bold"/>
                <a:cs typeface="+mn-cs"/>
              </a:rPr>
              <a:t>paycomplete.jsp,payfail.jsp,orderList.jsp]</a:t>
            </a: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64622" y="1961761"/>
            <a:ext cx="4977976" cy="3931920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027668" y="2197831"/>
            <a:ext cx="5311984" cy="1718811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027668" y="3975075"/>
            <a:ext cx="3399916" cy="2031761"/>
          </a:xfrm>
          <a:prstGeom prst="rect">
            <a:avLst/>
          </a:prstGeom>
        </p:spPr>
      </p:pic>
      <p:sp>
        <p:nvSpPr>
          <p:cNvPr id="23" name="사각형: 둥근 모서리 62"/>
          <p:cNvSpPr/>
          <p:nvPr/>
        </p:nvSpPr>
        <p:spPr>
          <a:xfrm>
            <a:off x="9516616" y="4302805"/>
            <a:ext cx="1863923" cy="1374877"/>
          </a:xfrm>
          <a:prstGeom prst="roundRect">
            <a:avLst>
              <a:gd name="adj" fmla="val 0"/>
            </a:avLst>
          </a:prstGeom>
          <a:solidFill>
            <a:srgbClr val="E5D6FA"/>
          </a:solidFill>
          <a:ln>
            <a:solidFill>
              <a:srgbClr val="944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rgbClr val="FECC0A"/>
              </a:solidFill>
            </a:endParaRPr>
          </a:p>
        </p:txBody>
      </p:sp>
      <p:sp>
        <p:nvSpPr>
          <p:cNvPr id="24" name="화살표: 갈매기형 수장 43"/>
          <p:cNvSpPr/>
          <p:nvPr/>
        </p:nvSpPr>
        <p:spPr>
          <a:xfrm>
            <a:off x="9614534" y="4477447"/>
            <a:ext cx="144968" cy="149776"/>
          </a:xfrm>
          <a:prstGeom prst="chevron">
            <a:avLst>
              <a:gd name="adj" fmla="val 50000"/>
            </a:avLst>
          </a:prstGeom>
          <a:solidFill>
            <a:srgbClr val="231F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rgbClr val="231F20"/>
              </a:solidFill>
            </a:endParaRPr>
          </a:p>
        </p:txBody>
      </p:sp>
      <p:sp>
        <p:nvSpPr>
          <p:cNvPr id="25" name="화살표: 갈매기형 수장 44"/>
          <p:cNvSpPr/>
          <p:nvPr/>
        </p:nvSpPr>
        <p:spPr>
          <a:xfrm>
            <a:off x="9710889" y="4477447"/>
            <a:ext cx="144968" cy="149776"/>
          </a:xfrm>
          <a:prstGeom prst="chevron">
            <a:avLst>
              <a:gd name="adj" fmla="val 50000"/>
            </a:avLst>
          </a:prstGeom>
          <a:solidFill>
            <a:srgbClr val="231F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rgbClr val="231F20"/>
              </a:solidFill>
            </a:endParaRPr>
          </a:p>
        </p:txBody>
      </p:sp>
      <p:sp>
        <p:nvSpPr>
          <p:cNvPr id="26" name="TextBox 29"/>
          <p:cNvSpPr txBox="1"/>
          <p:nvPr/>
        </p:nvSpPr>
        <p:spPr>
          <a:xfrm>
            <a:off x="9672108" y="4722201"/>
            <a:ext cx="1745480" cy="8002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ko-KR" altLang="en-US" sz="120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결제내역에서 상세보기 클릭 시 모달창으로 </a:t>
            </a:r>
          </a:p>
          <a:p>
            <a:pPr>
              <a:lnSpc>
                <a:spcPct val="130000"/>
              </a:lnSpc>
              <a:defRPr/>
            </a:pPr>
            <a:r>
              <a:rPr lang="ko-KR" altLang="en-US" sz="120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구매한 강의 내역 출력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1768DEC-0C8D-A78E-5D52-980155811ECF}"/>
              </a:ext>
            </a:extLst>
          </p:cNvPr>
          <p:cNvSpPr/>
          <p:nvPr/>
        </p:nvSpPr>
        <p:spPr>
          <a:xfrm>
            <a:off x="687491" y="1903796"/>
            <a:ext cx="5132238" cy="4212102"/>
          </a:xfrm>
          <a:prstGeom prst="rect">
            <a:avLst/>
          </a:prstGeom>
          <a:noFill/>
          <a:ln>
            <a:solidFill>
              <a:srgbClr val="944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ECC0A"/>
              </a:solidFill>
            </a:endParaRPr>
          </a:p>
        </p:txBody>
      </p:sp>
      <p:sp>
        <p:nvSpPr>
          <p:cNvPr id="12" name="사각형: 둥근 모서리 62"/>
          <p:cNvSpPr/>
          <p:nvPr/>
        </p:nvSpPr>
        <p:spPr>
          <a:xfrm>
            <a:off x="687491" y="5951646"/>
            <a:ext cx="5132238" cy="454127"/>
          </a:xfrm>
          <a:prstGeom prst="roundRect">
            <a:avLst>
              <a:gd name="adj" fmla="val 0"/>
            </a:avLst>
          </a:prstGeom>
          <a:solidFill>
            <a:srgbClr val="E5D6FA"/>
          </a:solidFill>
          <a:ln>
            <a:solidFill>
              <a:srgbClr val="944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rgbClr val="FECC0A"/>
              </a:solidFill>
            </a:endParaRPr>
          </a:p>
        </p:txBody>
      </p:sp>
      <p:sp>
        <p:nvSpPr>
          <p:cNvPr id="13" name="화살표: 갈매기형 수장 43"/>
          <p:cNvSpPr/>
          <p:nvPr/>
        </p:nvSpPr>
        <p:spPr>
          <a:xfrm>
            <a:off x="989665" y="6063846"/>
            <a:ext cx="144968" cy="149776"/>
          </a:xfrm>
          <a:prstGeom prst="chevron">
            <a:avLst>
              <a:gd name="adj" fmla="val 50000"/>
            </a:avLst>
          </a:prstGeom>
          <a:solidFill>
            <a:srgbClr val="231F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rgbClr val="231F20"/>
              </a:solidFill>
            </a:endParaRPr>
          </a:p>
        </p:txBody>
      </p:sp>
      <p:sp>
        <p:nvSpPr>
          <p:cNvPr id="14" name="화살표: 갈매기형 수장 44"/>
          <p:cNvSpPr/>
          <p:nvPr/>
        </p:nvSpPr>
        <p:spPr>
          <a:xfrm>
            <a:off x="1086020" y="6063846"/>
            <a:ext cx="144968" cy="149776"/>
          </a:xfrm>
          <a:prstGeom prst="chevron">
            <a:avLst>
              <a:gd name="adj" fmla="val 50000"/>
            </a:avLst>
          </a:prstGeom>
          <a:solidFill>
            <a:srgbClr val="231F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rgbClr val="231F20"/>
              </a:solidFill>
            </a:endParaRPr>
          </a:p>
        </p:txBody>
      </p:sp>
      <p:sp>
        <p:nvSpPr>
          <p:cNvPr id="15" name="TextBox 29"/>
          <p:cNvSpPr txBox="1"/>
          <p:nvPr/>
        </p:nvSpPr>
        <p:spPr>
          <a:xfrm>
            <a:off x="1193505" y="5979459"/>
            <a:ext cx="4401898" cy="3292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ko-KR" altLang="en-US" sz="120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주문내역</a:t>
            </a:r>
            <a:r>
              <a:rPr lang="en-US" altLang="ko-KR" sz="120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,</a:t>
            </a:r>
            <a:r>
              <a:rPr lang="ko-KR" altLang="en-US" sz="120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 상세내역 입력 후 장바구니 비우기 실행  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1768DEC-0C8D-A78E-5D52-980155811ECF}"/>
              </a:ext>
            </a:extLst>
          </p:cNvPr>
          <p:cNvSpPr/>
          <p:nvPr/>
        </p:nvSpPr>
        <p:spPr>
          <a:xfrm>
            <a:off x="5985754" y="2139865"/>
            <a:ext cx="5402157" cy="3923981"/>
          </a:xfrm>
          <a:prstGeom prst="rect">
            <a:avLst/>
          </a:prstGeom>
          <a:noFill/>
          <a:ln>
            <a:solidFill>
              <a:srgbClr val="944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ECC0A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853408E-E9A1-046C-58B5-617CC721C6E3}"/>
              </a:ext>
            </a:extLst>
          </p:cNvPr>
          <p:cNvSpPr txBox="1"/>
          <p:nvPr/>
        </p:nvSpPr>
        <p:spPr>
          <a:xfrm>
            <a:off x="11413519" y="0"/>
            <a:ext cx="778481" cy="332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39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/ 60 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FFFF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66943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5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타원 147"/>
          <p:cNvSpPr/>
          <p:nvPr/>
        </p:nvSpPr>
        <p:spPr>
          <a:xfrm>
            <a:off x="6529772" y="256054"/>
            <a:ext cx="510540" cy="510540"/>
          </a:xfrm>
          <a:prstGeom prst="ellipse">
            <a:avLst/>
          </a:prstGeom>
          <a:solidFill>
            <a:srgbClr val="944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5" name="자유형: 도형 64"/>
          <p:cNvSpPr/>
          <p:nvPr/>
        </p:nvSpPr>
        <p:spPr>
          <a:xfrm>
            <a:off x="6412592" y="2884355"/>
            <a:ext cx="4263935" cy="2932641"/>
          </a:xfrm>
          <a:custGeom>
            <a:avLst/>
            <a:gdLst>
              <a:gd name="connsiteX0" fmla="*/ 1 w 4263935"/>
              <a:gd name="connsiteY0" fmla="*/ 2576392 h 2932641"/>
              <a:gd name="connsiteX1" fmla="*/ 4263935 w 4263935"/>
              <a:gd name="connsiteY1" fmla="*/ 2576392 h 2932641"/>
              <a:gd name="connsiteX2" fmla="*/ 4263935 w 4263935"/>
              <a:gd name="connsiteY2" fmla="*/ 2754516 h 2932641"/>
              <a:gd name="connsiteX3" fmla="*/ 4085810 w 4263935"/>
              <a:gd name="connsiteY3" fmla="*/ 2932641 h 2932641"/>
              <a:gd name="connsiteX4" fmla="*/ 178125 w 4263935"/>
              <a:gd name="connsiteY4" fmla="*/ 2932641 h 2932641"/>
              <a:gd name="connsiteX5" fmla="*/ 0 w 4263935"/>
              <a:gd name="connsiteY5" fmla="*/ 2754516 h 2932641"/>
              <a:gd name="connsiteX6" fmla="*/ 1 w 4263935"/>
              <a:gd name="connsiteY6" fmla="*/ 2576392 h 2932641"/>
              <a:gd name="connsiteX7" fmla="*/ 0 w 4263935"/>
              <a:gd name="connsiteY7" fmla="*/ 0 h 2932641"/>
              <a:gd name="connsiteX8" fmla="*/ 4263933 w 4263935"/>
              <a:gd name="connsiteY8" fmla="*/ 0 h 2932641"/>
              <a:gd name="connsiteX9" fmla="*/ 4263933 w 4263935"/>
              <a:gd name="connsiteY9" fmla="*/ 2576391 h 2932641"/>
              <a:gd name="connsiteX10" fmla="*/ 0 w 4263935"/>
              <a:gd name="connsiteY10" fmla="*/ 2576391 h 2932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63935" h="2932641">
                <a:moveTo>
                  <a:pt x="1" y="2576392"/>
                </a:moveTo>
                <a:lnTo>
                  <a:pt x="4263935" y="2576392"/>
                </a:lnTo>
                <a:lnTo>
                  <a:pt x="4263935" y="2754516"/>
                </a:lnTo>
                <a:cubicBezTo>
                  <a:pt x="4263935" y="2852892"/>
                  <a:pt x="4184186" y="2932641"/>
                  <a:pt x="4085810" y="2932641"/>
                </a:cubicBezTo>
                <a:lnTo>
                  <a:pt x="178125" y="2932641"/>
                </a:lnTo>
                <a:cubicBezTo>
                  <a:pt x="79749" y="2932641"/>
                  <a:pt x="0" y="2852892"/>
                  <a:pt x="0" y="2754516"/>
                </a:cubicBezTo>
                <a:cubicBezTo>
                  <a:pt x="0" y="2695141"/>
                  <a:pt x="1" y="2635767"/>
                  <a:pt x="1" y="2576392"/>
                </a:cubicBezTo>
                <a:close/>
                <a:moveTo>
                  <a:pt x="0" y="0"/>
                </a:moveTo>
                <a:lnTo>
                  <a:pt x="4263933" y="0"/>
                </a:lnTo>
                <a:lnTo>
                  <a:pt x="4263933" y="2576391"/>
                </a:lnTo>
                <a:lnTo>
                  <a:pt x="0" y="2576391"/>
                </a:lnTo>
                <a:close/>
              </a:path>
            </a:pathLst>
          </a:cu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0" name="사각형: 둥근 위쪽 모서리 69"/>
          <p:cNvSpPr/>
          <p:nvPr/>
        </p:nvSpPr>
        <p:spPr>
          <a:xfrm>
            <a:off x="6412592" y="2528106"/>
            <a:ext cx="4263934" cy="577044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944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4" name="자유형: 도형 63"/>
          <p:cNvSpPr/>
          <p:nvPr/>
        </p:nvSpPr>
        <p:spPr>
          <a:xfrm>
            <a:off x="1515472" y="2884355"/>
            <a:ext cx="4263935" cy="2932641"/>
          </a:xfrm>
          <a:custGeom>
            <a:avLst/>
            <a:gdLst>
              <a:gd name="connsiteX0" fmla="*/ 1 w 4263935"/>
              <a:gd name="connsiteY0" fmla="*/ 2576392 h 2932641"/>
              <a:gd name="connsiteX1" fmla="*/ 4263935 w 4263935"/>
              <a:gd name="connsiteY1" fmla="*/ 2576392 h 2932641"/>
              <a:gd name="connsiteX2" fmla="*/ 4263935 w 4263935"/>
              <a:gd name="connsiteY2" fmla="*/ 2754516 h 2932641"/>
              <a:gd name="connsiteX3" fmla="*/ 4085810 w 4263935"/>
              <a:gd name="connsiteY3" fmla="*/ 2932641 h 2932641"/>
              <a:gd name="connsiteX4" fmla="*/ 178125 w 4263935"/>
              <a:gd name="connsiteY4" fmla="*/ 2932641 h 2932641"/>
              <a:gd name="connsiteX5" fmla="*/ 0 w 4263935"/>
              <a:gd name="connsiteY5" fmla="*/ 2754516 h 2932641"/>
              <a:gd name="connsiteX6" fmla="*/ 1 w 4263935"/>
              <a:gd name="connsiteY6" fmla="*/ 2576392 h 2932641"/>
              <a:gd name="connsiteX7" fmla="*/ 0 w 4263935"/>
              <a:gd name="connsiteY7" fmla="*/ 0 h 2932641"/>
              <a:gd name="connsiteX8" fmla="*/ 4263933 w 4263935"/>
              <a:gd name="connsiteY8" fmla="*/ 0 h 2932641"/>
              <a:gd name="connsiteX9" fmla="*/ 4263933 w 4263935"/>
              <a:gd name="connsiteY9" fmla="*/ 2576391 h 2932641"/>
              <a:gd name="connsiteX10" fmla="*/ 0 w 4263935"/>
              <a:gd name="connsiteY10" fmla="*/ 2576391 h 2932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63935" h="2932641">
                <a:moveTo>
                  <a:pt x="1" y="2576392"/>
                </a:moveTo>
                <a:lnTo>
                  <a:pt x="4263935" y="2576392"/>
                </a:lnTo>
                <a:lnTo>
                  <a:pt x="4263935" y="2754516"/>
                </a:lnTo>
                <a:cubicBezTo>
                  <a:pt x="4263935" y="2852892"/>
                  <a:pt x="4184186" y="2932641"/>
                  <a:pt x="4085810" y="2932641"/>
                </a:cubicBezTo>
                <a:lnTo>
                  <a:pt x="178125" y="2932641"/>
                </a:lnTo>
                <a:cubicBezTo>
                  <a:pt x="79749" y="2932641"/>
                  <a:pt x="0" y="2852892"/>
                  <a:pt x="0" y="2754516"/>
                </a:cubicBezTo>
                <a:cubicBezTo>
                  <a:pt x="0" y="2695141"/>
                  <a:pt x="1" y="2635767"/>
                  <a:pt x="1" y="2576392"/>
                </a:cubicBezTo>
                <a:close/>
                <a:moveTo>
                  <a:pt x="0" y="0"/>
                </a:moveTo>
                <a:lnTo>
                  <a:pt x="4263933" y="0"/>
                </a:lnTo>
                <a:lnTo>
                  <a:pt x="4263933" y="2576391"/>
                </a:lnTo>
                <a:lnTo>
                  <a:pt x="0" y="2576391"/>
                </a:lnTo>
                <a:close/>
              </a:path>
            </a:pathLst>
          </a:cu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6" name="사각형: 둥근 위쪽 모서리 55"/>
          <p:cNvSpPr/>
          <p:nvPr/>
        </p:nvSpPr>
        <p:spPr>
          <a:xfrm>
            <a:off x="1515473" y="2528106"/>
            <a:ext cx="4263934" cy="577044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6C73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6" name="TextBox 65"/>
          <p:cNvSpPr txBox="1"/>
          <p:nvPr/>
        </p:nvSpPr>
        <p:spPr>
          <a:xfrm>
            <a:off x="1882367" y="2638502"/>
            <a:ext cx="3530146" cy="3599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  <a:defRPr/>
            </a:pPr>
            <a:r>
              <a:rPr lang="ko-KR" altLang="en-US" sz="14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G마켓 산스 TTF Bold"/>
                <a:ea typeface="G마켓 산스 TTF Bold"/>
                <a:cs typeface="+mn-cs"/>
              </a:rPr>
              <a:t>구성요소</a:t>
            </a:r>
            <a:endParaRPr lang="ko-KR" altLang="en-US" sz="1400">
              <a:solidFill>
                <a:srgbClr val="FFFFFF"/>
              </a:solidFill>
              <a:latin typeface="G마켓 산스 TTF Bold"/>
              <a:ea typeface="G마켓 산스 TTF Bold"/>
              <a:cs typeface="+mn-cs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6779487" y="2638502"/>
            <a:ext cx="3530146" cy="3599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  <a:defRPr/>
            </a:pPr>
            <a:r>
              <a:rPr lang="ko-KR" altLang="en-US" sz="14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G마켓 산스 TTF Bold"/>
                <a:ea typeface="G마켓 산스 TTF Bold"/>
                <a:cs typeface="+mn-cs"/>
              </a:rPr>
              <a:t>사용언어</a:t>
            </a:r>
            <a:r>
              <a:rPr lang="en-US" altLang="ko-KR" sz="14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G마켓 산스 TTF Bold"/>
                <a:ea typeface="G마켓 산스 TTF Bold"/>
                <a:cs typeface="+mn-cs"/>
              </a:rPr>
              <a:t> </a:t>
            </a:r>
            <a:r>
              <a:rPr lang="ko-KR" altLang="en-US" sz="14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G마켓 산스 TTF Bold"/>
                <a:ea typeface="G마켓 산스 TTF Bold"/>
                <a:cs typeface="+mn-cs"/>
              </a:rPr>
              <a:t>및 스타일 적용</a:t>
            </a:r>
            <a:endParaRPr lang="ko-KR" altLang="en-US" sz="1400">
              <a:solidFill>
                <a:srgbClr val="FFFFFF"/>
              </a:solidFill>
              <a:latin typeface="G마켓 산스 TTF Bold"/>
              <a:ea typeface="G마켓 산스 TTF Bold"/>
              <a:cs typeface="+mn-cs"/>
            </a:endParaRPr>
          </a:p>
        </p:txBody>
      </p:sp>
      <p:sp>
        <p:nvSpPr>
          <p:cNvPr id="150" name="TextBox 18"/>
          <p:cNvSpPr txBox="1"/>
          <p:nvPr/>
        </p:nvSpPr>
        <p:spPr>
          <a:xfrm>
            <a:off x="2374900" y="989817"/>
            <a:ext cx="7442200" cy="6402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  <a:defRPr/>
            </a:pPr>
            <a:r>
              <a:rPr lang="ko-KR" altLang="en-US" sz="28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944AFF"/>
                </a:solidFill>
                <a:latin typeface="G마켓 산스 TTF Bold"/>
                <a:ea typeface="G마켓 산스 TTF Bold"/>
                <a:cs typeface="+mn-cs"/>
              </a:rPr>
              <a:t> 개발환경</a:t>
            </a:r>
            <a:endParaRPr lang="en-US" altLang="ko-KR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G마켓 산스 TTF Bold"/>
              <a:ea typeface="G마켓 산스 TTF Bold"/>
              <a:cs typeface="+mn-cs"/>
            </a:endParaRPr>
          </a:p>
        </p:txBody>
      </p:sp>
      <p:sp>
        <p:nvSpPr>
          <p:cNvPr id="151" name="TextBox 14"/>
          <p:cNvSpPr txBox="1"/>
          <p:nvPr/>
        </p:nvSpPr>
        <p:spPr>
          <a:xfrm>
            <a:off x="3079785" y="491706"/>
            <a:ext cx="58039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1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Montserrat SemiBold"/>
                <a:ea typeface="G마켓 산스 TTF Medium"/>
              </a:rPr>
              <a:t>eduZino -</a:t>
            </a:r>
            <a:r>
              <a:rPr lang="ko-KR" altLang="en-US" sz="11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Montserrat SemiBold"/>
                <a:ea typeface="G마켓 산스 TTF Medium"/>
              </a:rPr>
              <a:t> 개발환경 소개</a:t>
            </a:r>
            <a:endParaRPr lang="ko-KR" altLang="en-US" sz="1100">
              <a:solidFill>
                <a:srgbClr val="FFFFFF"/>
              </a:solidFill>
              <a:latin typeface="Montserrat SemiBold"/>
              <a:ea typeface="G마켓 산스 TTF Medium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632653" y="3214073"/>
            <a:ext cx="4029573" cy="22929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  <a:defRPr/>
            </a:pPr>
            <a:r>
              <a:rPr lang="en-US" altLang="ko-KR" sz="11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31F20"/>
                </a:solidFill>
                <a:latin typeface="G마켓 산스 TTF Medium"/>
                <a:ea typeface="G마켓 산스 TTF Medium"/>
              </a:rPr>
              <a:t>[Data Base] </a:t>
            </a:r>
            <a:endParaRPr lang="en-US" altLang="ko-KR" sz="1100" dirty="0" smtClean="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rgbClr val="231F20"/>
              </a:solidFill>
              <a:latin typeface="G마켓 산스 TTF Medium"/>
              <a:ea typeface="G마켓 산스 TTF Medium"/>
            </a:endParaRPr>
          </a:p>
          <a:p>
            <a:pPr algn="ctr">
              <a:lnSpc>
                <a:spcPct val="130000"/>
              </a:lnSpc>
              <a:defRPr/>
            </a:pPr>
            <a:r>
              <a:rPr lang="en-US" altLang="ko-KR" sz="1100" dirty="0" err="1" smtClean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31F20"/>
                </a:solidFill>
                <a:latin typeface="G마켓 산스 TTF Medium"/>
                <a:ea typeface="G마켓 산스 TTF Medium"/>
              </a:rPr>
              <a:t>SQLPlus</a:t>
            </a:r>
            <a:r>
              <a:rPr lang="en-US" altLang="ko-KR" sz="1100" dirty="0" smtClean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31F20"/>
                </a:solidFill>
                <a:latin typeface="G마켓 산스 TTF Medium"/>
                <a:ea typeface="G마켓 산스 TTF Medium"/>
              </a:rPr>
              <a:t> </a:t>
            </a:r>
            <a:r>
              <a:rPr lang="en-US" altLang="ko-KR" sz="11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31F20"/>
                </a:solidFill>
                <a:latin typeface="G마켓 산스 TTF Medium"/>
                <a:ea typeface="G마켓 산스 TTF Medium"/>
              </a:rPr>
              <a:t>/ Oracle Developer(Oracle XE)</a:t>
            </a:r>
          </a:p>
          <a:p>
            <a:pPr algn="ctr">
              <a:lnSpc>
                <a:spcPct val="130000"/>
              </a:lnSpc>
              <a:defRPr/>
            </a:pPr>
            <a:endParaRPr lang="en-US" altLang="ko-KR" sz="1100" dirty="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rgbClr val="231F20"/>
              </a:solidFill>
              <a:latin typeface="G마켓 산스 TTF Medium"/>
              <a:ea typeface="G마켓 산스 TTF Medium"/>
            </a:endParaRPr>
          </a:p>
          <a:p>
            <a:pPr algn="ctr">
              <a:lnSpc>
                <a:spcPct val="130000"/>
              </a:lnSpc>
              <a:defRPr/>
            </a:pPr>
            <a:r>
              <a:rPr lang="en-US" altLang="ko-KR" sz="11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31F20"/>
                </a:solidFill>
                <a:latin typeface="G마켓 산스 TTF Medium"/>
                <a:ea typeface="G마켓 산스 TTF Medium"/>
              </a:rPr>
              <a:t>[</a:t>
            </a:r>
            <a:r>
              <a:rPr lang="ko-KR" altLang="en-US" sz="1100" dirty="0" err="1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31F20"/>
                </a:solidFill>
                <a:latin typeface="G마켓 산스 TTF Medium"/>
                <a:ea typeface="G마켓 산스 TTF Medium"/>
              </a:rPr>
              <a:t>Persistence</a:t>
            </a:r>
            <a:r>
              <a:rPr lang="ko-KR" altLang="en-US" sz="11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31F20"/>
                </a:solidFill>
                <a:latin typeface="G마켓 산스 TTF Medium"/>
                <a:ea typeface="G마켓 산스 TTF Medium"/>
              </a:rPr>
              <a:t> </a:t>
            </a:r>
            <a:r>
              <a:rPr lang="ko-KR" altLang="en-US" sz="1100" dirty="0" err="1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31F20"/>
                </a:solidFill>
                <a:latin typeface="G마켓 산스 TTF Medium"/>
                <a:ea typeface="G마켓 산스 TTF Medium"/>
              </a:rPr>
              <a:t>Framework</a:t>
            </a:r>
            <a:r>
              <a:rPr lang="en-US" altLang="ko-KR" sz="11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31F20"/>
                </a:solidFill>
                <a:latin typeface="G마켓 산스 TTF Medium"/>
                <a:ea typeface="G마켓 산스 TTF Medium"/>
              </a:rPr>
              <a:t>]  </a:t>
            </a:r>
            <a:r>
              <a:rPr lang="en-US" altLang="ko-KR" sz="1100" dirty="0" err="1" smtClean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31F20"/>
                </a:solidFill>
                <a:latin typeface="G마켓 산스 TTF Medium"/>
                <a:ea typeface="G마켓 산스 TTF Medium"/>
              </a:rPr>
              <a:t>Mybatis</a:t>
            </a:r>
            <a:r>
              <a:rPr lang="en-US" altLang="ko-KR" sz="1100" dirty="0" smtClean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31F20"/>
                </a:solidFill>
                <a:latin typeface="G마켓 산스 TTF Medium"/>
                <a:ea typeface="G마켓 산스 TTF Medium"/>
              </a:rPr>
              <a:t>(3.5.13</a:t>
            </a:r>
            <a:r>
              <a:rPr lang="en-US" altLang="ko-KR" sz="11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31F20"/>
                </a:solidFill>
                <a:latin typeface="G마켓 산스 TTF Medium"/>
                <a:ea typeface="G마켓 산스 TTF Medium"/>
              </a:rPr>
              <a:t>)</a:t>
            </a:r>
          </a:p>
          <a:p>
            <a:pPr algn="ctr">
              <a:lnSpc>
                <a:spcPct val="130000"/>
              </a:lnSpc>
              <a:defRPr/>
            </a:pPr>
            <a:endParaRPr lang="en-US" altLang="ko-KR" sz="1100" dirty="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rgbClr val="231F20"/>
              </a:solidFill>
              <a:latin typeface="G마켓 산스 TTF Medium"/>
              <a:ea typeface="G마켓 산스 TTF Medium"/>
            </a:endParaRPr>
          </a:p>
          <a:p>
            <a:pPr algn="ctr">
              <a:lnSpc>
                <a:spcPct val="130000"/>
              </a:lnSpc>
              <a:defRPr/>
            </a:pPr>
            <a:r>
              <a:rPr lang="en-US" altLang="ko-KR" sz="11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31F20"/>
                </a:solidFill>
                <a:latin typeface="G마켓 산스 TTF Medium"/>
                <a:ea typeface="G마켓 산스 TTF Medium"/>
              </a:rPr>
              <a:t>[</a:t>
            </a:r>
            <a:r>
              <a:rPr lang="ko-KR" altLang="en-US" sz="11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31F20"/>
                </a:solidFill>
                <a:latin typeface="G마켓 산스 TTF Medium"/>
                <a:ea typeface="G마켓 산스 TTF Medium"/>
              </a:rPr>
              <a:t>개발도구</a:t>
            </a:r>
            <a:r>
              <a:rPr lang="en-US" altLang="ko-KR" sz="11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31F20"/>
                </a:solidFill>
                <a:latin typeface="G마켓 산스 TTF Medium"/>
                <a:ea typeface="G마켓 산스 TTF Medium"/>
              </a:rPr>
              <a:t>]  Eclipse (</a:t>
            </a:r>
            <a:r>
              <a:rPr lang="ko-KR" altLang="en-US" sz="11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31F20"/>
                </a:solidFill>
                <a:latin typeface="G마켓 산스 TTF Medium"/>
                <a:ea typeface="G마켓 산스 TTF Medium"/>
              </a:rPr>
              <a:t>전자정부 프레임워크 </a:t>
            </a:r>
            <a:r>
              <a:rPr lang="en-US" altLang="ko-KR" sz="11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31F20"/>
                </a:solidFill>
                <a:latin typeface="G마켓 산스 TTF Medium"/>
                <a:ea typeface="G마켓 산스 TTF Medium"/>
              </a:rPr>
              <a:t>3.1)</a:t>
            </a:r>
          </a:p>
          <a:p>
            <a:pPr algn="ctr">
              <a:lnSpc>
                <a:spcPct val="130000"/>
              </a:lnSpc>
              <a:defRPr/>
            </a:pPr>
            <a:endParaRPr lang="en-US" altLang="ko-KR" sz="1100" dirty="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rgbClr val="231F20"/>
              </a:solidFill>
              <a:latin typeface="G마켓 산스 TTF Medium"/>
              <a:ea typeface="G마켓 산스 TTF Medium"/>
            </a:endParaRPr>
          </a:p>
          <a:p>
            <a:pPr algn="ctr">
              <a:lnSpc>
                <a:spcPct val="130000"/>
              </a:lnSpc>
              <a:defRPr/>
            </a:pPr>
            <a:r>
              <a:rPr lang="en-US" altLang="ko-KR" sz="11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31F20"/>
                </a:solidFill>
                <a:latin typeface="G마켓 산스 TTF Medium"/>
                <a:ea typeface="G마켓 산스 TTF Medium"/>
              </a:rPr>
              <a:t>[</a:t>
            </a:r>
            <a:r>
              <a:rPr lang="ko-KR" altLang="en-US" sz="11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31F20"/>
                </a:solidFill>
                <a:latin typeface="G마켓 산스 TTF Medium"/>
                <a:ea typeface="G마켓 산스 TTF Medium"/>
              </a:rPr>
              <a:t>웹 컨테이너</a:t>
            </a:r>
            <a:r>
              <a:rPr lang="en-US" altLang="ko-KR" sz="11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31F20"/>
                </a:solidFill>
                <a:latin typeface="G마켓 산스 TTF Medium"/>
                <a:ea typeface="G마켓 산스 TTF Medium"/>
              </a:rPr>
              <a:t>]</a:t>
            </a:r>
            <a:r>
              <a:rPr lang="ko-KR" altLang="en-US" sz="11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31F20"/>
                </a:solidFill>
                <a:latin typeface="G마켓 산스 TTF Medium"/>
                <a:ea typeface="G마켓 산스 TTF Medium"/>
              </a:rPr>
              <a:t> </a:t>
            </a:r>
            <a:r>
              <a:rPr lang="en-US" altLang="ko-KR" sz="11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31F20"/>
                </a:solidFill>
                <a:latin typeface="G마켓 산스 TTF Medium"/>
                <a:ea typeface="G마켓 산스 TTF Medium"/>
              </a:rPr>
              <a:t>Tomcat 9.0</a:t>
            </a:r>
          </a:p>
          <a:p>
            <a:pPr algn="ctr">
              <a:lnSpc>
                <a:spcPct val="130000"/>
              </a:lnSpc>
              <a:defRPr/>
            </a:pPr>
            <a:endParaRPr lang="en-US" altLang="ko-KR" sz="1100" dirty="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rgbClr val="231F20"/>
              </a:solidFill>
              <a:latin typeface="G마켓 산스 TTF Medium"/>
              <a:ea typeface="G마켓 산스 TTF Medium"/>
            </a:endParaRPr>
          </a:p>
          <a:p>
            <a:pPr algn="ctr">
              <a:lnSpc>
                <a:spcPct val="130000"/>
              </a:lnSpc>
              <a:defRPr/>
            </a:pPr>
            <a:r>
              <a:rPr lang="en-US" altLang="ko-KR" sz="11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31F20"/>
                </a:solidFill>
                <a:latin typeface="G마켓 산스 TTF Medium"/>
                <a:ea typeface="G마켓 산스 TTF Medium"/>
              </a:rPr>
              <a:t>[</a:t>
            </a:r>
            <a:r>
              <a:rPr lang="ko-KR" altLang="en-US" sz="11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31F20"/>
                </a:solidFill>
                <a:latin typeface="G마켓 산스 TTF Medium"/>
                <a:ea typeface="G마켓 산스 TTF Medium"/>
              </a:rPr>
              <a:t>버전 관리</a:t>
            </a:r>
            <a:r>
              <a:rPr lang="en-US" altLang="ko-KR" sz="11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31F20"/>
                </a:solidFill>
                <a:latin typeface="G마켓 산스 TTF Medium"/>
                <a:ea typeface="G마켓 산스 TTF Medium"/>
              </a:rPr>
              <a:t>]</a:t>
            </a:r>
            <a:r>
              <a:rPr lang="ko-KR" altLang="en-US" sz="11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31F20"/>
                </a:solidFill>
                <a:latin typeface="G마켓 산스 TTF Medium"/>
                <a:ea typeface="G마켓 산스 TTF Medium"/>
              </a:rPr>
              <a:t> </a:t>
            </a:r>
            <a:r>
              <a:rPr lang="en-US" altLang="ko-KR" sz="1100" dirty="0" err="1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31F20"/>
                </a:solidFill>
                <a:latin typeface="G마켓 산스 TTF Medium"/>
                <a:ea typeface="G마켓 산스 TTF Medium"/>
              </a:rPr>
              <a:t>Git</a:t>
            </a:r>
            <a:r>
              <a:rPr lang="en-US" altLang="ko-KR" sz="11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31F20"/>
                </a:solidFill>
                <a:latin typeface="G마켓 산스 TTF Medium"/>
                <a:ea typeface="G마켓 산스 TTF Medium"/>
              </a:rPr>
              <a:t> / GitHub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529772" y="3328373"/>
            <a:ext cx="4029574" cy="11750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  <a:defRPr/>
            </a:pPr>
            <a:r>
              <a:rPr lang="en-US" altLang="ko-KR" sz="11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31F20"/>
                </a:solidFill>
                <a:latin typeface="G마켓 산스 TTF Medium"/>
                <a:ea typeface="G마켓 산스 TTF Medium"/>
              </a:rPr>
              <a:t>[</a:t>
            </a:r>
            <a:r>
              <a:rPr lang="ko-KR" altLang="en-US" sz="11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31F20"/>
                </a:solidFill>
                <a:latin typeface="G마켓 산스 TTF Medium"/>
                <a:ea typeface="G마켓 산스 TTF Medium"/>
              </a:rPr>
              <a:t>사용언어</a:t>
            </a:r>
            <a:r>
              <a:rPr lang="en-US" altLang="ko-KR" sz="11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31F20"/>
                </a:solidFill>
                <a:latin typeface="G마켓 산스 TTF Medium"/>
                <a:ea typeface="G마켓 산스 TTF Medium"/>
              </a:rPr>
              <a:t>]</a:t>
            </a:r>
            <a:r>
              <a:rPr lang="ko-KR" altLang="en-US" sz="11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31F20"/>
                </a:solidFill>
                <a:latin typeface="G마켓 산스 TTF Medium"/>
                <a:ea typeface="G마켓 산스 TTF Medium"/>
              </a:rPr>
              <a:t> </a:t>
            </a:r>
            <a:r>
              <a:rPr lang="en-US" altLang="ko-KR" sz="11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31F20"/>
                </a:solidFill>
                <a:latin typeface="G마켓 산스 TTF Medium"/>
                <a:ea typeface="G마켓 산스 TTF Medium"/>
              </a:rPr>
              <a:t>JAVA (</a:t>
            </a:r>
            <a:r>
              <a:rPr lang="en-US" altLang="ko-KR" sz="1100" dirty="0" err="1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31F20"/>
                </a:solidFill>
                <a:latin typeface="G마켓 산스 TTF Medium"/>
                <a:ea typeface="G마켓 산스 TTF Medium"/>
              </a:rPr>
              <a:t>jdk</a:t>
            </a:r>
            <a:r>
              <a:rPr lang="en-US" altLang="ko-KR" sz="11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31F20"/>
                </a:solidFill>
                <a:latin typeface="G마켓 산스 TTF Medium"/>
                <a:ea typeface="G마켓 산스 TTF Medium"/>
              </a:rPr>
              <a:t> 1.8)</a:t>
            </a:r>
          </a:p>
          <a:p>
            <a:pPr algn="ctr">
              <a:lnSpc>
                <a:spcPct val="130000"/>
              </a:lnSpc>
              <a:defRPr/>
            </a:pPr>
            <a:endParaRPr lang="en-US" altLang="ko-KR" sz="1100" dirty="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rgbClr val="231F20"/>
              </a:solidFill>
              <a:latin typeface="G마켓 산스 TTF Medium"/>
              <a:ea typeface="G마켓 산스 TTF Medium"/>
            </a:endParaRPr>
          </a:p>
          <a:p>
            <a:pPr algn="ctr">
              <a:lnSpc>
                <a:spcPct val="130000"/>
              </a:lnSpc>
              <a:defRPr/>
            </a:pPr>
            <a:r>
              <a:rPr lang="en-US" altLang="ko-KR" sz="11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31F20"/>
                </a:solidFill>
                <a:latin typeface="G마켓 산스 TTF Medium"/>
                <a:ea typeface="G마켓 산스 TTF Medium"/>
              </a:rPr>
              <a:t>[</a:t>
            </a:r>
            <a:r>
              <a:rPr lang="ko-KR" altLang="en-US" sz="11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31F20"/>
                </a:solidFill>
                <a:latin typeface="G마켓 산스 TTF Medium"/>
                <a:ea typeface="G마켓 산스 TTF Medium"/>
              </a:rPr>
              <a:t>스타일</a:t>
            </a:r>
            <a:r>
              <a:rPr lang="en-US" altLang="ko-KR" sz="11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31F20"/>
                </a:solidFill>
                <a:latin typeface="G마켓 산스 TTF Medium"/>
                <a:ea typeface="G마켓 산스 TTF Medium"/>
              </a:rPr>
              <a:t>]</a:t>
            </a:r>
            <a:r>
              <a:rPr lang="ko-KR" altLang="en-US" sz="11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31F20"/>
                </a:solidFill>
                <a:latin typeface="G마켓 산스 TTF Medium"/>
                <a:ea typeface="G마켓 산스 TTF Medium"/>
              </a:rPr>
              <a:t> </a:t>
            </a:r>
            <a:r>
              <a:rPr lang="en-US" altLang="ko-KR" sz="11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31F20"/>
                </a:solidFill>
                <a:latin typeface="G마켓 산스 TTF Medium"/>
                <a:ea typeface="G마켓 산스 TTF Medium"/>
              </a:rPr>
              <a:t>HTML / CSS5 / </a:t>
            </a:r>
            <a:r>
              <a:rPr lang="en-US" altLang="ko-KR" sz="1100" dirty="0" err="1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31F20"/>
                </a:solidFill>
                <a:latin typeface="G마켓 산스 TTF Medium"/>
                <a:ea typeface="G마켓 산스 TTF Medium"/>
              </a:rPr>
              <a:t>BootStrap</a:t>
            </a:r>
            <a:r>
              <a:rPr lang="en-US" altLang="ko-KR" sz="11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31F20"/>
                </a:solidFill>
                <a:latin typeface="G마켓 산스 TTF Medium"/>
                <a:ea typeface="G마켓 산스 TTF Medium"/>
              </a:rPr>
              <a:t> 4</a:t>
            </a:r>
          </a:p>
          <a:p>
            <a:pPr algn="ctr">
              <a:lnSpc>
                <a:spcPct val="130000"/>
              </a:lnSpc>
              <a:defRPr/>
            </a:pPr>
            <a:endParaRPr lang="en-US" altLang="ko-KR" sz="1100" dirty="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rgbClr val="231F20"/>
              </a:solidFill>
              <a:latin typeface="G마켓 산스 TTF Medium"/>
              <a:ea typeface="G마켓 산스 TTF Medium"/>
            </a:endParaRPr>
          </a:p>
          <a:p>
            <a:pPr algn="ctr">
              <a:lnSpc>
                <a:spcPct val="130000"/>
              </a:lnSpc>
              <a:defRPr/>
            </a:pPr>
            <a:r>
              <a:rPr lang="en-US" altLang="ko-KR" sz="11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31F20"/>
                </a:solidFill>
                <a:latin typeface="G마켓 산스 TTF Medium"/>
                <a:ea typeface="G마켓 산스 TTF Medium"/>
              </a:rPr>
              <a:t>[</a:t>
            </a:r>
            <a:r>
              <a:rPr lang="ko-KR" altLang="en-US" sz="11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31F20"/>
                </a:solidFill>
                <a:latin typeface="G마켓 산스 TTF Medium"/>
                <a:ea typeface="G마켓 산스 TTF Medium"/>
              </a:rPr>
              <a:t>스크립트 언어</a:t>
            </a:r>
            <a:r>
              <a:rPr lang="en-US" altLang="ko-KR" sz="11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31F20"/>
                </a:solidFill>
                <a:latin typeface="G마켓 산스 TTF Medium"/>
                <a:ea typeface="G마켓 산스 TTF Medium"/>
              </a:rPr>
              <a:t>]</a:t>
            </a:r>
            <a:r>
              <a:rPr lang="ko-KR" altLang="en-US" sz="11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31F20"/>
                </a:solidFill>
                <a:latin typeface="G마켓 산스 TTF Medium"/>
                <a:ea typeface="G마켓 산스 TTF Medium"/>
              </a:rPr>
              <a:t> </a:t>
            </a:r>
            <a:r>
              <a:rPr lang="en-US" altLang="ko-KR" sz="11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31F20"/>
                </a:solidFill>
                <a:latin typeface="G마켓 산스 TTF Medium"/>
                <a:ea typeface="G마켓 산스 TTF Medium"/>
              </a:rPr>
              <a:t>JavaScript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853408E-E9A1-046C-58B5-617CC721C6E3}"/>
              </a:ext>
            </a:extLst>
          </p:cNvPr>
          <p:cNvSpPr txBox="1"/>
          <p:nvPr/>
        </p:nvSpPr>
        <p:spPr>
          <a:xfrm>
            <a:off x="11413519" y="0"/>
            <a:ext cx="778481" cy="318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4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/</a:t>
            </a: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60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FFFF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50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358814" y="1915413"/>
            <a:ext cx="11458937" cy="4659007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47" name="TextBox 146"/>
          <p:cNvSpPr txBox="1"/>
          <p:nvPr/>
        </p:nvSpPr>
        <p:spPr>
          <a:xfrm>
            <a:off x="6529772" y="3328373"/>
            <a:ext cx="4029574" cy="11750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  <a:defRPr/>
            </a:pPr>
            <a:r>
              <a:rPr lang="en-US" altLang="ko-KR" sz="11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31F20"/>
                </a:solidFill>
                <a:latin typeface="G마켓 산스 TTF Medium"/>
                <a:ea typeface="G마켓 산스 TTF Medium"/>
              </a:rPr>
              <a:t>[</a:t>
            </a:r>
            <a:r>
              <a:rPr lang="ko-KR" altLang="en-US" sz="11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31F20"/>
                </a:solidFill>
                <a:latin typeface="G마켓 산스 TTF Medium"/>
                <a:ea typeface="G마켓 산스 TTF Medium"/>
              </a:rPr>
              <a:t>사용언어</a:t>
            </a:r>
            <a:r>
              <a:rPr lang="en-US" altLang="ko-KR" sz="11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31F20"/>
                </a:solidFill>
                <a:latin typeface="G마켓 산스 TTF Medium"/>
                <a:ea typeface="G마켓 산스 TTF Medium"/>
              </a:rPr>
              <a:t>]</a:t>
            </a:r>
            <a:r>
              <a:rPr lang="ko-KR" altLang="en-US" sz="11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31F20"/>
                </a:solidFill>
                <a:latin typeface="G마켓 산스 TTF Medium"/>
                <a:ea typeface="G마켓 산스 TTF Medium"/>
              </a:rPr>
              <a:t> </a:t>
            </a:r>
            <a:r>
              <a:rPr lang="en-US" altLang="ko-KR" sz="11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31F20"/>
                </a:solidFill>
                <a:latin typeface="G마켓 산스 TTF Medium"/>
                <a:ea typeface="G마켓 산스 TTF Medium"/>
              </a:rPr>
              <a:t>JAVA</a:t>
            </a:r>
          </a:p>
          <a:p>
            <a:pPr algn="ctr">
              <a:lnSpc>
                <a:spcPct val="130000"/>
              </a:lnSpc>
              <a:defRPr/>
            </a:pPr>
            <a:endParaRPr lang="en-US" altLang="ko-KR" sz="110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rgbClr val="231F20"/>
              </a:solidFill>
              <a:latin typeface="G마켓 산스 TTF Medium"/>
              <a:ea typeface="G마켓 산스 TTF Medium"/>
            </a:endParaRPr>
          </a:p>
          <a:p>
            <a:pPr algn="ctr">
              <a:lnSpc>
                <a:spcPct val="130000"/>
              </a:lnSpc>
              <a:defRPr/>
            </a:pPr>
            <a:r>
              <a:rPr lang="en-US" altLang="ko-KR" sz="11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31F20"/>
                </a:solidFill>
                <a:latin typeface="G마켓 산스 TTF Medium"/>
                <a:ea typeface="G마켓 산스 TTF Medium"/>
              </a:rPr>
              <a:t>[</a:t>
            </a:r>
            <a:r>
              <a:rPr lang="ko-KR" altLang="en-US" sz="11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31F20"/>
                </a:solidFill>
                <a:latin typeface="G마켓 산스 TTF Medium"/>
                <a:ea typeface="G마켓 산스 TTF Medium"/>
              </a:rPr>
              <a:t>스타일</a:t>
            </a:r>
            <a:r>
              <a:rPr lang="en-US" altLang="ko-KR" sz="11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31F20"/>
                </a:solidFill>
                <a:latin typeface="G마켓 산스 TTF Medium"/>
                <a:ea typeface="G마켓 산스 TTF Medium"/>
              </a:rPr>
              <a:t>]</a:t>
            </a:r>
            <a:r>
              <a:rPr lang="ko-KR" altLang="en-US" sz="11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31F20"/>
                </a:solidFill>
                <a:latin typeface="G마켓 산스 TTF Medium"/>
                <a:ea typeface="G마켓 산스 TTF Medium"/>
              </a:rPr>
              <a:t> </a:t>
            </a:r>
            <a:r>
              <a:rPr lang="en-US" altLang="ko-KR" sz="11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31F20"/>
                </a:solidFill>
                <a:latin typeface="G마켓 산스 TTF Medium"/>
                <a:ea typeface="G마켓 산스 TTF Medium"/>
              </a:rPr>
              <a:t>HTML / CSS / BootStrap 4</a:t>
            </a:r>
          </a:p>
          <a:p>
            <a:pPr algn="ctr">
              <a:lnSpc>
                <a:spcPct val="130000"/>
              </a:lnSpc>
              <a:defRPr/>
            </a:pPr>
            <a:endParaRPr lang="en-US" altLang="ko-KR" sz="110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rgbClr val="231F20"/>
              </a:solidFill>
              <a:latin typeface="G마켓 산스 TTF Medium"/>
              <a:ea typeface="G마켓 산스 TTF Medium"/>
            </a:endParaRPr>
          </a:p>
          <a:p>
            <a:pPr algn="ctr">
              <a:lnSpc>
                <a:spcPct val="130000"/>
              </a:lnSpc>
              <a:defRPr/>
            </a:pPr>
            <a:r>
              <a:rPr lang="en-US" altLang="ko-KR" sz="11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31F20"/>
                </a:solidFill>
                <a:latin typeface="G마켓 산스 TTF Medium"/>
                <a:ea typeface="G마켓 산스 TTF Medium"/>
              </a:rPr>
              <a:t>[</a:t>
            </a:r>
            <a:r>
              <a:rPr lang="ko-KR" altLang="en-US" sz="11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31F20"/>
                </a:solidFill>
                <a:latin typeface="G마켓 산스 TTF Medium"/>
                <a:ea typeface="G마켓 산스 TTF Medium"/>
              </a:rPr>
              <a:t>스크립트 언어</a:t>
            </a:r>
            <a:r>
              <a:rPr lang="en-US" altLang="ko-KR" sz="11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31F20"/>
                </a:solidFill>
                <a:latin typeface="G마켓 산스 TTF Medium"/>
                <a:ea typeface="G마켓 산스 TTF Medium"/>
              </a:rPr>
              <a:t>]</a:t>
            </a:r>
            <a:r>
              <a:rPr lang="ko-KR" altLang="en-US" sz="11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31F20"/>
                </a:solidFill>
                <a:latin typeface="G마켓 산스 TTF Medium"/>
                <a:ea typeface="G마켓 산스 TTF Medium"/>
              </a:rPr>
              <a:t> </a:t>
            </a:r>
            <a:r>
              <a:rPr lang="en-US" altLang="ko-KR" sz="11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31F20"/>
                </a:solidFill>
                <a:latin typeface="G마켓 산스 TTF Medium"/>
                <a:ea typeface="G마켓 산스 TTF Medium"/>
              </a:rPr>
              <a:t>JavaScript</a:t>
            </a:r>
          </a:p>
        </p:txBody>
      </p:sp>
      <p:pic>
        <p:nvPicPr>
          <p:cNvPr id="153" name="그림 15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543356" y="1947877"/>
            <a:ext cx="9220114" cy="4594077"/>
          </a:xfrm>
          <a:prstGeom prst="rect">
            <a:avLst/>
          </a:prstGeom>
        </p:spPr>
      </p:pic>
      <p:sp>
        <p:nvSpPr>
          <p:cNvPr id="7" name="타원 88"/>
          <p:cNvSpPr/>
          <p:nvPr/>
        </p:nvSpPr>
        <p:spPr>
          <a:xfrm>
            <a:off x="6330110" y="306279"/>
            <a:ext cx="510540" cy="510540"/>
          </a:xfrm>
          <a:prstGeom prst="ellipse">
            <a:avLst/>
          </a:prstGeom>
          <a:solidFill>
            <a:srgbClr val="944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타원 89"/>
          <p:cNvSpPr/>
          <p:nvPr/>
        </p:nvSpPr>
        <p:spPr>
          <a:xfrm>
            <a:off x="6869725" y="259790"/>
            <a:ext cx="137702" cy="137702"/>
          </a:xfrm>
          <a:prstGeom prst="ellipse">
            <a:avLst/>
          </a:prstGeom>
          <a:solidFill>
            <a:srgbClr val="944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2374900" y="862817"/>
            <a:ext cx="7442200" cy="10125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  <a:defRPr/>
            </a:pPr>
            <a:r>
              <a:rPr lang="ko-KR" altLang="en-US" sz="2800" dirty="0" err="1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944AFF"/>
                </a:solidFill>
                <a:latin typeface="G마켓 산스 TTF Bold"/>
                <a:ea typeface="G마켓 산스 TTF Bold"/>
                <a:cs typeface="+mn-cs"/>
              </a:rPr>
              <a:t>강의관리</a:t>
            </a:r>
            <a:r>
              <a:rPr lang="ko-KR" altLang="en-US" sz="28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944AFF"/>
                </a:solidFill>
                <a:latin typeface="G마켓 산스 TTF Bold"/>
                <a:ea typeface="G마켓 산스 TTF Bold"/>
                <a:cs typeface="+mn-cs"/>
              </a:rPr>
              <a:t> </a:t>
            </a:r>
            <a:r>
              <a:rPr lang="en-US" altLang="ko-KR" sz="2800" dirty="0" smtClean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944AFF"/>
                </a:solidFill>
                <a:latin typeface="G마켓 산스 TTF Bold"/>
                <a:ea typeface="G마켓 산스 TTF Bold"/>
                <a:cs typeface="+mn-cs"/>
              </a:rPr>
              <a:t>/</a:t>
            </a:r>
            <a:r>
              <a:rPr lang="ko-KR" altLang="en-US" sz="2800" dirty="0" err="1" smtClean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944AFF"/>
                </a:solidFill>
                <a:latin typeface="G마켓 산스 TTF Bold"/>
                <a:ea typeface="G마켓 산스 TTF Bold"/>
                <a:cs typeface="+mn-cs"/>
              </a:rPr>
              <a:t>강의시청</a:t>
            </a:r>
            <a:endParaRPr lang="ko-KR" altLang="en-US" sz="2800" dirty="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rgbClr val="944AFF"/>
              </a:solidFill>
              <a:latin typeface="G마켓 산스 TTF Bold"/>
              <a:ea typeface="G마켓 산스 TTF Bold"/>
              <a:cs typeface="+mn-cs"/>
            </a:endParaRPr>
          </a:p>
          <a:p>
            <a:pPr algn="ctr">
              <a:lnSpc>
                <a:spcPct val="130000"/>
              </a:lnSpc>
              <a:defRPr/>
            </a:pPr>
            <a:r>
              <a:rPr lang="en-US" altLang="ko-KR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Bold"/>
                <a:ea typeface="G마켓 산스 TTF Bold"/>
              </a:rPr>
              <a:t>[ERD Table]</a:t>
            </a:r>
          </a:p>
        </p:txBody>
      </p:sp>
      <p:sp>
        <p:nvSpPr>
          <p:cNvPr id="10" name="TextBox 14"/>
          <p:cNvSpPr txBox="1"/>
          <p:nvPr/>
        </p:nvSpPr>
        <p:spPr>
          <a:xfrm>
            <a:off x="3079785" y="491706"/>
            <a:ext cx="58039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1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Montserrat SemiBold"/>
                <a:ea typeface="G마켓 산스 TTF Medium"/>
              </a:rPr>
              <a:t>eduZino - </a:t>
            </a:r>
            <a:r>
              <a:rPr lang="ko-KR" altLang="en-US" sz="11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Montserrat SemiBold"/>
                <a:ea typeface="G마켓 산스 TTF Medium"/>
              </a:rPr>
              <a:t>신지환</a:t>
            </a:r>
            <a:endParaRPr lang="ko-KR" altLang="en-US" sz="1100">
              <a:solidFill>
                <a:srgbClr val="FFFFFF"/>
              </a:solidFill>
              <a:latin typeface="Montserrat SemiBold"/>
              <a:ea typeface="G마켓 산스 TTF Medium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853408E-E9A1-046C-58B5-617CC721C6E3}"/>
              </a:ext>
            </a:extLst>
          </p:cNvPr>
          <p:cNvSpPr txBox="1"/>
          <p:nvPr/>
        </p:nvSpPr>
        <p:spPr>
          <a:xfrm>
            <a:off x="11366091" y="0"/>
            <a:ext cx="825910" cy="332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40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/ 60 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FFFF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8858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750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타원 88"/>
          <p:cNvSpPr/>
          <p:nvPr/>
        </p:nvSpPr>
        <p:spPr>
          <a:xfrm>
            <a:off x="6330110" y="306279"/>
            <a:ext cx="510540" cy="510540"/>
          </a:xfrm>
          <a:prstGeom prst="ellipse">
            <a:avLst/>
          </a:prstGeom>
          <a:solidFill>
            <a:srgbClr val="944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6" name="타원 89"/>
          <p:cNvSpPr/>
          <p:nvPr/>
        </p:nvSpPr>
        <p:spPr>
          <a:xfrm>
            <a:off x="6869725" y="259790"/>
            <a:ext cx="137702" cy="137702"/>
          </a:xfrm>
          <a:prstGeom prst="ellipse">
            <a:avLst/>
          </a:prstGeom>
          <a:solidFill>
            <a:srgbClr val="944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2374900" y="862817"/>
            <a:ext cx="7442200" cy="10021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  <a:defRPr/>
            </a:pPr>
            <a:r>
              <a:rPr lang="ko-KR" altLang="en-US" sz="28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944AFF"/>
                </a:solidFill>
                <a:latin typeface="G마켓 산스 TTF Bold"/>
                <a:ea typeface="G마켓 산스 TTF Bold"/>
                <a:cs typeface="+mn-cs"/>
              </a:rPr>
              <a:t>강의관리 </a:t>
            </a:r>
          </a:p>
          <a:p>
            <a:pPr algn="ctr">
              <a:lnSpc>
                <a:spcPct val="130000"/>
              </a:lnSpc>
              <a:defRPr/>
            </a:pPr>
            <a:r>
              <a:rPr lang="en-US" altLang="ko-KR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Bold"/>
                <a:ea typeface="G마켓 산스 TTF Bold"/>
                <a:cs typeface="+mn-cs"/>
              </a:rPr>
              <a:t>[</a:t>
            </a:r>
            <a:r>
              <a:rPr lang="ko-KR" altLang="en-US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Bold"/>
                <a:ea typeface="G마켓 산스 TTF Bold"/>
                <a:cs typeface="+mn-cs"/>
              </a:rPr>
              <a:t>강사</a:t>
            </a:r>
            <a:r>
              <a:rPr lang="en-US" altLang="ko-KR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Bold"/>
                <a:ea typeface="G마켓 산스 TTF Bold"/>
                <a:cs typeface="+mn-cs"/>
              </a:rPr>
              <a:t>]</a:t>
            </a:r>
          </a:p>
        </p:txBody>
      </p:sp>
      <p:sp>
        <p:nvSpPr>
          <p:cNvPr id="51" name="직사각형 50"/>
          <p:cNvSpPr/>
          <p:nvPr/>
        </p:nvSpPr>
        <p:spPr>
          <a:xfrm>
            <a:off x="1499065" y="1975328"/>
            <a:ext cx="4466760" cy="2103480"/>
          </a:xfrm>
          <a:prstGeom prst="rect">
            <a:avLst/>
          </a:prstGeom>
          <a:solidFill>
            <a:srgbClr val="F4F4F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2" name="직사각형 51"/>
          <p:cNvSpPr/>
          <p:nvPr/>
        </p:nvSpPr>
        <p:spPr>
          <a:xfrm>
            <a:off x="1499064" y="1929116"/>
            <a:ext cx="4466759" cy="494487"/>
          </a:xfrm>
          <a:prstGeom prst="rect">
            <a:avLst/>
          </a:prstGeom>
          <a:solidFill>
            <a:srgbClr val="944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3" name="직사각형 52"/>
          <p:cNvSpPr/>
          <p:nvPr/>
        </p:nvSpPr>
        <p:spPr>
          <a:xfrm>
            <a:off x="6155148" y="1975328"/>
            <a:ext cx="4466760" cy="2103480"/>
          </a:xfrm>
          <a:prstGeom prst="rect">
            <a:avLst/>
          </a:prstGeom>
          <a:solidFill>
            <a:srgbClr val="F4F4F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4" name="직사각형 53"/>
          <p:cNvSpPr/>
          <p:nvPr/>
        </p:nvSpPr>
        <p:spPr>
          <a:xfrm>
            <a:off x="6155147" y="1929116"/>
            <a:ext cx="4466759" cy="494487"/>
          </a:xfrm>
          <a:prstGeom prst="rect">
            <a:avLst/>
          </a:prstGeom>
          <a:solidFill>
            <a:srgbClr val="944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5" name="직사각형 54"/>
          <p:cNvSpPr/>
          <p:nvPr/>
        </p:nvSpPr>
        <p:spPr>
          <a:xfrm>
            <a:off x="1499065" y="4264025"/>
            <a:ext cx="4466760" cy="2103480"/>
          </a:xfrm>
          <a:prstGeom prst="rect">
            <a:avLst/>
          </a:prstGeom>
          <a:solidFill>
            <a:srgbClr val="F4F4F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6" name="직사각형 55"/>
          <p:cNvSpPr/>
          <p:nvPr/>
        </p:nvSpPr>
        <p:spPr>
          <a:xfrm>
            <a:off x="1499064" y="4217813"/>
            <a:ext cx="4466759" cy="494487"/>
          </a:xfrm>
          <a:prstGeom prst="rect">
            <a:avLst/>
          </a:prstGeom>
          <a:solidFill>
            <a:srgbClr val="944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7" name="직사각형 56"/>
          <p:cNvSpPr/>
          <p:nvPr/>
        </p:nvSpPr>
        <p:spPr>
          <a:xfrm>
            <a:off x="6155148" y="4264025"/>
            <a:ext cx="4466760" cy="2103480"/>
          </a:xfrm>
          <a:prstGeom prst="rect">
            <a:avLst/>
          </a:prstGeom>
          <a:solidFill>
            <a:srgbClr val="F4F4F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8" name="직사각형 57"/>
          <p:cNvSpPr/>
          <p:nvPr/>
        </p:nvSpPr>
        <p:spPr>
          <a:xfrm>
            <a:off x="6155147" y="4217813"/>
            <a:ext cx="4466759" cy="494487"/>
          </a:xfrm>
          <a:prstGeom prst="rect">
            <a:avLst/>
          </a:prstGeom>
          <a:solidFill>
            <a:srgbClr val="944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9" name="TextBox 58"/>
          <p:cNvSpPr txBox="1"/>
          <p:nvPr/>
        </p:nvSpPr>
        <p:spPr>
          <a:xfrm>
            <a:off x="1693276" y="1931085"/>
            <a:ext cx="4110754" cy="40063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defPPr>
              <a:defRPr lang="ko-KR"/>
            </a:defPPr>
            <a:lvl1pPr>
              <a:defRPr>
                <a:ln w="9525">
                  <a:solidFill>
                    <a:schemeClr val="accent1">
                      <a:alpha val="0"/>
                    </a:schemeClr>
                  </a:solidFill>
                </a:ln>
                <a:latin typeface="G마켓 산스 TTF Bold"/>
                <a:ea typeface="G마켓 산스 TTF Bold"/>
              </a:defRPr>
            </a:lvl1pPr>
          </a:lstStyle>
          <a:p>
            <a:pPr algn="ctr">
              <a:lnSpc>
                <a:spcPct val="130000"/>
              </a:lnSpc>
              <a:defRPr/>
            </a:pPr>
            <a:r>
              <a:rPr lang="en-US" altLang="ko-KR" sz="1600">
                <a:solidFill>
                  <a:srgbClr val="F4F4F4"/>
                </a:solidFill>
              </a:rPr>
              <a:t>Model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6333149" y="1961484"/>
            <a:ext cx="4110754" cy="39881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defPPr>
              <a:defRPr lang="ko-KR"/>
            </a:defPPr>
            <a:lvl1pPr>
              <a:defRPr>
                <a:ln w="9525">
                  <a:solidFill>
                    <a:schemeClr val="accent1">
                      <a:alpha val="0"/>
                    </a:schemeClr>
                  </a:solidFill>
                </a:ln>
                <a:latin typeface="G마켓 산스 TTF Bold"/>
                <a:ea typeface="G마켓 산스 TTF Bold"/>
              </a:defRPr>
            </a:lvl1pPr>
          </a:lstStyle>
          <a:p>
            <a:pPr algn="ctr">
              <a:lnSpc>
                <a:spcPct val="130000"/>
              </a:lnSpc>
              <a:defRPr/>
            </a:pPr>
            <a:r>
              <a:rPr lang="en-US" altLang="ko-KR" sz="1600">
                <a:solidFill>
                  <a:srgbClr val="F4F4F4"/>
                </a:solidFill>
              </a:rPr>
              <a:t>Controller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1680104" y="4264025"/>
            <a:ext cx="4110754" cy="40132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defPPr>
              <a:defRPr lang="ko-KR"/>
            </a:defPPr>
            <a:lvl1pPr>
              <a:defRPr>
                <a:ln w="9525">
                  <a:solidFill>
                    <a:schemeClr val="accent1">
                      <a:alpha val="0"/>
                    </a:schemeClr>
                  </a:solidFill>
                </a:ln>
                <a:latin typeface="G마켓 산스 TTF Bold"/>
                <a:ea typeface="G마켓 산스 TTF Bold"/>
              </a:defRPr>
            </a:lvl1pPr>
          </a:lstStyle>
          <a:p>
            <a:pPr algn="ctr">
              <a:lnSpc>
                <a:spcPct val="130000"/>
              </a:lnSpc>
              <a:defRPr/>
            </a:pPr>
            <a:r>
              <a:rPr lang="en-US" altLang="ko-KR" sz="1600">
                <a:solidFill>
                  <a:srgbClr val="F4F4F4"/>
                </a:solidFill>
              </a:rPr>
              <a:t>View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6330110" y="4264025"/>
            <a:ext cx="4110754" cy="40132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defPPr>
              <a:defRPr lang="ko-KR"/>
            </a:defPPr>
            <a:lvl1pPr>
              <a:defRPr>
                <a:ln w="9525">
                  <a:solidFill>
                    <a:schemeClr val="accent1">
                      <a:alpha val="0"/>
                    </a:schemeClr>
                  </a:solidFill>
                </a:ln>
                <a:latin typeface="G마켓 산스 TTF Bold"/>
                <a:ea typeface="G마켓 산스 TTF Bold"/>
              </a:defRPr>
            </a:lvl1pPr>
          </a:lstStyle>
          <a:p>
            <a:pPr algn="ctr">
              <a:lnSpc>
                <a:spcPct val="130000"/>
              </a:lnSpc>
              <a:defRPr/>
            </a:pPr>
            <a:r>
              <a:rPr lang="en-US" altLang="ko-KR" sz="1600">
                <a:solidFill>
                  <a:srgbClr val="F4F4F4"/>
                </a:solidFill>
              </a:rPr>
              <a:t>View</a:t>
            </a:r>
          </a:p>
        </p:txBody>
      </p:sp>
      <p:sp>
        <p:nvSpPr>
          <p:cNvPr id="69" name="타원 68"/>
          <p:cNvSpPr/>
          <p:nvPr/>
        </p:nvSpPr>
        <p:spPr>
          <a:xfrm>
            <a:off x="1680104" y="2625004"/>
            <a:ext cx="461088" cy="461086"/>
          </a:xfrm>
          <a:prstGeom prst="ellipse">
            <a:avLst/>
          </a:prstGeom>
          <a:solidFill>
            <a:srgbClr val="944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defRPr/>
            </a:pPr>
            <a:r>
              <a:rPr lang="en-US" altLang="ko-KR" sz="1100">
                <a:solidFill>
                  <a:srgbClr val="FFFFFF"/>
                </a:solidFill>
                <a:latin typeface="Montserrat SemiBold"/>
                <a:ea typeface="a시월구일2"/>
              </a:rPr>
              <a:t>01</a:t>
            </a:r>
            <a:endParaRPr lang="ko-KR" altLang="en-US" sz="1100">
              <a:solidFill>
                <a:srgbClr val="FFFFFF"/>
              </a:solidFill>
              <a:latin typeface="Montserrat SemiBold"/>
              <a:ea typeface="a시월구일2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2202152" y="2682586"/>
            <a:ext cx="3588706" cy="392084"/>
          </a:xfrm>
          <a:prstGeom prst="rect">
            <a:avLst/>
          </a:prstGeom>
          <a:noFill/>
        </p:spPr>
        <p:txBody>
          <a:bodyPr wrap="square" tIns="0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ko-KR" altLang="en-US" sz="90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강의 생성시 데이터를 null값으로 생성되고</a:t>
            </a:r>
          </a:p>
          <a:p>
            <a:pPr>
              <a:lnSpc>
                <a:spcPct val="130000"/>
              </a:lnSpc>
              <a:defRPr/>
            </a:pPr>
            <a:r>
              <a:rPr lang="ko-KR" altLang="en-US" sz="90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필요시마다 데이터를 임시저장 </a:t>
            </a:r>
            <a:endParaRPr lang="en-US" altLang="ko-KR" sz="900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G마켓 산스 TTF Medium"/>
              <a:ea typeface="G마켓 산스 TTF Medium"/>
            </a:endParaRPr>
          </a:p>
        </p:txBody>
      </p:sp>
      <p:sp>
        <p:nvSpPr>
          <p:cNvPr id="74" name="타원 73"/>
          <p:cNvSpPr/>
          <p:nvPr/>
        </p:nvSpPr>
        <p:spPr>
          <a:xfrm>
            <a:off x="1688708" y="3316777"/>
            <a:ext cx="461088" cy="461086"/>
          </a:xfrm>
          <a:prstGeom prst="ellipse">
            <a:avLst/>
          </a:prstGeom>
          <a:solidFill>
            <a:srgbClr val="944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defRPr/>
            </a:pPr>
            <a:r>
              <a:rPr lang="en-US" altLang="ko-KR" sz="1100">
                <a:solidFill>
                  <a:srgbClr val="FFFFFF"/>
                </a:solidFill>
                <a:latin typeface="Montserrat SemiBold"/>
                <a:ea typeface="a시월구일2"/>
              </a:rPr>
              <a:t>02</a:t>
            </a:r>
            <a:endParaRPr lang="ko-KR" altLang="en-US" sz="1100">
              <a:solidFill>
                <a:srgbClr val="FFFFFF"/>
              </a:solidFill>
              <a:latin typeface="Montserrat SemiBold"/>
              <a:ea typeface="a시월구일2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2210756" y="3374359"/>
            <a:ext cx="3588706" cy="395636"/>
          </a:xfrm>
          <a:prstGeom prst="rect">
            <a:avLst/>
          </a:prstGeom>
          <a:noFill/>
        </p:spPr>
        <p:txBody>
          <a:bodyPr wrap="square" tIns="0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ko-KR" altLang="en-US" sz="90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강의 영상 삭제 요청 시 사용자에게 강의가 </a:t>
            </a:r>
          </a:p>
          <a:p>
            <a:pPr>
              <a:lnSpc>
                <a:spcPct val="130000"/>
              </a:lnSpc>
              <a:defRPr/>
            </a:pPr>
            <a:r>
              <a:rPr lang="ko-KR" altLang="en-US" sz="90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보이지 않게 처리</a:t>
            </a:r>
            <a:endParaRPr lang="en-US" altLang="ko-KR" sz="900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G마켓 산스 TTF Medium"/>
              <a:ea typeface="G마켓 산스 TTF Medium"/>
            </a:endParaRPr>
          </a:p>
        </p:txBody>
      </p:sp>
      <p:sp>
        <p:nvSpPr>
          <p:cNvPr id="76" name="타원 75"/>
          <p:cNvSpPr/>
          <p:nvPr/>
        </p:nvSpPr>
        <p:spPr>
          <a:xfrm>
            <a:off x="6301535" y="4901986"/>
            <a:ext cx="461088" cy="461086"/>
          </a:xfrm>
          <a:prstGeom prst="ellipse">
            <a:avLst/>
          </a:prstGeom>
          <a:solidFill>
            <a:srgbClr val="944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defRPr/>
            </a:pPr>
            <a:r>
              <a:rPr lang="en-US" altLang="ko-KR" sz="1100">
                <a:solidFill>
                  <a:srgbClr val="FFFFFF"/>
                </a:solidFill>
                <a:latin typeface="Montserrat SemiBold"/>
                <a:ea typeface="a시월구일2"/>
              </a:rPr>
              <a:t>01</a:t>
            </a:r>
            <a:endParaRPr lang="ko-KR" altLang="en-US" sz="1100">
              <a:solidFill>
                <a:srgbClr val="FFFFFF"/>
              </a:solidFill>
              <a:latin typeface="Montserrat SemiBold"/>
              <a:ea typeface="a시월구일2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6823583" y="5035768"/>
            <a:ext cx="3588706" cy="220127"/>
          </a:xfrm>
          <a:prstGeom prst="rect">
            <a:avLst/>
          </a:prstGeom>
          <a:noFill/>
        </p:spPr>
        <p:txBody>
          <a:bodyPr wrap="square" tIns="0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ko-KR" altLang="en-US" sz="90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검토 요청을 통한 강의 상품화 신청</a:t>
            </a:r>
            <a:r>
              <a:rPr lang="en-US" altLang="ko-KR" sz="90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 </a:t>
            </a:r>
            <a:r>
              <a:rPr lang="ko-KR" altLang="en-US" sz="90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및 공개 비공개 설정 가능</a:t>
            </a:r>
            <a:endParaRPr lang="ko-KR" altLang="en-US" sz="900">
              <a:solidFill>
                <a:srgbClr val="000000"/>
              </a:solidFill>
              <a:latin typeface="G마켓 산스 TTF Medium"/>
              <a:ea typeface="G마켓 산스 TTF Medium"/>
            </a:endParaRPr>
          </a:p>
        </p:txBody>
      </p:sp>
      <p:sp>
        <p:nvSpPr>
          <p:cNvPr id="80" name="타원 79"/>
          <p:cNvSpPr/>
          <p:nvPr/>
        </p:nvSpPr>
        <p:spPr>
          <a:xfrm>
            <a:off x="6301535" y="5462863"/>
            <a:ext cx="461088" cy="461086"/>
          </a:xfrm>
          <a:prstGeom prst="ellipse">
            <a:avLst/>
          </a:prstGeom>
          <a:solidFill>
            <a:srgbClr val="944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defRPr/>
            </a:pPr>
            <a:r>
              <a:rPr lang="en-US" altLang="ko-KR" sz="1100">
                <a:solidFill>
                  <a:srgbClr val="FFFFFF"/>
                </a:solidFill>
                <a:latin typeface="Montserrat SemiBold"/>
                <a:ea typeface="a시월구일2"/>
              </a:rPr>
              <a:t>02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2194432" y="5396617"/>
            <a:ext cx="3588706" cy="221227"/>
          </a:xfrm>
          <a:prstGeom prst="rect">
            <a:avLst/>
          </a:prstGeom>
          <a:noFill/>
        </p:spPr>
        <p:txBody>
          <a:bodyPr wrap="square" tIns="0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ko-KR" altLang="en-US" sz="90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미입력 시 </a:t>
            </a:r>
            <a:r>
              <a:rPr lang="en-US" altLang="ko-KR" sz="90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default</a:t>
            </a:r>
            <a:r>
              <a:rPr lang="ko-KR" altLang="en-US" sz="90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값 부여</a:t>
            </a:r>
            <a:endParaRPr lang="ko-KR" altLang="en-US" sz="900">
              <a:solidFill>
                <a:srgbClr val="000000"/>
              </a:solidFill>
              <a:latin typeface="G마켓 산스 TTF Medium"/>
              <a:ea typeface="G마켓 산스 TTF Medium"/>
            </a:endParaRPr>
          </a:p>
        </p:txBody>
      </p:sp>
      <p:sp>
        <p:nvSpPr>
          <p:cNvPr id="82" name="타원 81"/>
          <p:cNvSpPr/>
          <p:nvPr/>
        </p:nvSpPr>
        <p:spPr>
          <a:xfrm>
            <a:off x="6350376" y="2553716"/>
            <a:ext cx="461088" cy="461086"/>
          </a:xfrm>
          <a:prstGeom prst="ellipse">
            <a:avLst/>
          </a:prstGeom>
          <a:solidFill>
            <a:srgbClr val="944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defRPr/>
            </a:pPr>
            <a:r>
              <a:rPr lang="en-US" altLang="ko-KR" sz="1100">
                <a:solidFill>
                  <a:srgbClr val="FFFFFF"/>
                </a:solidFill>
                <a:latin typeface="Montserrat SemiBold"/>
                <a:ea typeface="a시월구일2"/>
              </a:rPr>
              <a:t>01</a:t>
            </a:r>
            <a:endParaRPr lang="ko-KR" altLang="en-US" sz="1100">
              <a:solidFill>
                <a:srgbClr val="FFFFFF"/>
              </a:solidFill>
              <a:latin typeface="Montserrat SemiBold"/>
              <a:ea typeface="a시월구일2"/>
            </a:endParaRPr>
          </a:p>
        </p:txBody>
      </p:sp>
      <p:sp>
        <p:nvSpPr>
          <p:cNvPr id="86" name="타원 85"/>
          <p:cNvSpPr/>
          <p:nvPr/>
        </p:nvSpPr>
        <p:spPr>
          <a:xfrm>
            <a:off x="1585775" y="4733492"/>
            <a:ext cx="461088" cy="461086"/>
          </a:xfrm>
          <a:prstGeom prst="ellipse">
            <a:avLst/>
          </a:prstGeom>
          <a:solidFill>
            <a:srgbClr val="944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defRPr/>
            </a:pPr>
            <a:r>
              <a:rPr lang="en-US" altLang="ko-KR" sz="1100">
                <a:solidFill>
                  <a:srgbClr val="FFFFFF"/>
                </a:solidFill>
                <a:latin typeface="Montserrat SemiBold"/>
                <a:ea typeface="a시월구일2"/>
              </a:rPr>
              <a:t>01</a:t>
            </a:r>
            <a:endParaRPr lang="ko-KR" altLang="en-US" sz="1100">
              <a:solidFill>
                <a:srgbClr val="FFFFFF"/>
              </a:solidFill>
              <a:latin typeface="Montserrat SemiBold"/>
              <a:ea typeface="a시월구일2"/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2193548" y="4838699"/>
            <a:ext cx="3588706" cy="388621"/>
          </a:xfrm>
          <a:prstGeom prst="rect">
            <a:avLst/>
          </a:prstGeom>
          <a:noFill/>
        </p:spPr>
        <p:txBody>
          <a:bodyPr wrap="square" tIns="0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en-US" altLang="ko-KR" sz="90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Vue</a:t>
            </a:r>
            <a:r>
              <a:rPr lang="ko-KR" altLang="en-US" sz="90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와</a:t>
            </a:r>
            <a:r>
              <a:rPr lang="en-US" altLang="ko-KR" sz="90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 </a:t>
            </a:r>
            <a:r>
              <a:rPr lang="ko-KR" altLang="en-US" sz="90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다중 </a:t>
            </a:r>
            <a:r>
              <a:rPr lang="en-US" altLang="ko-KR" sz="90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components</a:t>
            </a:r>
            <a:r>
              <a:rPr lang="ko-KR" altLang="en-US" sz="90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를 활용하여 학습목표</a:t>
            </a:r>
            <a:r>
              <a:rPr lang="en-US" altLang="ko-KR" sz="90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,</a:t>
            </a:r>
            <a:r>
              <a:rPr lang="ko-KR" altLang="en-US" sz="90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 커리큘럼 등 </a:t>
            </a:r>
          </a:p>
          <a:p>
            <a:pPr>
              <a:lnSpc>
                <a:spcPct val="130000"/>
              </a:lnSpc>
              <a:defRPr/>
            </a:pPr>
            <a:r>
              <a:rPr lang="ko-KR" altLang="en-US" sz="90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동적으로 데이터 입력</a:t>
            </a:r>
          </a:p>
        </p:txBody>
      </p:sp>
      <p:sp>
        <p:nvSpPr>
          <p:cNvPr id="88" name="타원 87"/>
          <p:cNvSpPr/>
          <p:nvPr/>
        </p:nvSpPr>
        <p:spPr>
          <a:xfrm>
            <a:off x="1584854" y="5234765"/>
            <a:ext cx="461088" cy="461086"/>
          </a:xfrm>
          <a:prstGeom prst="ellipse">
            <a:avLst/>
          </a:prstGeom>
          <a:solidFill>
            <a:srgbClr val="944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defRPr/>
            </a:pPr>
            <a:r>
              <a:rPr lang="en-US" altLang="ko-KR" sz="1100">
                <a:solidFill>
                  <a:srgbClr val="FFFFFF"/>
                </a:solidFill>
                <a:latin typeface="Montserrat SemiBold"/>
                <a:ea typeface="a시월구일2"/>
              </a:rPr>
              <a:t>02</a:t>
            </a:r>
            <a:endParaRPr lang="ko-KR" altLang="en-US" sz="1100">
              <a:solidFill>
                <a:srgbClr val="FFFFFF"/>
              </a:solidFill>
              <a:latin typeface="Montserrat SemiBold"/>
              <a:ea typeface="a시월구일2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2125953" y="5835271"/>
            <a:ext cx="3588706" cy="220724"/>
          </a:xfrm>
          <a:prstGeom prst="rect">
            <a:avLst/>
          </a:prstGeom>
          <a:noFill/>
        </p:spPr>
        <p:txBody>
          <a:bodyPr wrap="square" tIns="0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ko-KR" altLang="en-US" sz="90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관리자에게 미리 전달해둔 영상들을 선택하여 커리큘럼을 제작</a:t>
            </a:r>
            <a:endParaRPr lang="en-US" altLang="ko-KR" sz="900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G마켓 산스 TTF Medium"/>
              <a:ea typeface="G마켓 산스 TTF Medium"/>
            </a:endParaRPr>
          </a:p>
        </p:txBody>
      </p:sp>
      <p:sp>
        <p:nvSpPr>
          <p:cNvPr id="91" name="TextBox 74"/>
          <p:cNvSpPr txBox="1"/>
          <p:nvPr/>
        </p:nvSpPr>
        <p:spPr>
          <a:xfrm>
            <a:off x="6933130" y="3231031"/>
            <a:ext cx="3588706" cy="224639"/>
          </a:xfrm>
          <a:prstGeom prst="rect">
            <a:avLst/>
          </a:prstGeom>
          <a:noFill/>
        </p:spPr>
        <p:txBody>
          <a:bodyPr wrap="square" tIns="0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en-US" altLang="ko-KR" sz="90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ServletContext</a:t>
            </a:r>
            <a:r>
              <a:rPr lang="ko-KR" altLang="en-US" sz="90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에 담아둔 경로를 활용하여 파일 업로드 요청</a:t>
            </a:r>
            <a:endParaRPr lang="ko-KR" altLang="en-US" sz="900">
              <a:solidFill>
                <a:srgbClr val="000000"/>
              </a:solidFill>
              <a:latin typeface="G마켓 산스 TTF Medium"/>
              <a:ea typeface="G마켓 산스 TTF Medium"/>
            </a:endParaRPr>
          </a:p>
        </p:txBody>
      </p:sp>
      <p:sp>
        <p:nvSpPr>
          <p:cNvPr id="92" name="타원 73"/>
          <p:cNvSpPr/>
          <p:nvPr/>
        </p:nvSpPr>
        <p:spPr>
          <a:xfrm>
            <a:off x="6340151" y="3198457"/>
            <a:ext cx="461088" cy="461086"/>
          </a:xfrm>
          <a:prstGeom prst="ellipse">
            <a:avLst/>
          </a:prstGeom>
          <a:solidFill>
            <a:srgbClr val="944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defRPr/>
            </a:pPr>
            <a:r>
              <a:rPr lang="en-US" altLang="ko-KR" sz="1100">
                <a:solidFill>
                  <a:srgbClr val="FFFFFF"/>
                </a:solidFill>
                <a:latin typeface="Montserrat SemiBold"/>
                <a:ea typeface="a시월구일2"/>
              </a:rPr>
              <a:t>02</a:t>
            </a:r>
            <a:endParaRPr lang="ko-KR" altLang="en-US" sz="1100">
              <a:solidFill>
                <a:srgbClr val="FFFFFF"/>
              </a:solidFill>
              <a:latin typeface="Montserrat SemiBold"/>
              <a:ea typeface="a시월구일2"/>
            </a:endParaRPr>
          </a:p>
        </p:txBody>
      </p:sp>
      <p:sp>
        <p:nvSpPr>
          <p:cNvPr id="93" name="TextBox 84"/>
          <p:cNvSpPr txBox="1"/>
          <p:nvPr/>
        </p:nvSpPr>
        <p:spPr>
          <a:xfrm>
            <a:off x="6917889" y="2666552"/>
            <a:ext cx="2597086" cy="225319"/>
          </a:xfrm>
          <a:prstGeom prst="rect">
            <a:avLst/>
          </a:prstGeom>
          <a:noFill/>
        </p:spPr>
        <p:txBody>
          <a:bodyPr wrap="square" tIns="0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en-US" altLang="ko-KR" sz="90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ajax</a:t>
            </a:r>
            <a:r>
              <a:rPr lang="ko-KR" altLang="en-US" sz="90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로 임시저장한 정보와 강의영상들을 반환</a:t>
            </a:r>
            <a:endParaRPr lang="ko-KR" altLang="en-US" sz="900">
              <a:solidFill>
                <a:srgbClr val="000000"/>
              </a:solidFill>
              <a:latin typeface="G마켓 산스 TTF Medium"/>
              <a:ea typeface="G마켓 산스 TTF Medium"/>
            </a:endParaRPr>
          </a:p>
        </p:txBody>
      </p:sp>
      <p:sp>
        <p:nvSpPr>
          <p:cNvPr id="94" name="TextBox 14"/>
          <p:cNvSpPr txBox="1"/>
          <p:nvPr/>
        </p:nvSpPr>
        <p:spPr>
          <a:xfrm>
            <a:off x="3079785" y="491706"/>
            <a:ext cx="58039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1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Montserrat SemiBold"/>
                <a:ea typeface="G마켓 산스 TTF Medium"/>
              </a:rPr>
              <a:t>eduZino - </a:t>
            </a:r>
            <a:r>
              <a:rPr lang="ko-KR" altLang="en-US" sz="11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Montserrat SemiBold"/>
                <a:ea typeface="G마켓 산스 TTF Medium"/>
              </a:rPr>
              <a:t>신지환</a:t>
            </a:r>
            <a:endParaRPr lang="ko-KR" altLang="en-US" sz="1100">
              <a:solidFill>
                <a:srgbClr val="FFFFFF"/>
              </a:solidFill>
              <a:latin typeface="Montserrat SemiBold"/>
              <a:ea typeface="G마켓 산스 TTF Medium"/>
            </a:endParaRPr>
          </a:p>
        </p:txBody>
      </p:sp>
      <p:sp>
        <p:nvSpPr>
          <p:cNvPr id="97" name="TextBox 88"/>
          <p:cNvSpPr txBox="1"/>
          <p:nvPr/>
        </p:nvSpPr>
        <p:spPr>
          <a:xfrm>
            <a:off x="6878926" y="5501896"/>
            <a:ext cx="3588706" cy="392174"/>
          </a:xfrm>
          <a:prstGeom prst="rect">
            <a:avLst/>
          </a:prstGeom>
          <a:noFill/>
        </p:spPr>
        <p:txBody>
          <a:bodyPr wrap="square" tIns="0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ko-KR" altLang="en-US" sz="90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등록한 데이터에 따라 강의 완성도 </a:t>
            </a:r>
            <a:r>
              <a:rPr lang="en-US" altLang="ko-KR" sz="90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progress </a:t>
            </a:r>
            <a:r>
              <a:rPr lang="ko-KR" altLang="en-US" sz="90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게이지가 변경되며 검토 승인이 완료된 강의는 프로그레스 제거</a:t>
            </a:r>
            <a:endParaRPr lang="ko-KR" altLang="en-US" sz="900">
              <a:solidFill>
                <a:srgbClr val="000000"/>
              </a:solidFill>
              <a:latin typeface="G마켓 산스 TTF Medium"/>
              <a:ea typeface="G마켓 산스 TTF Medium"/>
            </a:endParaRPr>
          </a:p>
        </p:txBody>
      </p:sp>
      <p:sp>
        <p:nvSpPr>
          <p:cNvPr id="98" name="타원 87"/>
          <p:cNvSpPr/>
          <p:nvPr/>
        </p:nvSpPr>
        <p:spPr>
          <a:xfrm>
            <a:off x="1594379" y="5758640"/>
            <a:ext cx="461088" cy="461086"/>
          </a:xfrm>
          <a:prstGeom prst="ellipse">
            <a:avLst/>
          </a:prstGeom>
          <a:solidFill>
            <a:srgbClr val="944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defRPr/>
            </a:pPr>
            <a:r>
              <a:rPr lang="en-US" altLang="ko-KR" sz="1100">
                <a:solidFill>
                  <a:srgbClr val="FFFFFF"/>
                </a:solidFill>
                <a:latin typeface="Montserrat SemiBold"/>
                <a:ea typeface="a시월구일2"/>
              </a:rPr>
              <a:t>03</a:t>
            </a:r>
          </a:p>
        </p:txBody>
      </p:sp>
      <p:sp>
        <p:nvSpPr>
          <p:cNvPr id="100" name="TextBox 88"/>
          <p:cNvSpPr txBox="1"/>
          <p:nvPr/>
        </p:nvSpPr>
        <p:spPr>
          <a:xfrm>
            <a:off x="6831302" y="5863845"/>
            <a:ext cx="3588706" cy="220725"/>
          </a:xfrm>
          <a:prstGeom prst="rect">
            <a:avLst/>
          </a:prstGeom>
          <a:noFill/>
        </p:spPr>
        <p:txBody>
          <a:bodyPr wrap="square" tIns="0">
            <a:spAutoFit/>
          </a:bodyPr>
          <a:lstStyle/>
          <a:p>
            <a:pPr>
              <a:lnSpc>
                <a:spcPct val="130000"/>
              </a:lnSpc>
              <a:defRPr/>
            </a:pPr>
            <a:endParaRPr lang="en-US" altLang="ko-KR" sz="900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G마켓 산스 TTF Medium"/>
              <a:ea typeface="G마켓 산스 TTF Medium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853408E-E9A1-046C-58B5-617CC721C6E3}"/>
              </a:ext>
            </a:extLst>
          </p:cNvPr>
          <p:cNvSpPr txBox="1"/>
          <p:nvPr/>
        </p:nvSpPr>
        <p:spPr>
          <a:xfrm>
            <a:off x="11413519" y="0"/>
            <a:ext cx="778481" cy="332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41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/ 60 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FFFF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50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타원 88"/>
          <p:cNvSpPr/>
          <p:nvPr/>
        </p:nvSpPr>
        <p:spPr>
          <a:xfrm>
            <a:off x="6330110" y="306279"/>
            <a:ext cx="510540" cy="510540"/>
          </a:xfrm>
          <a:prstGeom prst="ellipse">
            <a:avLst/>
          </a:prstGeom>
          <a:solidFill>
            <a:srgbClr val="944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6" name="타원 89"/>
          <p:cNvSpPr/>
          <p:nvPr/>
        </p:nvSpPr>
        <p:spPr>
          <a:xfrm>
            <a:off x="6869725" y="259790"/>
            <a:ext cx="137702" cy="137702"/>
          </a:xfrm>
          <a:prstGeom prst="ellipse">
            <a:avLst/>
          </a:prstGeom>
          <a:solidFill>
            <a:srgbClr val="944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2374900" y="862817"/>
            <a:ext cx="7442200" cy="10021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  <a:defRPr/>
            </a:pPr>
            <a:r>
              <a:rPr lang="ko-KR" altLang="en-US" sz="28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944AFF"/>
                </a:solidFill>
                <a:latin typeface="G마켓 산스 TTF Bold"/>
                <a:ea typeface="G마켓 산스 TTF Bold"/>
                <a:cs typeface="+mn-cs"/>
              </a:rPr>
              <a:t>강의관리 </a:t>
            </a:r>
          </a:p>
          <a:p>
            <a:pPr algn="ctr">
              <a:lnSpc>
                <a:spcPct val="130000"/>
              </a:lnSpc>
              <a:defRPr/>
            </a:pPr>
            <a:r>
              <a:rPr lang="en-US" altLang="ko-KR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Bold"/>
                <a:ea typeface="G마켓 산스 TTF Bold"/>
                <a:cs typeface="+mn-cs"/>
              </a:rPr>
              <a:t>[</a:t>
            </a:r>
            <a:r>
              <a:rPr lang="ko-KR" altLang="en-US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Bold"/>
                <a:ea typeface="G마켓 산스 TTF Bold"/>
                <a:cs typeface="+mn-cs"/>
              </a:rPr>
              <a:t>강사</a:t>
            </a:r>
            <a:r>
              <a:rPr lang="en-US" altLang="ko-KR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Bold"/>
                <a:ea typeface="G마켓 산스 TTF Bold"/>
                <a:cs typeface="+mn-cs"/>
              </a:rPr>
              <a:t>]</a:t>
            </a:r>
          </a:p>
        </p:txBody>
      </p:sp>
      <p:sp>
        <p:nvSpPr>
          <p:cNvPr id="94" name="TextBox 14"/>
          <p:cNvSpPr txBox="1"/>
          <p:nvPr/>
        </p:nvSpPr>
        <p:spPr>
          <a:xfrm>
            <a:off x="3079785" y="491706"/>
            <a:ext cx="58039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1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Montserrat SemiBold"/>
                <a:ea typeface="G마켓 산스 TTF Medium"/>
              </a:rPr>
              <a:t>eduZino - </a:t>
            </a:r>
            <a:r>
              <a:rPr lang="ko-KR" altLang="en-US" sz="11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Montserrat SemiBold"/>
                <a:ea typeface="G마켓 산스 TTF Medium"/>
              </a:rPr>
              <a:t>신지환</a:t>
            </a:r>
            <a:endParaRPr lang="ko-KR" altLang="en-US" sz="1100">
              <a:solidFill>
                <a:srgbClr val="FFFFFF"/>
              </a:solidFill>
              <a:latin typeface="Montserrat SemiBold"/>
              <a:ea typeface="G마켓 산스 TTF Medium"/>
            </a:endParaRPr>
          </a:p>
        </p:txBody>
      </p:sp>
      <p:pic>
        <p:nvPicPr>
          <p:cNvPr id="102" name="그림 10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49392" y="2255520"/>
            <a:ext cx="6414519" cy="1870710"/>
          </a:xfrm>
          <a:prstGeom prst="rect">
            <a:avLst/>
          </a:prstGeom>
        </p:spPr>
      </p:pic>
      <p:pic>
        <p:nvPicPr>
          <p:cNvPr id="104" name="그림 10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65480" y="4903049"/>
            <a:ext cx="2775374" cy="1784168"/>
          </a:xfrm>
          <a:prstGeom prst="rect">
            <a:avLst/>
          </a:prstGeom>
        </p:spPr>
      </p:pic>
      <p:sp>
        <p:nvSpPr>
          <p:cNvPr id="105" name="TextBox 35"/>
          <p:cNvSpPr txBox="1"/>
          <p:nvPr/>
        </p:nvSpPr>
        <p:spPr>
          <a:xfrm>
            <a:off x="989909" y="4446981"/>
            <a:ext cx="2266582" cy="3591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ko-KR" altLang="en-US" sz="1400">
                <a:ln w="9525">
                  <a:solidFill>
                    <a:srgbClr val="FFFFFF">
                      <a:alpha val="0"/>
                    </a:srgbClr>
                  </a:solidFill>
                </a:ln>
                <a:solidFill>
                  <a:srgbClr val="944AFF"/>
                </a:solidFill>
                <a:latin typeface="G마켓 산스 TTF Bold"/>
                <a:ea typeface="G마켓 산스 TTF Bold"/>
              </a:rPr>
              <a:t>관리자</a:t>
            </a:r>
            <a:r>
              <a:rPr lang="en-US" altLang="ko-KR" sz="1400">
                <a:ln w="9525">
                  <a:solidFill>
                    <a:srgbClr val="FFFFFF">
                      <a:alpha val="0"/>
                    </a:srgbClr>
                  </a:solidFill>
                </a:ln>
                <a:solidFill>
                  <a:srgbClr val="944AFF"/>
                </a:solidFill>
                <a:latin typeface="G마켓 산스 TTF Bold"/>
                <a:ea typeface="G마켓 산스 TTF Bold"/>
              </a:rPr>
              <a:t>. </a:t>
            </a:r>
            <a:r>
              <a:rPr lang="ko-KR" altLang="en-US" sz="1400">
                <a:ln w="9525"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/>
                </a:solidFill>
                <a:latin typeface="G마켓 산스 TTF Bold"/>
                <a:ea typeface="G마켓 산스 TTF Bold"/>
              </a:rPr>
              <a:t>강의 승인페이지</a:t>
            </a:r>
            <a:endParaRPr lang="en-US" altLang="ko-KR" sz="1400">
              <a:ln w="9525">
                <a:solidFill>
                  <a:srgbClr val="FFFFFF">
                    <a:alpha val="0"/>
                  </a:srgbClr>
                </a:solidFill>
              </a:ln>
              <a:solidFill>
                <a:srgbClr val="FFFFFF"/>
              </a:solidFill>
              <a:latin typeface="G마켓 산스 TTF Bold"/>
              <a:ea typeface="G마켓 산스 TTF Bold"/>
            </a:endParaRPr>
          </a:p>
        </p:txBody>
      </p:sp>
      <p:sp>
        <p:nvSpPr>
          <p:cNvPr id="106" name="TextBox 35"/>
          <p:cNvSpPr txBox="1"/>
          <p:nvPr/>
        </p:nvSpPr>
        <p:spPr>
          <a:xfrm>
            <a:off x="920057" y="1815964"/>
            <a:ext cx="2266582" cy="363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ko-KR" altLang="en-US" sz="1400" dirty="0">
                <a:ln w="9525">
                  <a:solidFill>
                    <a:srgbClr val="FFFFFF">
                      <a:alpha val="0"/>
                    </a:srgbClr>
                  </a:solidFill>
                </a:ln>
                <a:solidFill>
                  <a:srgbClr val="944AFF"/>
                </a:solidFill>
                <a:latin typeface="G마켓 산스 TTF Bold"/>
                <a:ea typeface="G마켓 산스 TTF Bold"/>
              </a:rPr>
              <a:t>강사</a:t>
            </a:r>
            <a:r>
              <a:rPr lang="en-US" altLang="ko-KR" sz="1400" dirty="0">
                <a:ln w="9525">
                  <a:solidFill>
                    <a:srgbClr val="FFFFFF">
                      <a:alpha val="0"/>
                    </a:srgbClr>
                  </a:solidFill>
                </a:ln>
                <a:solidFill>
                  <a:srgbClr val="944AFF"/>
                </a:solidFill>
                <a:latin typeface="G마켓 산스 TTF Bold"/>
                <a:ea typeface="G마켓 산스 TTF Bold"/>
              </a:rPr>
              <a:t>. </a:t>
            </a:r>
            <a:r>
              <a:rPr lang="ko-KR" altLang="en-US" sz="1400" dirty="0">
                <a:ln w="9525"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/>
                </a:solidFill>
                <a:latin typeface="G마켓 산스 TTF Bold"/>
                <a:ea typeface="G마켓 산스 TTF Bold"/>
              </a:rPr>
              <a:t>강의 </a:t>
            </a:r>
            <a:r>
              <a:rPr lang="ko-KR" altLang="en-US" sz="1400" dirty="0" err="1">
                <a:ln w="9525"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/>
                </a:solidFill>
                <a:latin typeface="G마켓 산스 TTF Bold"/>
                <a:ea typeface="G마켓 산스 TTF Bold"/>
              </a:rPr>
              <a:t>등록페이지</a:t>
            </a:r>
            <a:endParaRPr lang="ko-KR" altLang="en-US" sz="1400" dirty="0">
              <a:ln w="9525">
                <a:solidFill>
                  <a:srgbClr val="FFFFFF">
                    <a:alpha val="0"/>
                  </a:srgbClr>
                </a:solidFill>
              </a:ln>
              <a:solidFill>
                <a:srgbClr val="FFFFFF"/>
              </a:solidFill>
              <a:latin typeface="G마켓 산스 TTF Bold"/>
              <a:ea typeface="G마켓 산스 TTF Bold"/>
            </a:endParaRPr>
          </a:p>
        </p:txBody>
      </p:sp>
      <p:pic>
        <p:nvPicPr>
          <p:cNvPr id="108" name="그림 107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8148323" y="1902882"/>
            <a:ext cx="3094916" cy="4679950"/>
          </a:xfrm>
          <a:prstGeom prst="rect">
            <a:avLst/>
          </a:prstGeom>
        </p:spPr>
      </p:pic>
      <p:sp>
        <p:nvSpPr>
          <p:cNvPr id="109" name="TextBox 35"/>
          <p:cNvSpPr txBox="1"/>
          <p:nvPr/>
        </p:nvSpPr>
        <p:spPr>
          <a:xfrm>
            <a:off x="8480792" y="1407445"/>
            <a:ext cx="2266582" cy="363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ko-KR" altLang="en-US" sz="1400">
                <a:ln w="9525">
                  <a:solidFill>
                    <a:srgbClr val="FFFFFF">
                      <a:alpha val="0"/>
                    </a:srgbClr>
                  </a:solidFill>
                </a:ln>
                <a:solidFill>
                  <a:srgbClr val="944AFF"/>
                </a:solidFill>
                <a:latin typeface="G마켓 산스 TTF Bold"/>
                <a:ea typeface="G마켓 산스 TTF Bold"/>
              </a:rPr>
              <a:t>강사</a:t>
            </a:r>
            <a:r>
              <a:rPr lang="en-US" altLang="ko-KR" sz="1400">
                <a:ln w="9525">
                  <a:solidFill>
                    <a:srgbClr val="FFFFFF">
                      <a:alpha val="0"/>
                    </a:srgbClr>
                  </a:solidFill>
                </a:ln>
                <a:solidFill>
                  <a:srgbClr val="944AFF"/>
                </a:solidFill>
                <a:latin typeface="G마켓 산스 TTF Bold"/>
                <a:ea typeface="G마켓 산스 TTF Bold"/>
              </a:rPr>
              <a:t>. </a:t>
            </a:r>
            <a:r>
              <a:rPr lang="ko-KR" altLang="en-US" sz="1400">
                <a:ln w="9525"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/>
                </a:solidFill>
                <a:latin typeface="G마켓 산스 TTF Bold"/>
                <a:ea typeface="G마켓 산스 TTF Bold"/>
              </a:rPr>
              <a:t>강의 상세페이지</a:t>
            </a:r>
          </a:p>
        </p:txBody>
      </p:sp>
      <p:pic>
        <p:nvPicPr>
          <p:cNvPr id="110" name="그림 109"/>
          <p:cNvPicPr>
            <a:picLocks noChangeAspect="1"/>
          </p:cNvPicPr>
          <p:nvPr/>
        </p:nvPicPr>
        <p:blipFill rotWithShape="1">
          <a:blip r:embed="rId6"/>
          <a:srcRect r="29950"/>
          <a:stretch>
            <a:fillRect/>
          </a:stretch>
        </p:blipFill>
        <p:spPr>
          <a:xfrm>
            <a:off x="3750733" y="4917017"/>
            <a:ext cx="4109448" cy="1807633"/>
          </a:xfrm>
          <a:prstGeom prst="rect">
            <a:avLst/>
          </a:prstGeom>
        </p:spPr>
      </p:pic>
      <p:sp>
        <p:nvSpPr>
          <p:cNvPr id="111" name="TextBox 35"/>
          <p:cNvSpPr txBox="1"/>
          <p:nvPr/>
        </p:nvSpPr>
        <p:spPr>
          <a:xfrm>
            <a:off x="4708892" y="4482965"/>
            <a:ext cx="2266582" cy="3633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ko-KR" altLang="en-US" sz="1400">
                <a:ln w="9525">
                  <a:solidFill>
                    <a:srgbClr val="FFFFFF">
                      <a:alpha val="0"/>
                    </a:srgbClr>
                  </a:solidFill>
                </a:ln>
                <a:solidFill>
                  <a:srgbClr val="944AFF"/>
                </a:solidFill>
                <a:latin typeface="G마켓 산스 TTF Bold"/>
                <a:ea typeface="G마켓 산스 TTF Bold"/>
              </a:rPr>
              <a:t>관리자</a:t>
            </a:r>
            <a:r>
              <a:rPr lang="en-US" altLang="ko-KR" sz="1400">
                <a:ln w="9525">
                  <a:solidFill>
                    <a:srgbClr val="FFFFFF">
                      <a:alpha val="0"/>
                    </a:srgbClr>
                  </a:solidFill>
                </a:ln>
                <a:solidFill>
                  <a:srgbClr val="944AFF"/>
                </a:solidFill>
                <a:latin typeface="G마켓 산스 TTF Bold"/>
                <a:ea typeface="G마켓 산스 TTF Bold"/>
              </a:rPr>
              <a:t>. </a:t>
            </a:r>
            <a:r>
              <a:rPr lang="ko-KR" altLang="en-US" sz="1400">
                <a:ln w="9525"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/>
                </a:solidFill>
                <a:latin typeface="G마켓 산스 TTF Bold"/>
                <a:ea typeface="G마켓 산스 TTF Bold"/>
              </a:rPr>
              <a:t>강의 목록페이지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853408E-E9A1-046C-58B5-617CC721C6E3}"/>
              </a:ext>
            </a:extLst>
          </p:cNvPr>
          <p:cNvSpPr txBox="1"/>
          <p:nvPr/>
        </p:nvSpPr>
        <p:spPr>
          <a:xfrm>
            <a:off x="11413519" y="0"/>
            <a:ext cx="778481" cy="332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42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/ 60 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FFFF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50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타원 88"/>
          <p:cNvSpPr/>
          <p:nvPr/>
        </p:nvSpPr>
        <p:spPr>
          <a:xfrm>
            <a:off x="6330110" y="306279"/>
            <a:ext cx="510540" cy="510540"/>
          </a:xfrm>
          <a:prstGeom prst="ellipse">
            <a:avLst/>
          </a:prstGeom>
          <a:solidFill>
            <a:srgbClr val="944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6" name="타원 89"/>
          <p:cNvSpPr/>
          <p:nvPr/>
        </p:nvSpPr>
        <p:spPr>
          <a:xfrm>
            <a:off x="6869725" y="259790"/>
            <a:ext cx="137702" cy="137702"/>
          </a:xfrm>
          <a:prstGeom prst="ellipse">
            <a:avLst/>
          </a:prstGeom>
          <a:solidFill>
            <a:srgbClr val="944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2374900" y="862817"/>
            <a:ext cx="7442200" cy="10021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  <a:defRPr/>
            </a:pPr>
            <a:r>
              <a:rPr lang="ko-KR" altLang="en-US" sz="28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944AFF"/>
                </a:solidFill>
                <a:latin typeface="G마켓 산스 TTF Bold"/>
                <a:ea typeface="G마켓 산스 TTF Bold"/>
                <a:cs typeface="+mn-cs"/>
              </a:rPr>
              <a:t>강의관리 </a:t>
            </a:r>
          </a:p>
          <a:p>
            <a:pPr algn="ctr">
              <a:lnSpc>
                <a:spcPct val="130000"/>
              </a:lnSpc>
              <a:defRPr/>
            </a:pPr>
            <a:r>
              <a:rPr lang="en-US" altLang="ko-KR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Bold"/>
                <a:ea typeface="G마켓 산스 TTF Bold"/>
                <a:cs typeface="+mn-cs"/>
              </a:rPr>
              <a:t>[</a:t>
            </a:r>
            <a:r>
              <a:rPr lang="ko-KR" altLang="en-US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Bold"/>
                <a:ea typeface="G마켓 산스 TTF Bold"/>
                <a:cs typeface="+mn-cs"/>
              </a:rPr>
              <a:t>강사</a:t>
            </a:r>
            <a:r>
              <a:rPr lang="en-US" altLang="ko-KR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Bold"/>
                <a:ea typeface="G마켓 산스 TTF Bold"/>
                <a:cs typeface="+mn-cs"/>
              </a:rPr>
              <a:t>]</a:t>
            </a:r>
          </a:p>
        </p:txBody>
      </p:sp>
      <p:sp>
        <p:nvSpPr>
          <p:cNvPr id="94" name="TextBox 14"/>
          <p:cNvSpPr txBox="1"/>
          <p:nvPr/>
        </p:nvSpPr>
        <p:spPr>
          <a:xfrm>
            <a:off x="3079785" y="491706"/>
            <a:ext cx="58039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1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Montserrat SemiBold"/>
                <a:ea typeface="G마켓 산스 TTF Medium"/>
              </a:rPr>
              <a:t>eduZino - </a:t>
            </a:r>
            <a:r>
              <a:rPr lang="ko-KR" altLang="en-US" sz="11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Montserrat SemiBold"/>
                <a:ea typeface="G마켓 산스 TTF Medium"/>
              </a:rPr>
              <a:t>신지환</a:t>
            </a:r>
            <a:endParaRPr lang="ko-KR" altLang="en-US" sz="1100">
              <a:solidFill>
                <a:srgbClr val="FFFFFF"/>
              </a:solidFill>
              <a:latin typeface="Montserrat SemiBold"/>
              <a:ea typeface="G마켓 산스 TTF Medium"/>
            </a:endParaRPr>
          </a:p>
        </p:txBody>
      </p:sp>
      <p:pic>
        <p:nvPicPr>
          <p:cNvPr id="123" name="그림 12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779297" y="2360048"/>
            <a:ext cx="4223256" cy="2450241"/>
          </a:xfrm>
          <a:prstGeom prst="rect">
            <a:avLst/>
          </a:prstGeom>
        </p:spPr>
      </p:pic>
      <p:pic>
        <p:nvPicPr>
          <p:cNvPr id="124" name="그림 12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14544" y="2325361"/>
            <a:ext cx="3622075" cy="1767758"/>
          </a:xfrm>
          <a:prstGeom prst="rect">
            <a:avLst/>
          </a:prstGeom>
        </p:spPr>
      </p:pic>
      <p:pic>
        <p:nvPicPr>
          <p:cNvPr id="125" name="그림 12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221394" y="2360048"/>
            <a:ext cx="3404401" cy="1786149"/>
          </a:xfrm>
          <a:prstGeom prst="rect">
            <a:avLst/>
          </a:prstGeom>
        </p:spPr>
      </p:pic>
      <p:sp>
        <p:nvSpPr>
          <p:cNvPr id="126" name="화살표: 갈매기형 수장 43"/>
          <p:cNvSpPr/>
          <p:nvPr/>
        </p:nvSpPr>
        <p:spPr>
          <a:xfrm>
            <a:off x="3944250" y="3151164"/>
            <a:ext cx="117011" cy="149776"/>
          </a:xfrm>
          <a:prstGeom prst="chevron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lt1"/>
              </a:solidFill>
            </a:endParaRPr>
          </a:p>
        </p:txBody>
      </p:sp>
      <p:sp>
        <p:nvSpPr>
          <p:cNvPr id="127" name="화살표: 갈매기형 수장 44"/>
          <p:cNvSpPr/>
          <p:nvPr/>
        </p:nvSpPr>
        <p:spPr>
          <a:xfrm>
            <a:off x="4040605" y="3151164"/>
            <a:ext cx="117011" cy="149776"/>
          </a:xfrm>
          <a:prstGeom prst="chevron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lt1"/>
              </a:solidFill>
            </a:endParaRPr>
          </a:p>
        </p:txBody>
      </p:sp>
      <p:sp>
        <p:nvSpPr>
          <p:cNvPr id="128" name="직사각형 21"/>
          <p:cNvSpPr/>
          <p:nvPr/>
        </p:nvSpPr>
        <p:spPr>
          <a:xfrm>
            <a:off x="137565" y="2275500"/>
            <a:ext cx="11943844" cy="3510305"/>
          </a:xfrm>
          <a:prstGeom prst="rect">
            <a:avLst/>
          </a:prstGeom>
          <a:noFill/>
          <a:ln>
            <a:solidFill>
              <a:srgbClr val="944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rgbClr val="FECC0A"/>
              </a:solidFill>
            </a:endParaRPr>
          </a:p>
        </p:txBody>
      </p:sp>
      <p:sp>
        <p:nvSpPr>
          <p:cNvPr id="129" name="사각형: 둥근 모서리 62"/>
          <p:cNvSpPr/>
          <p:nvPr/>
        </p:nvSpPr>
        <p:spPr>
          <a:xfrm>
            <a:off x="137565" y="5003026"/>
            <a:ext cx="11943844" cy="1030437"/>
          </a:xfrm>
          <a:prstGeom prst="roundRect">
            <a:avLst>
              <a:gd name="adj" fmla="val 0"/>
            </a:avLst>
          </a:prstGeom>
          <a:solidFill>
            <a:srgbClr val="E5D6FA"/>
          </a:solidFill>
          <a:ln>
            <a:solidFill>
              <a:srgbClr val="944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rgbClr val="FECC0A"/>
              </a:solidFill>
            </a:endParaRPr>
          </a:p>
        </p:txBody>
      </p:sp>
      <p:sp>
        <p:nvSpPr>
          <p:cNvPr id="130" name="TextBox 44"/>
          <p:cNvSpPr txBox="1"/>
          <p:nvPr/>
        </p:nvSpPr>
        <p:spPr>
          <a:xfrm>
            <a:off x="767899" y="5119558"/>
            <a:ext cx="5666829" cy="8125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en-US" altLang="ko-KR" sz="120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[</a:t>
            </a:r>
            <a:r>
              <a:rPr lang="ko-KR" altLang="en-US" sz="120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비동기</a:t>
            </a:r>
            <a:r>
              <a:rPr lang="en-US" altLang="ko-KR" sz="120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]</a:t>
            </a:r>
          </a:p>
          <a:p>
            <a:pPr>
              <a:lnSpc>
                <a:spcPct val="130000"/>
              </a:lnSpc>
              <a:defRPr/>
            </a:pPr>
            <a:r>
              <a:rPr lang="en-US" altLang="ko-KR" sz="120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1.</a:t>
            </a:r>
            <a:r>
              <a:rPr lang="ko-KR" altLang="en-US" sz="120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미리 관리자에게 </a:t>
            </a:r>
            <a:r>
              <a:rPr lang="ko-KR" altLang="en-US" sz="1200" dirty="0" err="1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전달해둔</a:t>
            </a:r>
            <a:r>
              <a:rPr lang="ko-KR" altLang="en-US" sz="120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 영상들을 강의 등록 시 선택 할 수 있습니다</a:t>
            </a:r>
            <a:r>
              <a:rPr lang="en-US" altLang="ko-KR" sz="120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.</a:t>
            </a:r>
          </a:p>
          <a:p>
            <a:pPr>
              <a:lnSpc>
                <a:spcPct val="130000"/>
              </a:lnSpc>
              <a:defRPr/>
            </a:pPr>
            <a:r>
              <a:rPr lang="en-US" altLang="ko-KR" sz="120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2.</a:t>
            </a:r>
            <a:r>
              <a:rPr lang="ko-KR" altLang="en-US" sz="120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 섹션 및 커리큘럼을 추가 하고싶다면 버튼을 통해 동적으로 추가 할 수 있습니다</a:t>
            </a:r>
            <a:r>
              <a:rPr lang="en-US" altLang="ko-KR" sz="120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853408E-E9A1-046C-58B5-617CC721C6E3}"/>
              </a:ext>
            </a:extLst>
          </p:cNvPr>
          <p:cNvSpPr txBox="1"/>
          <p:nvPr/>
        </p:nvSpPr>
        <p:spPr>
          <a:xfrm>
            <a:off x="11413519" y="0"/>
            <a:ext cx="778481" cy="318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43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/ 60 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FFFF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5" name="화살표: 갈매기형 수장 43">
            <a:extLst>
              <a:ext uri="{FF2B5EF4-FFF2-40B4-BE49-F238E27FC236}">
                <a16:creationId xmlns:a16="http://schemas.microsoft.com/office/drawing/2014/main" id="{F998C421-B826-10A0-D440-C08C1FAF60D5}"/>
              </a:ext>
            </a:extLst>
          </p:cNvPr>
          <p:cNvSpPr/>
          <p:nvPr/>
        </p:nvSpPr>
        <p:spPr>
          <a:xfrm>
            <a:off x="458178" y="5223799"/>
            <a:ext cx="117011" cy="149776"/>
          </a:xfrm>
          <a:prstGeom prst="chevron">
            <a:avLst/>
          </a:prstGeom>
          <a:solidFill>
            <a:srgbClr val="231F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31F20"/>
              </a:solidFill>
            </a:endParaRPr>
          </a:p>
        </p:txBody>
      </p:sp>
      <p:sp>
        <p:nvSpPr>
          <p:cNvPr id="16" name="화살표: 갈매기형 수장 44">
            <a:extLst>
              <a:ext uri="{FF2B5EF4-FFF2-40B4-BE49-F238E27FC236}">
                <a16:creationId xmlns:a16="http://schemas.microsoft.com/office/drawing/2014/main" id="{32B9A88C-CF31-A766-5F6C-79985DBB02C5}"/>
              </a:ext>
            </a:extLst>
          </p:cNvPr>
          <p:cNvSpPr/>
          <p:nvPr/>
        </p:nvSpPr>
        <p:spPr>
          <a:xfrm>
            <a:off x="554533" y="5223799"/>
            <a:ext cx="117011" cy="149776"/>
          </a:xfrm>
          <a:prstGeom prst="chevron">
            <a:avLst/>
          </a:prstGeom>
          <a:solidFill>
            <a:srgbClr val="231F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31F2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1415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750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타원 88"/>
          <p:cNvSpPr/>
          <p:nvPr/>
        </p:nvSpPr>
        <p:spPr>
          <a:xfrm>
            <a:off x="6330110" y="306279"/>
            <a:ext cx="510540" cy="510540"/>
          </a:xfrm>
          <a:prstGeom prst="ellipse">
            <a:avLst/>
          </a:prstGeom>
          <a:solidFill>
            <a:srgbClr val="944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6" name="타원 89"/>
          <p:cNvSpPr/>
          <p:nvPr/>
        </p:nvSpPr>
        <p:spPr>
          <a:xfrm>
            <a:off x="6869725" y="259790"/>
            <a:ext cx="137702" cy="137702"/>
          </a:xfrm>
          <a:prstGeom prst="ellipse">
            <a:avLst/>
          </a:prstGeom>
          <a:solidFill>
            <a:srgbClr val="944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2374900" y="862817"/>
            <a:ext cx="7442200" cy="10021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  <a:defRPr/>
            </a:pPr>
            <a:r>
              <a:rPr lang="ko-KR" altLang="en-US" sz="28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944AFF"/>
                </a:solidFill>
                <a:latin typeface="G마켓 산스 TTF Bold"/>
                <a:ea typeface="G마켓 산스 TTF Bold"/>
                <a:cs typeface="+mn-cs"/>
              </a:rPr>
              <a:t>강의관리 </a:t>
            </a:r>
          </a:p>
          <a:p>
            <a:pPr algn="ctr">
              <a:lnSpc>
                <a:spcPct val="130000"/>
              </a:lnSpc>
              <a:defRPr/>
            </a:pPr>
            <a:r>
              <a:rPr lang="en-US" altLang="ko-KR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Bold"/>
                <a:ea typeface="G마켓 산스 TTF Bold"/>
                <a:cs typeface="+mn-cs"/>
              </a:rPr>
              <a:t>[</a:t>
            </a:r>
            <a:r>
              <a:rPr lang="ko-KR" altLang="en-US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Bold"/>
                <a:ea typeface="G마켓 산스 TTF Bold"/>
                <a:cs typeface="+mn-cs"/>
              </a:rPr>
              <a:t>강사</a:t>
            </a:r>
            <a:r>
              <a:rPr lang="en-US" altLang="ko-KR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Bold"/>
                <a:ea typeface="G마켓 산스 TTF Bold"/>
                <a:cs typeface="+mn-cs"/>
              </a:rPr>
              <a:t>]</a:t>
            </a:r>
          </a:p>
        </p:txBody>
      </p:sp>
      <p:sp>
        <p:nvSpPr>
          <p:cNvPr id="94" name="TextBox 14"/>
          <p:cNvSpPr txBox="1"/>
          <p:nvPr/>
        </p:nvSpPr>
        <p:spPr>
          <a:xfrm>
            <a:off x="3079785" y="491706"/>
            <a:ext cx="58039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1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Montserrat SemiBold"/>
                <a:ea typeface="G마켓 산스 TTF Medium"/>
              </a:rPr>
              <a:t>eduZino - </a:t>
            </a:r>
            <a:r>
              <a:rPr lang="ko-KR" altLang="en-US" sz="11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Montserrat SemiBold"/>
                <a:ea typeface="G마켓 산스 TTF Medium"/>
              </a:rPr>
              <a:t>신지환</a:t>
            </a:r>
            <a:endParaRPr lang="ko-KR" altLang="en-US" sz="1100">
              <a:solidFill>
                <a:srgbClr val="FFFFFF"/>
              </a:solidFill>
              <a:latin typeface="Montserrat SemiBold"/>
              <a:ea typeface="G마켓 산스 TTF Medium"/>
            </a:endParaRPr>
          </a:p>
        </p:txBody>
      </p:sp>
      <p:pic>
        <p:nvPicPr>
          <p:cNvPr id="102" name="그림 10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26239" y="2424587"/>
            <a:ext cx="3287079" cy="2017985"/>
          </a:xfrm>
          <a:prstGeom prst="rect">
            <a:avLst/>
          </a:prstGeom>
        </p:spPr>
      </p:pic>
      <p:pic>
        <p:nvPicPr>
          <p:cNvPr id="103" name="그림 10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096677" y="1720072"/>
            <a:ext cx="3126036" cy="3246903"/>
          </a:xfrm>
          <a:prstGeom prst="rect">
            <a:avLst/>
          </a:prstGeom>
        </p:spPr>
      </p:pic>
      <p:pic>
        <p:nvPicPr>
          <p:cNvPr id="112" name="그림 111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461215" y="2443763"/>
            <a:ext cx="2977807" cy="1736438"/>
          </a:xfrm>
          <a:prstGeom prst="rect">
            <a:avLst/>
          </a:prstGeom>
        </p:spPr>
      </p:pic>
      <p:sp>
        <p:nvSpPr>
          <p:cNvPr id="113" name="직사각형 21"/>
          <p:cNvSpPr/>
          <p:nvPr/>
        </p:nvSpPr>
        <p:spPr>
          <a:xfrm>
            <a:off x="765756" y="2315137"/>
            <a:ext cx="6738637" cy="3426820"/>
          </a:xfrm>
          <a:prstGeom prst="rect">
            <a:avLst/>
          </a:prstGeom>
          <a:noFill/>
          <a:ln>
            <a:solidFill>
              <a:srgbClr val="944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rgbClr val="FECC0A"/>
              </a:solidFill>
            </a:endParaRPr>
          </a:p>
        </p:txBody>
      </p:sp>
      <p:sp>
        <p:nvSpPr>
          <p:cNvPr id="114" name="사각형: 둥근 모서리 62"/>
          <p:cNvSpPr/>
          <p:nvPr/>
        </p:nvSpPr>
        <p:spPr>
          <a:xfrm>
            <a:off x="765757" y="4691252"/>
            <a:ext cx="6738636" cy="1050704"/>
          </a:xfrm>
          <a:prstGeom prst="roundRect">
            <a:avLst>
              <a:gd name="adj" fmla="val 0"/>
            </a:avLst>
          </a:prstGeom>
          <a:solidFill>
            <a:srgbClr val="E5D6FA"/>
          </a:solidFill>
          <a:ln>
            <a:solidFill>
              <a:srgbClr val="944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rgbClr val="FECC0A"/>
              </a:solidFill>
            </a:endParaRPr>
          </a:p>
        </p:txBody>
      </p:sp>
      <p:sp>
        <p:nvSpPr>
          <p:cNvPr id="115" name="TextBox 44"/>
          <p:cNvSpPr txBox="1"/>
          <p:nvPr/>
        </p:nvSpPr>
        <p:spPr>
          <a:xfrm>
            <a:off x="1591726" y="4792914"/>
            <a:ext cx="4414059" cy="8030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en-US" altLang="ko-KR" sz="120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[</a:t>
            </a:r>
            <a:r>
              <a:rPr lang="ko-KR" altLang="en-US" sz="120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비동기</a:t>
            </a:r>
            <a:r>
              <a:rPr lang="en-US" altLang="ko-KR" sz="120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]</a:t>
            </a:r>
          </a:p>
          <a:p>
            <a:pPr>
              <a:lnSpc>
                <a:spcPct val="130000"/>
              </a:lnSpc>
              <a:defRPr/>
            </a:pPr>
            <a:r>
              <a:rPr lang="ko-KR" altLang="en-US" sz="120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강사가 추가적인 학습목표 또는 요구사항을 등록하고 싶을 시</a:t>
            </a:r>
          </a:p>
          <a:p>
            <a:pPr>
              <a:lnSpc>
                <a:spcPct val="130000"/>
              </a:lnSpc>
              <a:defRPr/>
            </a:pPr>
            <a:r>
              <a:rPr lang="ko-KR" altLang="en-US" sz="120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버튼을 클릭하면 동적으로 </a:t>
            </a:r>
            <a:r>
              <a:rPr lang="ko-KR" altLang="en-US" sz="1200" dirty="0" err="1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입력칸이</a:t>
            </a:r>
            <a:r>
              <a:rPr lang="ko-KR" altLang="en-US" sz="120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 추가됨</a:t>
            </a:r>
          </a:p>
        </p:txBody>
      </p:sp>
      <p:sp>
        <p:nvSpPr>
          <p:cNvPr id="116" name="직사각형 21"/>
          <p:cNvSpPr/>
          <p:nvPr/>
        </p:nvSpPr>
        <p:spPr>
          <a:xfrm>
            <a:off x="7919248" y="1624855"/>
            <a:ext cx="3506217" cy="4824497"/>
          </a:xfrm>
          <a:prstGeom prst="rect">
            <a:avLst/>
          </a:prstGeom>
          <a:noFill/>
          <a:ln>
            <a:solidFill>
              <a:srgbClr val="944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rgbClr val="FECC0A"/>
              </a:solidFill>
            </a:endParaRPr>
          </a:p>
        </p:txBody>
      </p:sp>
      <p:sp>
        <p:nvSpPr>
          <p:cNvPr id="117" name="사각형: 둥근 모서리 62"/>
          <p:cNvSpPr/>
          <p:nvPr/>
        </p:nvSpPr>
        <p:spPr>
          <a:xfrm>
            <a:off x="7919249" y="5277726"/>
            <a:ext cx="3498944" cy="1171626"/>
          </a:xfrm>
          <a:prstGeom prst="roundRect">
            <a:avLst>
              <a:gd name="adj" fmla="val 0"/>
            </a:avLst>
          </a:prstGeom>
          <a:solidFill>
            <a:srgbClr val="E5D6FA"/>
          </a:solidFill>
          <a:ln>
            <a:solidFill>
              <a:srgbClr val="944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rgbClr val="FECC0A"/>
              </a:solidFill>
            </a:endParaRPr>
          </a:p>
        </p:txBody>
      </p:sp>
      <p:sp>
        <p:nvSpPr>
          <p:cNvPr id="118" name="TextBox 44"/>
          <p:cNvSpPr txBox="1"/>
          <p:nvPr/>
        </p:nvSpPr>
        <p:spPr>
          <a:xfrm>
            <a:off x="8506199" y="5374034"/>
            <a:ext cx="2911993" cy="10525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30000"/>
              </a:lnSpc>
              <a:buAutoNum type="arabicPeriod"/>
              <a:defRPr/>
            </a:pPr>
            <a:r>
              <a:rPr lang="en-US" altLang="ko-KR" sz="1200" dirty="0" err="1" smtClean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summernote</a:t>
            </a:r>
            <a:r>
              <a:rPr lang="ko-KR" altLang="en-US" sz="120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를 </a:t>
            </a:r>
            <a:r>
              <a:rPr lang="ko-KR" altLang="en-US" sz="1200" dirty="0" smtClean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이용한</a:t>
            </a:r>
            <a:endParaRPr lang="en-US" altLang="ko-KR" sz="1200" dirty="0" smtClean="0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G마켓 산스 TTF Medium"/>
              <a:ea typeface="G마켓 산스 TTF Medium"/>
            </a:endParaRPr>
          </a:p>
          <a:p>
            <a:pPr>
              <a:lnSpc>
                <a:spcPct val="130000"/>
              </a:lnSpc>
              <a:defRPr/>
            </a:pPr>
            <a:r>
              <a:rPr lang="en-US" altLang="ko-KR" sz="120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 </a:t>
            </a:r>
            <a:r>
              <a:rPr lang="en-US" altLang="ko-KR" sz="1200" dirty="0" smtClean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    </a:t>
            </a:r>
            <a:r>
              <a:rPr lang="ko-KR" altLang="en-US" sz="1200" dirty="0" smtClean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상세내용 </a:t>
            </a:r>
            <a:r>
              <a:rPr lang="ko-KR" altLang="en-US" sz="120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입력</a:t>
            </a:r>
          </a:p>
          <a:p>
            <a:pPr>
              <a:lnSpc>
                <a:spcPct val="130000"/>
              </a:lnSpc>
              <a:defRPr/>
            </a:pPr>
            <a:r>
              <a:rPr lang="en-US" altLang="ko-KR" sz="120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2.</a:t>
            </a:r>
            <a:r>
              <a:rPr lang="ko-KR" altLang="en-US" sz="120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 이미지 </a:t>
            </a:r>
            <a:r>
              <a:rPr lang="ko-KR" altLang="en-US" sz="1200" dirty="0" err="1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미리보기</a:t>
            </a:r>
            <a:endParaRPr lang="ko-KR" altLang="en-US" sz="1200" dirty="0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G마켓 산스 TTF Medium"/>
              <a:ea typeface="G마켓 산스 TTF Medium"/>
            </a:endParaRPr>
          </a:p>
          <a:p>
            <a:pPr>
              <a:lnSpc>
                <a:spcPct val="130000"/>
              </a:lnSpc>
              <a:defRPr/>
            </a:pPr>
            <a:r>
              <a:rPr lang="en-US" altLang="ko-KR" sz="120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3.</a:t>
            </a:r>
            <a:r>
              <a:rPr lang="ko-KR" altLang="en-US" sz="120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 중간 저장 후 추후 입력 가능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853408E-E9A1-046C-58B5-617CC721C6E3}"/>
              </a:ext>
            </a:extLst>
          </p:cNvPr>
          <p:cNvSpPr txBox="1"/>
          <p:nvPr/>
        </p:nvSpPr>
        <p:spPr>
          <a:xfrm>
            <a:off x="11413519" y="0"/>
            <a:ext cx="778481" cy="332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44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/ 60 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FFFF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6" name="화살표: 갈매기형 수장 43">
            <a:extLst>
              <a:ext uri="{FF2B5EF4-FFF2-40B4-BE49-F238E27FC236}">
                <a16:creationId xmlns:a16="http://schemas.microsoft.com/office/drawing/2014/main" id="{F998C421-B826-10A0-D440-C08C1FAF60D5}"/>
              </a:ext>
            </a:extLst>
          </p:cNvPr>
          <p:cNvSpPr/>
          <p:nvPr/>
        </p:nvSpPr>
        <p:spPr>
          <a:xfrm>
            <a:off x="1282005" y="4895472"/>
            <a:ext cx="117011" cy="149776"/>
          </a:xfrm>
          <a:prstGeom prst="chevron">
            <a:avLst/>
          </a:prstGeom>
          <a:solidFill>
            <a:srgbClr val="231F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31F20"/>
              </a:solidFill>
            </a:endParaRPr>
          </a:p>
        </p:txBody>
      </p:sp>
      <p:sp>
        <p:nvSpPr>
          <p:cNvPr id="17" name="화살표: 갈매기형 수장 44">
            <a:extLst>
              <a:ext uri="{FF2B5EF4-FFF2-40B4-BE49-F238E27FC236}">
                <a16:creationId xmlns:a16="http://schemas.microsoft.com/office/drawing/2014/main" id="{32B9A88C-CF31-A766-5F6C-79985DBB02C5}"/>
              </a:ext>
            </a:extLst>
          </p:cNvPr>
          <p:cNvSpPr/>
          <p:nvPr/>
        </p:nvSpPr>
        <p:spPr>
          <a:xfrm>
            <a:off x="1378360" y="4895472"/>
            <a:ext cx="117011" cy="149776"/>
          </a:xfrm>
          <a:prstGeom prst="chevron">
            <a:avLst/>
          </a:prstGeom>
          <a:solidFill>
            <a:srgbClr val="231F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31F20"/>
              </a:solidFill>
            </a:endParaRPr>
          </a:p>
        </p:txBody>
      </p:sp>
      <p:sp>
        <p:nvSpPr>
          <p:cNvPr id="18" name="화살표: 갈매기형 수장 43">
            <a:extLst>
              <a:ext uri="{FF2B5EF4-FFF2-40B4-BE49-F238E27FC236}">
                <a16:creationId xmlns:a16="http://schemas.microsoft.com/office/drawing/2014/main" id="{F998C421-B826-10A0-D440-C08C1FAF60D5}"/>
              </a:ext>
            </a:extLst>
          </p:cNvPr>
          <p:cNvSpPr/>
          <p:nvPr/>
        </p:nvSpPr>
        <p:spPr>
          <a:xfrm>
            <a:off x="8225628" y="5448922"/>
            <a:ext cx="117011" cy="149776"/>
          </a:xfrm>
          <a:prstGeom prst="chevron">
            <a:avLst/>
          </a:prstGeom>
          <a:solidFill>
            <a:srgbClr val="231F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31F20"/>
              </a:solidFill>
            </a:endParaRPr>
          </a:p>
        </p:txBody>
      </p:sp>
      <p:sp>
        <p:nvSpPr>
          <p:cNvPr id="20" name="화살표: 갈매기형 수장 44">
            <a:extLst>
              <a:ext uri="{FF2B5EF4-FFF2-40B4-BE49-F238E27FC236}">
                <a16:creationId xmlns:a16="http://schemas.microsoft.com/office/drawing/2014/main" id="{32B9A88C-CF31-A766-5F6C-79985DBB02C5}"/>
              </a:ext>
            </a:extLst>
          </p:cNvPr>
          <p:cNvSpPr/>
          <p:nvPr/>
        </p:nvSpPr>
        <p:spPr>
          <a:xfrm>
            <a:off x="8321983" y="5448922"/>
            <a:ext cx="117011" cy="149776"/>
          </a:xfrm>
          <a:prstGeom prst="chevron">
            <a:avLst/>
          </a:prstGeom>
          <a:solidFill>
            <a:srgbClr val="231F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31F2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9479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750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타원 88"/>
          <p:cNvSpPr/>
          <p:nvPr/>
        </p:nvSpPr>
        <p:spPr>
          <a:xfrm>
            <a:off x="6330110" y="306279"/>
            <a:ext cx="510540" cy="510540"/>
          </a:xfrm>
          <a:prstGeom prst="ellipse">
            <a:avLst/>
          </a:prstGeom>
          <a:solidFill>
            <a:srgbClr val="944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6" name="타원 89"/>
          <p:cNvSpPr/>
          <p:nvPr/>
        </p:nvSpPr>
        <p:spPr>
          <a:xfrm>
            <a:off x="6869725" y="259790"/>
            <a:ext cx="137702" cy="137702"/>
          </a:xfrm>
          <a:prstGeom prst="ellipse">
            <a:avLst/>
          </a:prstGeom>
          <a:solidFill>
            <a:srgbClr val="944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2374900" y="862817"/>
            <a:ext cx="7442200" cy="10021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  <a:defRPr/>
            </a:pPr>
            <a:r>
              <a:rPr lang="ko-KR" altLang="en-US" sz="28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944AFF"/>
                </a:solidFill>
                <a:latin typeface="G마켓 산스 TTF Bold"/>
                <a:ea typeface="G마켓 산스 TTF Bold"/>
                <a:cs typeface="+mn-cs"/>
              </a:rPr>
              <a:t>강의관리 </a:t>
            </a:r>
          </a:p>
          <a:p>
            <a:pPr algn="ctr">
              <a:lnSpc>
                <a:spcPct val="130000"/>
              </a:lnSpc>
              <a:defRPr/>
            </a:pPr>
            <a:endParaRPr lang="en-US" altLang="ko-KR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G마켓 산스 TTF Bold"/>
              <a:ea typeface="G마켓 산스 TTF Bold"/>
              <a:cs typeface="+mn-cs"/>
            </a:endParaRPr>
          </a:p>
        </p:txBody>
      </p:sp>
      <p:sp>
        <p:nvSpPr>
          <p:cNvPr id="94" name="TextBox 14"/>
          <p:cNvSpPr txBox="1"/>
          <p:nvPr/>
        </p:nvSpPr>
        <p:spPr>
          <a:xfrm>
            <a:off x="3079785" y="491706"/>
            <a:ext cx="58039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1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Montserrat SemiBold"/>
                <a:ea typeface="G마켓 산스 TTF Medium"/>
              </a:rPr>
              <a:t>eduZino - </a:t>
            </a:r>
            <a:r>
              <a:rPr lang="ko-KR" altLang="en-US" sz="11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Montserrat SemiBold"/>
                <a:ea typeface="G마켓 산스 TTF Medium"/>
              </a:rPr>
              <a:t>신지환</a:t>
            </a:r>
            <a:endParaRPr lang="ko-KR" altLang="en-US" sz="1100">
              <a:solidFill>
                <a:srgbClr val="FFFFFF"/>
              </a:solidFill>
              <a:latin typeface="Montserrat SemiBold"/>
              <a:ea typeface="G마켓 산스 TTF Medium"/>
            </a:endParaRPr>
          </a:p>
        </p:txBody>
      </p:sp>
      <p:pic>
        <p:nvPicPr>
          <p:cNvPr id="105" name="그림 10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69846" y="2132053"/>
            <a:ext cx="4070148" cy="1674219"/>
          </a:xfrm>
          <a:prstGeom prst="rect">
            <a:avLst/>
          </a:prstGeom>
        </p:spPr>
      </p:pic>
      <p:sp>
        <p:nvSpPr>
          <p:cNvPr id="121" name="직사각형 21"/>
          <p:cNvSpPr/>
          <p:nvPr/>
        </p:nvSpPr>
        <p:spPr>
          <a:xfrm>
            <a:off x="595400" y="1907999"/>
            <a:ext cx="4296589" cy="4444775"/>
          </a:xfrm>
          <a:prstGeom prst="rect">
            <a:avLst/>
          </a:prstGeom>
          <a:noFill/>
          <a:ln>
            <a:solidFill>
              <a:srgbClr val="944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rgbClr val="FECC0A"/>
              </a:solidFill>
            </a:endParaRPr>
          </a:p>
        </p:txBody>
      </p:sp>
      <p:sp>
        <p:nvSpPr>
          <p:cNvPr id="122" name="사각형: 둥근 모서리 62"/>
          <p:cNvSpPr/>
          <p:nvPr/>
        </p:nvSpPr>
        <p:spPr>
          <a:xfrm>
            <a:off x="595400" y="5322337"/>
            <a:ext cx="4296589" cy="1030437"/>
          </a:xfrm>
          <a:prstGeom prst="roundRect">
            <a:avLst>
              <a:gd name="adj" fmla="val 0"/>
            </a:avLst>
          </a:prstGeom>
          <a:solidFill>
            <a:srgbClr val="E5D6FA"/>
          </a:solidFill>
          <a:ln>
            <a:solidFill>
              <a:srgbClr val="944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rgbClr val="FECC0A"/>
              </a:solidFill>
            </a:endParaRPr>
          </a:p>
        </p:txBody>
      </p:sp>
      <p:sp>
        <p:nvSpPr>
          <p:cNvPr id="123" name="TextBox 44"/>
          <p:cNvSpPr txBox="1"/>
          <p:nvPr/>
        </p:nvSpPr>
        <p:spPr>
          <a:xfrm>
            <a:off x="1187839" y="5455566"/>
            <a:ext cx="3453258" cy="8125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en-US" altLang="ko-KR" sz="120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1.</a:t>
            </a:r>
            <a:r>
              <a:rPr lang="ko-KR" altLang="en-US" sz="120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 강의 제작을 완료했다면 관리자에게</a:t>
            </a:r>
          </a:p>
          <a:p>
            <a:pPr>
              <a:lnSpc>
                <a:spcPct val="130000"/>
              </a:lnSpc>
              <a:defRPr/>
            </a:pPr>
            <a:r>
              <a:rPr lang="ko-KR" altLang="en-US" sz="1200" dirty="0" smtClean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    </a:t>
            </a:r>
            <a:r>
              <a:rPr lang="ko-KR" altLang="en-US" sz="1200" dirty="0" err="1" smtClean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검토요청을</a:t>
            </a:r>
            <a:r>
              <a:rPr lang="ko-KR" altLang="en-US" sz="1200" dirty="0" smtClean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 </a:t>
            </a:r>
            <a:r>
              <a:rPr lang="ko-KR" altLang="en-US" sz="120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통해 강의 상품화 가능</a:t>
            </a:r>
          </a:p>
          <a:p>
            <a:pPr>
              <a:lnSpc>
                <a:spcPct val="130000"/>
              </a:lnSpc>
              <a:defRPr/>
            </a:pPr>
            <a:r>
              <a:rPr lang="en-US" altLang="ko-KR" sz="120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2.</a:t>
            </a:r>
            <a:r>
              <a:rPr lang="ko-KR" altLang="en-US" sz="120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 공개</a:t>
            </a:r>
            <a:r>
              <a:rPr lang="en-US" altLang="ko-KR" sz="120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/</a:t>
            </a:r>
            <a:r>
              <a:rPr lang="ko-KR" altLang="en-US" sz="120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비공개를 통해 강의 관리</a:t>
            </a:r>
          </a:p>
        </p:txBody>
      </p:sp>
      <p:pic>
        <p:nvPicPr>
          <p:cNvPr id="124" name="그림 12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60396" y="4067348"/>
            <a:ext cx="4080035" cy="836740"/>
          </a:xfrm>
          <a:prstGeom prst="rect">
            <a:avLst/>
          </a:prstGeom>
        </p:spPr>
      </p:pic>
      <p:pic>
        <p:nvPicPr>
          <p:cNvPr id="125" name="그림 12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586556" y="1765742"/>
            <a:ext cx="3711209" cy="3892958"/>
          </a:xfrm>
          <a:prstGeom prst="rect">
            <a:avLst/>
          </a:prstGeom>
        </p:spPr>
      </p:pic>
      <p:sp>
        <p:nvSpPr>
          <p:cNvPr id="126" name="직사각형 21"/>
          <p:cNvSpPr/>
          <p:nvPr/>
        </p:nvSpPr>
        <p:spPr>
          <a:xfrm>
            <a:off x="7316195" y="1642096"/>
            <a:ext cx="4296589" cy="4780579"/>
          </a:xfrm>
          <a:prstGeom prst="rect">
            <a:avLst/>
          </a:prstGeom>
          <a:noFill/>
          <a:ln>
            <a:solidFill>
              <a:srgbClr val="944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rgbClr val="FECC0A"/>
              </a:solidFill>
            </a:endParaRPr>
          </a:p>
        </p:txBody>
      </p:sp>
      <p:sp>
        <p:nvSpPr>
          <p:cNvPr id="127" name="화살표: 갈매기형 수장 43"/>
          <p:cNvSpPr/>
          <p:nvPr/>
        </p:nvSpPr>
        <p:spPr>
          <a:xfrm>
            <a:off x="5928822" y="3656496"/>
            <a:ext cx="117011" cy="149776"/>
          </a:xfrm>
          <a:prstGeom prst="chevron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lt1"/>
              </a:solidFill>
            </a:endParaRPr>
          </a:p>
        </p:txBody>
      </p:sp>
      <p:sp>
        <p:nvSpPr>
          <p:cNvPr id="128" name="화살표: 갈매기형 수장 44"/>
          <p:cNvSpPr/>
          <p:nvPr/>
        </p:nvSpPr>
        <p:spPr>
          <a:xfrm>
            <a:off x="6025177" y="3656496"/>
            <a:ext cx="117011" cy="149776"/>
          </a:xfrm>
          <a:prstGeom prst="chevron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lt1"/>
              </a:solidFill>
            </a:endParaRPr>
          </a:p>
        </p:txBody>
      </p:sp>
      <p:sp>
        <p:nvSpPr>
          <p:cNvPr id="129" name="사각형: 둥근 모서리 62"/>
          <p:cNvSpPr/>
          <p:nvPr/>
        </p:nvSpPr>
        <p:spPr>
          <a:xfrm>
            <a:off x="7316195" y="5807691"/>
            <a:ext cx="4296589" cy="614984"/>
          </a:xfrm>
          <a:prstGeom prst="roundRect">
            <a:avLst>
              <a:gd name="adj" fmla="val 0"/>
            </a:avLst>
          </a:prstGeom>
          <a:solidFill>
            <a:srgbClr val="E5D6FA"/>
          </a:solidFill>
          <a:ln>
            <a:solidFill>
              <a:srgbClr val="944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rgbClr val="FECC0A"/>
              </a:solidFill>
            </a:endParaRPr>
          </a:p>
        </p:txBody>
      </p:sp>
      <p:sp>
        <p:nvSpPr>
          <p:cNvPr id="130" name="TextBox 44"/>
          <p:cNvSpPr txBox="1"/>
          <p:nvPr/>
        </p:nvSpPr>
        <p:spPr>
          <a:xfrm>
            <a:off x="7824998" y="5833067"/>
            <a:ext cx="3787785" cy="5724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ko-KR" altLang="en-US" sz="120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강의 검토 요청이 들어왔을 </a:t>
            </a:r>
            <a:r>
              <a:rPr lang="ko-KR" altLang="en-US" sz="1200" dirty="0" smtClean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시</a:t>
            </a:r>
            <a:endParaRPr lang="en-US" altLang="ko-KR" sz="1200" dirty="0" smtClean="0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G마켓 산스 TTF Medium"/>
              <a:ea typeface="G마켓 산스 TTF Medium"/>
            </a:endParaRPr>
          </a:p>
          <a:p>
            <a:pPr>
              <a:lnSpc>
                <a:spcPct val="130000"/>
              </a:lnSpc>
              <a:defRPr/>
            </a:pPr>
            <a:r>
              <a:rPr lang="ko-KR" altLang="en-US" sz="1200" dirty="0" smtClean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관리자는 승인하기 </a:t>
            </a:r>
            <a:r>
              <a:rPr lang="ko-KR" altLang="en-US" sz="120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또는 거부하기를 할 </a:t>
            </a:r>
            <a:r>
              <a:rPr lang="ko-KR" altLang="en-US" sz="1200" dirty="0" err="1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수있습니다</a:t>
            </a:r>
            <a:r>
              <a:rPr lang="en-US" altLang="ko-KR" sz="120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.</a:t>
            </a:r>
          </a:p>
        </p:txBody>
      </p:sp>
      <p:sp>
        <p:nvSpPr>
          <p:cNvPr id="20" name="TextBox 35"/>
          <p:cNvSpPr txBox="1"/>
          <p:nvPr/>
        </p:nvSpPr>
        <p:spPr>
          <a:xfrm>
            <a:off x="2306621" y="1527599"/>
            <a:ext cx="1054400" cy="3724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en-US" altLang="ko-KR" sz="1400" dirty="0" smtClean="0">
                <a:ln w="9525">
                  <a:solidFill>
                    <a:srgbClr val="FFFFFF">
                      <a:alpha val="0"/>
                    </a:srgbClr>
                  </a:solidFill>
                </a:ln>
                <a:solidFill>
                  <a:schemeClr val="bg1"/>
                </a:solidFill>
                <a:latin typeface="G마켓 산스 TTF Bold"/>
                <a:ea typeface="G마켓 산스 TTF Bold"/>
              </a:rPr>
              <a:t>[ </a:t>
            </a:r>
            <a:r>
              <a:rPr lang="ko-KR" altLang="en-US" sz="1400" dirty="0" smtClean="0">
                <a:ln w="9525">
                  <a:solidFill>
                    <a:srgbClr val="FFFFFF">
                      <a:alpha val="0"/>
                    </a:srgbClr>
                  </a:solidFill>
                </a:ln>
                <a:solidFill>
                  <a:schemeClr val="bg1"/>
                </a:solidFill>
                <a:latin typeface="G마켓 산스 TTF Bold"/>
                <a:ea typeface="G마켓 산스 TTF Bold"/>
              </a:rPr>
              <a:t>강사 </a:t>
            </a:r>
            <a:r>
              <a:rPr lang="en-US" altLang="ko-KR" sz="1400" dirty="0" smtClean="0">
                <a:ln w="9525">
                  <a:solidFill>
                    <a:srgbClr val="FFFFFF">
                      <a:alpha val="0"/>
                    </a:srgbClr>
                  </a:solidFill>
                </a:ln>
                <a:solidFill>
                  <a:schemeClr val="bg1"/>
                </a:solidFill>
                <a:latin typeface="G마켓 산스 TTF Bold"/>
                <a:ea typeface="G마켓 산스 TTF Bold"/>
              </a:rPr>
              <a:t>]</a:t>
            </a:r>
            <a:endParaRPr lang="ko-KR" altLang="en-US" sz="1400" dirty="0">
              <a:ln w="9525">
                <a:solidFill>
                  <a:srgbClr val="FFFFFF">
                    <a:alpha val="0"/>
                  </a:srgbClr>
                </a:solidFill>
              </a:ln>
              <a:solidFill>
                <a:schemeClr val="bg1"/>
              </a:solidFill>
              <a:latin typeface="G마켓 산스 TTF Bold"/>
              <a:ea typeface="G마켓 산스 TTF Bold"/>
            </a:endParaRPr>
          </a:p>
        </p:txBody>
      </p:sp>
      <p:sp>
        <p:nvSpPr>
          <p:cNvPr id="21" name="TextBox 35"/>
          <p:cNvSpPr txBox="1"/>
          <p:nvPr/>
        </p:nvSpPr>
        <p:spPr>
          <a:xfrm>
            <a:off x="9027332" y="1239324"/>
            <a:ext cx="1054400" cy="3724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en-US" altLang="ko-KR" sz="1400" dirty="0" smtClean="0">
                <a:ln w="9525">
                  <a:solidFill>
                    <a:srgbClr val="FFFFFF">
                      <a:alpha val="0"/>
                    </a:srgbClr>
                  </a:solidFill>
                </a:ln>
                <a:solidFill>
                  <a:schemeClr val="bg1"/>
                </a:solidFill>
                <a:latin typeface="G마켓 산스 TTF Bold"/>
                <a:ea typeface="G마켓 산스 TTF Bold"/>
              </a:rPr>
              <a:t>[ </a:t>
            </a:r>
            <a:r>
              <a:rPr lang="ko-KR" altLang="en-US" sz="1400" dirty="0" smtClean="0">
                <a:ln w="9525">
                  <a:solidFill>
                    <a:srgbClr val="FFFFFF">
                      <a:alpha val="0"/>
                    </a:srgbClr>
                  </a:solidFill>
                </a:ln>
                <a:solidFill>
                  <a:schemeClr val="bg1"/>
                </a:solidFill>
                <a:latin typeface="G마켓 산스 TTF Bold"/>
                <a:ea typeface="G마켓 산스 TTF Bold"/>
              </a:rPr>
              <a:t>관리자 </a:t>
            </a:r>
            <a:r>
              <a:rPr lang="en-US" altLang="ko-KR" sz="1400" dirty="0" smtClean="0">
                <a:ln w="9525">
                  <a:solidFill>
                    <a:srgbClr val="FFFFFF">
                      <a:alpha val="0"/>
                    </a:srgbClr>
                  </a:solidFill>
                </a:ln>
                <a:solidFill>
                  <a:schemeClr val="bg1"/>
                </a:solidFill>
                <a:latin typeface="G마켓 산스 TTF Bold"/>
                <a:ea typeface="G마켓 산스 TTF Bold"/>
              </a:rPr>
              <a:t>]</a:t>
            </a:r>
            <a:endParaRPr lang="ko-KR" altLang="en-US" sz="1400" dirty="0">
              <a:ln w="9525">
                <a:solidFill>
                  <a:srgbClr val="FFFFFF">
                    <a:alpha val="0"/>
                  </a:srgbClr>
                </a:solidFill>
              </a:ln>
              <a:solidFill>
                <a:schemeClr val="bg1"/>
              </a:solidFill>
              <a:latin typeface="G마켓 산스 TTF Bold"/>
              <a:ea typeface="G마켓 산스 TTF Bold"/>
            </a:endParaRPr>
          </a:p>
        </p:txBody>
      </p:sp>
      <p:sp>
        <p:nvSpPr>
          <p:cNvPr id="22" name="화살표: 갈매기형 수장 43">
            <a:extLst>
              <a:ext uri="{FF2B5EF4-FFF2-40B4-BE49-F238E27FC236}">
                <a16:creationId xmlns:a16="http://schemas.microsoft.com/office/drawing/2014/main" id="{F998C421-B826-10A0-D440-C08C1FAF60D5}"/>
              </a:ext>
            </a:extLst>
          </p:cNvPr>
          <p:cNvSpPr/>
          <p:nvPr/>
        </p:nvSpPr>
        <p:spPr>
          <a:xfrm>
            <a:off x="924422" y="5540281"/>
            <a:ext cx="117011" cy="149776"/>
          </a:xfrm>
          <a:prstGeom prst="chevron">
            <a:avLst/>
          </a:prstGeom>
          <a:solidFill>
            <a:srgbClr val="231F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31F20"/>
              </a:solidFill>
            </a:endParaRPr>
          </a:p>
        </p:txBody>
      </p:sp>
      <p:sp>
        <p:nvSpPr>
          <p:cNvPr id="23" name="화살표: 갈매기형 수장 44">
            <a:extLst>
              <a:ext uri="{FF2B5EF4-FFF2-40B4-BE49-F238E27FC236}">
                <a16:creationId xmlns:a16="http://schemas.microsoft.com/office/drawing/2014/main" id="{32B9A88C-CF31-A766-5F6C-79985DBB02C5}"/>
              </a:ext>
            </a:extLst>
          </p:cNvPr>
          <p:cNvSpPr/>
          <p:nvPr/>
        </p:nvSpPr>
        <p:spPr>
          <a:xfrm>
            <a:off x="1020777" y="5540281"/>
            <a:ext cx="117011" cy="149776"/>
          </a:xfrm>
          <a:prstGeom prst="chevron">
            <a:avLst/>
          </a:prstGeom>
          <a:solidFill>
            <a:srgbClr val="231F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31F20"/>
              </a:solidFill>
            </a:endParaRPr>
          </a:p>
        </p:txBody>
      </p:sp>
      <p:sp>
        <p:nvSpPr>
          <p:cNvPr id="24" name="화살표: 갈매기형 수장 43">
            <a:extLst>
              <a:ext uri="{FF2B5EF4-FFF2-40B4-BE49-F238E27FC236}">
                <a16:creationId xmlns:a16="http://schemas.microsoft.com/office/drawing/2014/main" id="{F998C421-B826-10A0-D440-C08C1FAF60D5}"/>
              </a:ext>
            </a:extLst>
          </p:cNvPr>
          <p:cNvSpPr/>
          <p:nvPr/>
        </p:nvSpPr>
        <p:spPr>
          <a:xfrm>
            <a:off x="7613640" y="5926427"/>
            <a:ext cx="117011" cy="149776"/>
          </a:xfrm>
          <a:prstGeom prst="chevron">
            <a:avLst/>
          </a:prstGeom>
          <a:solidFill>
            <a:srgbClr val="231F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31F20"/>
              </a:solidFill>
            </a:endParaRPr>
          </a:p>
        </p:txBody>
      </p:sp>
      <p:sp>
        <p:nvSpPr>
          <p:cNvPr id="25" name="화살표: 갈매기형 수장 44">
            <a:extLst>
              <a:ext uri="{FF2B5EF4-FFF2-40B4-BE49-F238E27FC236}">
                <a16:creationId xmlns:a16="http://schemas.microsoft.com/office/drawing/2014/main" id="{32B9A88C-CF31-A766-5F6C-79985DBB02C5}"/>
              </a:ext>
            </a:extLst>
          </p:cNvPr>
          <p:cNvSpPr/>
          <p:nvPr/>
        </p:nvSpPr>
        <p:spPr>
          <a:xfrm>
            <a:off x="7709995" y="5926427"/>
            <a:ext cx="117011" cy="149776"/>
          </a:xfrm>
          <a:prstGeom prst="chevron">
            <a:avLst/>
          </a:prstGeom>
          <a:solidFill>
            <a:srgbClr val="231F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31F2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853408E-E9A1-046C-58B5-617CC721C6E3}"/>
              </a:ext>
            </a:extLst>
          </p:cNvPr>
          <p:cNvSpPr txBox="1"/>
          <p:nvPr/>
        </p:nvSpPr>
        <p:spPr>
          <a:xfrm>
            <a:off x="11413519" y="0"/>
            <a:ext cx="778481" cy="332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45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/ 60 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FFFF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06895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750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타원 88"/>
          <p:cNvSpPr/>
          <p:nvPr/>
        </p:nvSpPr>
        <p:spPr>
          <a:xfrm>
            <a:off x="6276480" y="284180"/>
            <a:ext cx="510540" cy="510540"/>
          </a:xfrm>
          <a:prstGeom prst="ellipse">
            <a:avLst/>
          </a:prstGeom>
          <a:solidFill>
            <a:srgbClr val="944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0" name="타원 89"/>
          <p:cNvSpPr/>
          <p:nvPr/>
        </p:nvSpPr>
        <p:spPr>
          <a:xfrm>
            <a:off x="6816095" y="237691"/>
            <a:ext cx="137702" cy="137702"/>
          </a:xfrm>
          <a:prstGeom prst="ellipse">
            <a:avLst/>
          </a:prstGeom>
          <a:solidFill>
            <a:srgbClr val="944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2374900" y="862817"/>
            <a:ext cx="7442200" cy="10021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  <a:defRPr/>
            </a:pPr>
            <a:r>
              <a:rPr lang="ko-KR" altLang="en-US" sz="28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944AFF"/>
                </a:solidFill>
                <a:latin typeface="G마켓 산스 TTF Bold"/>
                <a:ea typeface="G마켓 산스 TTF Bold"/>
                <a:cs typeface="+mn-cs"/>
              </a:rPr>
              <a:t> 강의 시청</a:t>
            </a:r>
          </a:p>
          <a:p>
            <a:pPr algn="ctr">
              <a:lnSpc>
                <a:spcPct val="130000"/>
              </a:lnSpc>
              <a:defRPr/>
            </a:pPr>
            <a:r>
              <a:rPr lang="en-US" altLang="ko-KR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Bold"/>
                <a:ea typeface="G마켓 산스 TTF Bold"/>
                <a:cs typeface="+mn-cs"/>
              </a:rPr>
              <a:t>[</a:t>
            </a:r>
            <a:r>
              <a:rPr lang="ko-KR" altLang="en-US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Bold"/>
                <a:ea typeface="G마켓 산스 TTF Bold"/>
                <a:cs typeface="+mn-cs"/>
              </a:rPr>
              <a:t>관리자 및 회원</a:t>
            </a:r>
            <a:r>
              <a:rPr lang="en-US" altLang="ko-KR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Bold"/>
                <a:ea typeface="G마켓 산스 TTF Bold"/>
                <a:cs typeface="+mn-cs"/>
              </a:rPr>
              <a:t>]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079785" y="491706"/>
            <a:ext cx="58039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1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Montserrat SemiBold"/>
                <a:ea typeface="G마켓 산스 TTF Medium"/>
              </a:rPr>
              <a:t>eduZino - </a:t>
            </a:r>
            <a:r>
              <a:rPr lang="ko-KR" altLang="en-US" sz="11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Montserrat SemiBold"/>
                <a:ea typeface="G마켓 산스 TTF Medium"/>
              </a:rPr>
              <a:t>신지환</a:t>
            </a:r>
            <a:endParaRPr lang="ko-KR" altLang="en-US" sz="1100">
              <a:solidFill>
                <a:srgbClr val="FFFFFF"/>
              </a:solidFill>
              <a:latin typeface="Montserrat SemiBold"/>
              <a:ea typeface="G마켓 산스 TTF Medium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8144061" y="2434771"/>
            <a:ext cx="3371739" cy="3929743"/>
          </a:xfrm>
          <a:prstGeom prst="rect">
            <a:avLst/>
          </a:prstGeom>
          <a:solidFill>
            <a:srgbClr val="F4F4F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675999" y="2453798"/>
            <a:ext cx="3371739" cy="3872932"/>
          </a:xfrm>
          <a:prstGeom prst="rect">
            <a:avLst/>
          </a:prstGeom>
          <a:solidFill>
            <a:srgbClr val="F4F4F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9" name="직사각형 38"/>
          <p:cNvSpPr/>
          <p:nvPr/>
        </p:nvSpPr>
        <p:spPr>
          <a:xfrm>
            <a:off x="4410130" y="2452685"/>
            <a:ext cx="3371739" cy="3911830"/>
          </a:xfrm>
          <a:prstGeom prst="rect">
            <a:avLst/>
          </a:prstGeom>
          <a:solidFill>
            <a:srgbClr val="F4F4F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1" name="타원 40"/>
          <p:cNvSpPr/>
          <p:nvPr/>
        </p:nvSpPr>
        <p:spPr>
          <a:xfrm>
            <a:off x="4600189" y="4249310"/>
            <a:ext cx="461088" cy="461086"/>
          </a:xfrm>
          <a:prstGeom prst="ellipse">
            <a:avLst/>
          </a:prstGeom>
          <a:solidFill>
            <a:srgbClr val="944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defRPr/>
            </a:pPr>
            <a:r>
              <a:rPr lang="en-US" altLang="ko-KR" sz="1100">
                <a:solidFill>
                  <a:srgbClr val="FFFFFF"/>
                </a:solidFill>
                <a:latin typeface="Montserrat SemiBold"/>
                <a:ea typeface="a시월구일2"/>
              </a:rPr>
              <a:t>02</a:t>
            </a:r>
            <a:endParaRPr lang="ko-KR" altLang="en-US" sz="1100">
              <a:solidFill>
                <a:srgbClr val="FFFFFF"/>
              </a:solidFill>
              <a:latin typeface="Montserrat SemiBold"/>
              <a:ea typeface="a시월구일2"/>
            </a:endParaRPr>
          </a:p>
        </p:txBody>
      </p:sp>
      <p:sp>
        <p:nvSpPr>
          <p:cNvPr id="45" name="타원 44"/>
          <p:cNvSpPr/>
          <p:nvPr/>
        </p:nvSpPr>
        <p:spPr>
          <a:xfrm>
            <a:off x="4600189" y="3606917"/>
            <a:ext cx="461088" cy="461086"/>
          </a:xfrm>
          <a:prstGeom prst="ellipse">
            <a:avLst/>
          </a:prstGeom>
          <a:solidFill>
            <a:srgbClr val="944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defRPr/>
            </a:pPr>
            <a:r>
              <a:rPr lang="en-US" altLang="ko-KR" sz="1100">
                <a:solidFill>
                  <a:srgbClr val="FFFFFF"/>
                </a:solidFill>
                <a:latin typeface="Montserrat SemiBold"/>
                <a:ea typeface="a시월구일2"/>
              </a:rPr>
              <a:t>01</a:t>
            </a:r>
            <a:endParaRPr lang="ko-KR" altLang="en-US" sz="1100">
              <a:solidFill>
                <a:srgbClr val="FFFFFF"/>
              </a:solidFill>
              <a:latin typeface="Montserrat SemiBold"/>
              <a:ea typeface="a시월구일2"/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4410130" y="2434772"/>
            <a:ext cx="3371738" cy="860395"/>
          </a:xfrm>
          <a:prstGeom prst="rect">
            <a:avLst/>
          </a:prstGeom>
          <a:solidFill>
            <a:srgbClr val="944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3" name="TextBox 72"/>
          <p:cNvSpPr txBox="1"/>
          <p:nvPr/>
        </p:nvSpPr>
        <p:spPr>
          <a:xfrm>
            <a:off x="5204460" y="2506751"/>
            <a:ext cx="1773555" cy="720319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defPPr>
              <a:defRPr lang="ko-KR"/>
            </a:defPPr>
            <a:lvl1pPr>
              <a:defRPr>
                <a:ln w="9525">
                  <a:solidFill>
                    <a:schemeClr val="accent1">
                      <a:alpha val="0"/>
                    </a:schemeClr>
                  </a:solidFill>
                </a:ln>
                <a:latin typeface="G마켓 산스 TTF Bold"/>
                <a:ea typeface="G마켓 산스 TTF Bold"/>
              </a:defRPr>
            </a:lvl1pPr>
          </a:lstStyle>
          <a:p>
            <a:pPr algn="ctr">
              <a:lnSpc>
                <a:spcPct val="130000"/>
              </a:lnSpc>
              <a:defRPr/>
            </a:pPr>
            <a:r>
              <a:rPr lang="en-US" altLang="ko-KR" sz="1600">
                <a:solidFill>
                  <a:srgbClr val="F4F4F4"/>
                </a:solidFill>
              </a:rPr>
              <a:t>View</a:t>
            </a:r>
          </a:p>
          <a:p>
            <a:pPr algn="ctr">
              <a:lnSpc>
                <a:spcPct val="130000"/>
              </a:lnSpc>
              <a:defRPr/>
            </a:pPr>
            <a:r>
              <a:rPr lang="en-US" altLang="ko-KR" sz="1600">
                <a:solidFill>
                  <a:srgbClr val="F4F4F4"/>
                </a:solidFill>
              </a:rPr>
              <a:t>.jsp</a:t>
            </a:r>
            <a:r>
              <a:rPr lang="ko-KR" altLang="en-US" sz="1600">
                <a:solidFill>
                  <a:srgbClr val="F4F4F4"/>
                </a:solidFill>
              </a:rPr>
              <a:t>에서 구현하기</a:t>
            </a:r>
            <a:endParaRPr lang="en-US" altLang="ko-KR" sz="1600">
              <a:solidFill>
                <a:srgbClr val="F4F4F4"/>
              </a:solidFill>
            </a:endParaRPr>
          </a:p>
        </p:txBody>
      </p:sp>
      <p:sp>
        <p:nvSpPr>
          <p:cNvPr id="92" name="타원 91"/>
          <p:cNvSpPr/>
          <p:nvPr/>
        </p:nvSpPr>
        <p:spPr>
          <a:xfrm>
            <a:off x="4600189" y="4891703"/>
            <a:ext cx="461088" cy="461086"/>
          </a:xfrm>
          <a:prstGeom prst="ellipse">
            <a:avLst/>
          </a:prstGeom>
          <a:solidFill>
            <a:srgbClr val="944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defRPr/>
            </a:pPr>
            <a:r>
              <a:rPr lang="en-US" altLang="ko-KR" sz="1100">
                <a:solidFill>
                  <a:srgbClr val="FFFFFF"/>
                </a:solidFill>
                <a:latin typeface="Montserrat SemiBold"/>
                <a:ea typeface="a시월구일2"/>
              </a:rPr>
              <a:t>03</a:t>
            </a:r>
            <a:endParaRPr lang="ko-KR" altLang="en-US" sz="1100">
              <a:solidFill>
                <a:srgbClr val="FFFFFF"/>
              </a:solidFill>
              <a:latin typeface="Montserrat SemiBold"/>
              <a:ea typeface="a시월구일2"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5112104" y="3694898"/>
            <a:ext cx="2485623" cy="389422"/>
          </a:xfrm>
          <a:prstGeom prst="rect">
            <a:avLst/>
          </a:prstGeom>
          <a:noFill/>
        </p:spPr>
        <p:txBody>
          <a:bodyPr wrap="square" tIns="0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ko-KR" altLang="en-US" sz="90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검토가 필요한 강의들을 확인 및 </a:t>
            </a:r>
          </a:p>
          <a:p>
            <a:pPr>
              <a:lnSpc>
                <a:spcPct val="130000"/>
              </a:lnSpc>
              <a:defRPr/>
            </a:pPr>
            <a:r>
              <a:rPr lang="ko-KR" altLang="en-US" sz="90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승인</a:t>
            </a:r>
            <a:r>
              <a:rPr lang="en-US" altLang="ko-KR" sz="90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,</a:t>
            </a:r>
            <a:r>
              <a:rPr lang="ko-KR" altLang="en-US" sz="90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 거부 버튼 활성화</a:t>
            </a:r>
          </a:p>
        </p:txBody>
      </p:sp>
      <p:sp>
        <p:nvSpPr>
          <p:cNvPr id="119" name="TextBox 118"/>
          <p:cNvSpPr txBox="1"/>
          <p:nvPr/>
        </p:nvSpPr>
        <p:spPr>
          <a:xfrm>
            <a:off x="5101971" y="4908008"/>
            <a:ext cx="2485623" cy="395512"/>
          </a:xfrm>
          <a:prstGeom prst="rect">
            <a:avLst/>
          </a:prstGeom>
          <a:noFill/>
        </p:spPr>
        <p:txBody>
          <a:bodyPr wrap="square" tIns="0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en-US" altLang="ko-KR" sz="90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Vue</a:t>
            </a:r>
            <a:r>
              <a:rPr lang="ko-KR" altLang="en-US" sz="90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 컴포넌트를 활용하여 비동기 </a:t>
            </a:r>
          </a:p>
          <a:p>
            <a:pPr>
              <a:lnSpc>
                <a:spcPct val="130000"/>
              </a:lnSpc>
              <a:defRPr/>
            </a:pPr>
            <a:r>
              <a:rPr lang="ko-KR" altLang="en-US" sz="90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강의 영상 변경</a:t>
            </a:r>
          </a:p>
        </p:txBody>
      </p:sp>
      <p:sp>
        <p:nvSpPr>
          <p:cNvPr id="120" name="TextBox 119"/>
          <p:cNvSpPr txBox="1"/>
          <p:nvPr/>
        </p:nvSpPr>
        <p:spPr>
          <a:xfrm>
            <a:off x="5122237" y="4300683"/>
            <a:ext cx="2485623" cy="221787"/>
          </a:xfrm>
          <a:prstGeom prst="rect">
            <a:avLst/>
          </a:prstGeom>
          <a:noFill/>
        </p:spPr>
        <p:txBody>
          <a:bodyPr wrap="square" tIns="0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en-US" altLang="ko-KR" sz="90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vue</a:t>
            </a:r>
            <a:r>
              <a:rPr lang="ko-KR" altLang="en-US" sz="90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컴포넌트를 이용한 강의 목록 </a:t>
            </a:r>
            <a:endParaRPr lang="ko-KR" altLang="en-US" sz="900">
              <a:solidFill>
                <a:srgbClr val="000000"/>
              </a:solidFill>
              <a:latin typeface="G마켓 산스 TTF Medium"/>
              <a:ea typeface="G마켓 산스 TTF Medium"/>
            </a:endParaRPr>
          </a:p>
        </p:txBody>
      </p:sp>
      <p:sp>
        <p:nvSpPr>
          <p:cNvPr id="128" name="직사각형 127"/>
          <p:cNvSpPr/>
          <p:nvPr/>
        </p:nvSpPr>
        <p:spPr>
          <a:xfrm>
            <a:off x="8144062" y="2434772"/>
            <a:ext cx="3371738" cy="860395"/>
          </a:xfrm>
          <a:prstGeom prst="rect">
            <a:avLst/>
          </a:prstGeom>
          <a:solidFill>
            <a:srgbClr val="944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29" name="TextBox 128"/>
          <p:cNvSpPr txBox="1"/>
          <p:nvPr/>
        </p:nvSpPr>
        <p:spPr>
          <a:xfrm>
            <a:off x="9004935" y="2506751"/>
            <a:ext cx="1649730" cy="720319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defPPr>
              <a:defRPr lang="ko-KR"/>
            </a:defPPr>
            <a:lvl1pPr>
              <a:defRPr>
                <a:ln w="9525">
                  <a:solidFill>
                    <a:schemeClr val="accent1">
                      <a:alpha val="0"/>
                    </a:schemeClr>
                  </a:solidFill>
                </a:ln>
                <a:latin typeface="G마켓 산스 TTF Bold"/>
                <a:ea typeface="G마켓 산스 TTF Bold"/>
              </a:defRPr>
            </a:lvl1pPr>
          </a:lstStyle>
          <a:p>
            <a:pPr algn="ctr">
              <a:lnSpc>
                <a:spcPct val="130000"/>
              </a:lnSpc>
              <a:defRPr/>
            </a:pPr>
            <a:r>
              <a:rPr lang="en-US" altLang="ko-KR" sz="1600">
                <a:solidFill>
                  <a:srgbClr val="F4F4F4"/>
                </a:solidFill>
              </a:rPr>
              <a:t>Controller</a:t>
            </a:r>
          </a:p>
          <a:p>
            <a:pPr algn="ctr">
              <a:lnSpc>
                <a:spcPct val="130000"/>
              </a:lnSpc>
              <a:defRPr/>
            </a:pPr>
            <a:r>
              <a:rPr lang="ko-KR" altLang="en-US" sz="1600">
                <a:solidFill>
                  <a:srgbClr val="F4F4F4"/>
                </a:solidFill>
              </a:rPr>
              <a:t>데이터 처리하기</a:t>
            </a:r>
            <a:endParaRPr lang="en-US" altLang="ko-KR" sz="1600">
              <a:solidFill>
                <a:srgbClr val="F4F4F4"/>
              </a:solidFill>
            </a:endParaRPr>
          </a:p>
        </p:txBody>
      </p:sp>
      <p:sp>
        <p:nvSpPr>
          <p:cNvPr id="132" name="직사각형 131"/>
          <p:cNvSpPr/>
          <p:nvPr/>
        </p:nvSpPr>
        <p:spPr>
          <a:xfrm>
            <a:off x="675999" y="2434772"/>
            <a:ext cx="3371738" cy="860395"/>
          </a:xfrm>
          <a:prstGeom prst="rect">
            <a:avLst/>
          </a:prstGeom>
          <a:solidFill>
            <a:srgbClr val="944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3" name="TextBox 132"/>
          <p:cNvSpPr txBox="1"/>
          <p:nvPr/>
        </p:nvSpPr>
        <p:spPr>
          <a:xfrm>
            <a:off x="1108710" y="2506751"/>
            <a:ext cx="2497455" cy="720319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defPPr>
              <a:defRPr lang="ko-KR"/>
            </a:defPPr>
            <a:lvl1pPr>
              <a:defRPr>
                <a:ln w="9525">
                  <a:solidFill>
                    <a:schemeClr val="accent1">
                      <a:alpha val="0"/>
                    </a:schemeClr>
                  </a:solidFill>
                </a:ln>
                <a:latin typeface="G마켓 산스 TTF Bold"/>
                <a:ea typeface="G마켓 산스 TTF Bold"/>
              </a:defRPr>
            </a:lvl1pPr>
          </a:lstStyle>
          <a:p>
            <a:pPr algn="ctr">
              <a:lnSpc>
                <a:spcPct val="130000"/>
              </a:lnSpc>
              <a:defRPr/>
            </a:pPr>
            <a:r>
              <a:rPr lang="en-US" altLang="ko-KR" sz="1600">
                <a:solidFill>
                  <a:srgbClr val="F4F4F4"/>
                </a:solidFill>
              </a:rPr>
              <a:t>Model</a:t>
            </a:r>
          </a:p>
          <a:p>
            <a:pPr algn="ctr">
              <a:lnSpc>
                <a:spcPct val="130000"/>
              </a:lnSpc>
              <a:defRPr/>
            </a:pPr>
            <a:r>
              <a:rPr lang="ko-KR" altLang="en-US" sz="1600">
                <a:solidFill>
                  <a:srgbClr val="F4F4F4"/>
                </a:solidFill>
              </a:rPr>
              <a:t>데이터를 처리해 넣어주기</a:t>
            </a:r>
            <a:endParaRPr lang="en-US" altLang="ko-KR" sz="1600">
              <a:solidFill>
                <a:srgbClr val="F4F4F4"/>
              </a:solidFill>
            </a:endParaRPr>
          </a:p>
        </p:txBody>
      </p:sp>
      <p:sp>
        <p:nvSpPr>
          <p:cNvPr id="69" name="타원 68"/>
          <p:cNvSpPr/>
          <p:nvPr/>
        </p:nvSpPr>
        <p:spPr>
          <a:xfrm>
            <a:off x="866047" y="4252021"/>
            <a:ext cx="461088" cy="461086"/>
          </a:xfrm>
          <a:prstGeom prst="ellipse">
            <a:avLst/>
          </a:prstGeom>
          <a:solidFill>
            <a:srgbClr val="944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defRPr/>
            </a:pPr>
            <a:r>
              <a:rPr lang="en-US" altLang="ko-KR" sz="1100">
                <a:solidFill>
                  <a:srgbClr val="FFFFFF"/>
                </a:solidFill>
                <a:latin typeface="Montserrat SemiBold"/>
                <a:ea typeface="a시월구일2"/>
              </a:rPr>
              <a:t>02</a:t>
            </a:r>
            <a:endParaRPr lang="ko-KR" altLang="en-US" sz="1100">
              <a:solidFill>
                <a:srgbClr val="FFFFFF"/>
              </a:solidFill>
              <a:latin typeface="Montserrat SemiBold"/>
              <a:ea typeface="a시월구일2"/>
            </a:endParaRPr>
          </a:p>
        </p:txBody>
      </p:sp>
      <p:sp>
        <p:nvSpPr>
          <p:cNvPr id="72" name="타원 71"/>
          <p:cNvSpPr/>
          <p:nvPr/>
        </p:nvSpPr>
        <p:spPr>
          <a:xfrm>
            <a:off x="866047" y="3609628"/>
            <a:ext cx="461088" cy="461086"/>
          </a:xfrm>
          <a:prstGeom prst="ellipse">
            <a:avLst/>
          </a:prstGeom>
          <a:solidFill>
            <a:srgbClr val="944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defRPr/>
            </a:pPr>
            <a:r>
              <a:rPr lang="en-US" altLang="ko-KR" sz="1100">
                <a:solidFill>
                  <a:srgbClr val="FFFFFF"/>
                </a:solidFill>
                <a:latin typeface="Montserrat SemiBold"/>
                <a:ea typeface="a시월구일2"/>
              </a:rPr>
              <a:t>01</a:t>
            </a:r>
            <a:endParaRPr lang="ko-KR" altLang="en-US" sz="1100">
              <a:solidFill>
                <a:srgbClr val="FFFFFF"/>
              </a:solidFill>
              <a:latin typeface="Montserrat SemiBold"/>
              <a:ea typeface="a시월구일2"/>
            </a:endParaRPr>
          </a:p>
        </p:txBody>
      </p:sp>
      <p:sp>
        <p:nvSpPr>
          <p:cNvPr id="76" name="타원 75"/>
          <p:cNvSpPr/>
          <p:nvPr/>
        </p:nvSpPr>
        <p:spPr>
          <a:xfrm>
            <a:off x="866047" y="4894414"/>
            <a:ext cx="461088" cy="461086"/>
          </a:xfrm>
          <a:prstGeom prst="ellipse">
            <a:avLst/>
          </a:prstGeom>
          <a:solidFill>
            <a:srgbClr val="944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defRPr/>
            </a:pPr>
            <a:r>
              <a:rPr lang="en-US" altLang="ko-KR" sz="1100">
                <a:solidFill>
                  <a:srgbClr val="FFFFFF"/>
                </a:solidFill>
                <a:latin typeface="Montserrat SemiBold"/>
                <a:ea typeface="a시월구일2"/>
              </a:rPr>
              <a:t>03</a:t>
            </a:r>
            <a:endParaRPr lang="ko-KR" altLang="en-US" sz="1100">
              <a:solidFill>
                <a:srgbClr val="FFFFFF"/>
              </a:solidFill>
              <a:latin typeface="Montserrat SemiBold"/>
              <a:ea typeface="a시월구일2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1388095" y="3748274"/>
            <a:ext cx="2485623" cy="221746"/>
          </a:xfrm>
          <a:prstGeom prst="rect">
            <a:avLst/>
          </a:prstGeom>
          <a:noFill/>
        </p:spPr>
        <p:txBody>
          <a:bodyPr wrap="square" tIns="0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ko-KR" altLang="en-US" sz="90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검토 승인 거부에 따른 </a:t>
            </a:r>
            <a:r>
              <a:rPr lang="en-US" altLang="ko-KR" sz="90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DB</a:t>
            </a:r>
            <a:r>
              <a:rPr lang="ko-KR" altLang="en-US" sz="90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 업데이트</a:t>
            </a:r>
            <a:endParaRPr lang="ko-KR" altLang="en-US" sz="900">
              <a:solidFill>
                <a:srgbClr val="000000"/>
              </a:solidFill>
              <a:latin typeface="G마켓 산스 TTF Medium"/>
              <a:ea typeface="G마켓 산스 TTF Medium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1408359" y="5020640"/>
            <a:ext cx="2485623" cy="397180"/>
          </a:xfrm>
          <a:prstGeom prst="rect">
            <a:avLst/>
          </a:prstGeom>
          <a:noFill/>
        </p:spPr>
        <p:txBody>
          <a:bodyPr wrap="square" tIns="0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ko-KR" altLang="en-US" sz="90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강의 목록에서 공개용 및 검토 승인을 받은 데이터 전달 </a:t>
            </a:r>
            <a:endParaRPr lang="ko-KR" altLang="en-US" sz="900">
              <a:solidFill>
                <a:srgbClr val="000000"/>
              </a:solidFill>
              <a:latin typeface="G마켓 산스 TTF Medium"/>
              <a:ea typeface="G마켓 산스 TTF Medium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1418493" y="4354059"/>
            <a:ext cx="2485623" cy="225561"/>
          </a:xfrm>
          <a:prstGeom prst="rect">
            <a:avLst/>
          </a:prstGeom>
          <a:noFill/>
        </p:spPr>
        <p:txBody>
          <a:bodyPr wrap="square" tIns="0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ko-KR" altLang="en-US" sz="90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구매 목록에 알맞는 강의 전달</a:t>
            </a:r>
            <a:endParaRPr lang="ko-KR" altLang="en-US" sz="900">
              <a:solidFill>
                <a:srgbClr val="000000"/>
              </a:solidFill>
              <a:latin typeface="G마켓 산스 TTF Medium"/>
              <a:ea typeface="G마켓 산스 TTF Medium"/>
            </a:endParaRPr>
          </a:p>
        </p:txBody>
      </p:sp>
      <p:sp>
        <p:nvSpPr>
          <p:cNvPr id="81" name="타원 80"/>
          <p:cNvSpPr/>
          <p:nvPr/>
        </p:nvSpPr>
        <p:spPr>
          <a:xfrm>
            <a:off x="8361637" y="4244395"/>
            <a:ext cx="461088" cy="461086"/>
          </a:xfrm>
          <a:prstGeom prst="ellipse">
            <a:avLst/>
          </a:prstGeom>
          <a:solidFill>
            <a:srgbClr val="944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defRPr/>
            </a:pPr>
            <a:r>
              <a:rPr lang="en-US" altLang="ko-KR" sz="1100">
                <a:solidFill>
                  <a:srgbClr val="FFFFFF"/>
                </a:solidFill>
                <a:latin typeface="Montserrat SemiBold"/>
                <a:ea typeface="a시월구일2"/>
              </a:rPr>
              <a:t>02</a:t>
            </a:r>
            <a:endParaRPr lang="ko-KR" altLang="en-US" sz="1100">
              <a:solidFill>
                <a:srgbClr val="FFFFFF"/>
              </a:solidFill>
              <a:latin typeface="Montserrat SemiBold"/>
              <a:ea typeface="a시월구일2"/>
            </a:endParaRPr>
          </a:p>
        </p:txBody>
      </p:sp>
      <p:sp>
        <p:nvSpPr>
          <p:cNvPr id="82" name="타원 81"/>
          <p:cNvSpPr/>
          <p:nvPr/>
        </p:nvSpPr>
        <p:spPr>
          <a:xfrm>
            <a:off x="8361637" y="3602002"/>
            <a:ext cx="461088" cy="461086"/>
          </a:xfrm>
          <a:prstGeom prst="ellipse">
            <a:avLst/>
          </a:prstGeom>
          <a:solidFill>
            <a:srgbClr val="944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defRPr/>
            </a:pPr>
            <a:r>
              <a:rPr lang="en-US" altLang="ko-KR" sz="1100">
                <a:solidFill>
                  <a:srgbClr val="FFFFFF"/>
                </a:solidFill>
                <a:latin typeface="Montserrat SemiBold"/>
                <a:ea typeface="a시월구일2"/>
              </a:rPr>
              <a:t>01</a:t>
            </a:r>
            <a:endParaRPr lang="ko-KR" altLang="en-US" sz="1100">
              <a:solidFill>
                <a:srgbClr val="FFFFFF"/>
              </a:solidFill>
              <a:latin typeface="Montserrat SemiBold"/>
              <a:ea typeface="a시월구일2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8863418" y="3700115"/>
            <a:ext cx="2485623" cy="222280"/>
          </a:xfrm>
          <a:prstGeom prst="rect">
            <a:avLst/>
          </a:prstGeom>
          <a:noFill/>
        </p:spPr>
        <p:txBody>
          <a:bodyPr wrap="square" tIns="0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en-US" altLang="ko-KR" sz="90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secction</a:t>
            </a:r>
            <a:r>
              <a:rPr lang="ko-KR" altLang="en-US" sz="90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에 담겨있는 관리자 조회</a:t>
            </a:r>
            <a:endParaRPr lang="ko-KR" altLang="en-US" sz="900">
              <a:solidFill>
                <a:srgbClr val="000000"/>
              </a:solidFill>
              <a:latin typeface="G마켓 산스 TTF Medium"/>
              <a:ea typeface="G마켓 산스 TTF Medium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8873551" y="4305901"/>
            <a:ext cx="2485623" cy="226093"/>
          </a:xfrm>
          <a:prstGeom prst="rect">
            <a:avLst/>
          </a:prstGeom>
          <a:noFill/>
        </p:spPr>
        <p:txBody>
          <a:bodyPr wrap="square" tIns="0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ko-KR" altLang="en-US" sz="90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카테고리에 따른 영상 목록 조회</a:t>
            </a:r>
            <a:endParaRPr lang="ko-KR" altLang="en-US" sz="900">
              <a:solidFill>
                <a:srgbClr val="000000"/>
              </a:solidFill>
              <a:latin typeface="G마켓 산스 TTF Medium"/>
              <a:ea typeface="G마켓 산스 TTF Medium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853408E-E9A1-046C-58B5-617CC721C6E3}"/>
              </a:ext>
            </a:extLst>
          </p:cNvPr>
          <p:cNvSpPr txBox="1"/>
          <p:nvPr/>
        </p:nvSpPr>
        <p:spPr>
          <a:xfrm>
            <a:off x="11413519" y="0"/>
            <a:ext cx="778481" cy="332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46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/ 60 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FFFF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50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직사각형 21"/>
          <p:cNvSpPr/>
          <p:nvPr/>
        </p:nvSpPr>
        <p:spPr>
          <a:xfrm>
            <a:off x="446165" y="1834306"/>
            <a:ext cx="4914701" cy="3487619"/>
          </a:xfrm>
          <a:prstGeom prst="rect">
            <a:avLst/>
          </a:prstGeom>
          <a:noFill/>
          <a:ln>
            <a:solidFill>
              <a:srgbClr val="944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rgbClr val="FECC0A"/>
              </a:solidFill>
            </a:endParaRPr>
          </a:p>
        </p:txBody>
      </p:sp>
      <p:sp>
        <p:nvSpPr>
          <p:cNvPr id="89" name="타원 88"/>
          <p:cNvSpPr/>
          <p:nvPr/>
        </p:nvSpPr>
        <p:spPr>
          <a:xfrm>
            <a:off x="6276480" y="284180"/>
            <a:ext cx="510540" cy="510540"/>
          </a:xfrm>
          <a:prstGeom prst="ellipse">
            <a:avLst/>
          </a:prstGeom>
          <a:solidFill>
            <a:srgbClr val="944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0" name="타원 89"/>
          <p:cNvSpPr/>
          <p:nvPr/>
        </p:nvSpPr>
        <p:spPr>
          <a:xfrm>
            <a:off x="6816095" y="237691"/>
            <a:ext cx="137702" cy="137702"/>
          </a:xfrm>
          <a:prstGeom prst="ellipse">
            <a:avLst/>
          </a:prstGeom>
          <a:solidFill>
            <a:srgbClr val="944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2374900" y="862817"/>
            <a:ext cx="7442200" cy="10021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  <a:defRPr/>
            </a:pPr>
            <a:r>
              <a:rPr lang="ko-KR" altLang="en-US" sz="28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944AFF"/>
                </a:solidFill>
                <a:latin typeface="G마켓 산스 TTF Bold"/>
                <a:ea typeface="G마켓 산스 TTF Bold"/>
                <a:cs typeface="+mn-cs"/>
              </a:rPr>
              <a:t> 강의 시청</a:t>
            </a:r>
          </a:p>
          <a:p>
            <a:pPr algn="ctr">
              <a:lnSpc>
                <a:spcPct val="130000"/>
              </a:lnSpc>
              <a:defRPr/>
            </a:pPr>
            <a:r>
              <a:rPr lang="en-US" altLang="ko-KR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Bold"/>
                <a:ea typeface="G마켓 산스 TTF Bold"/>
                <a:cs typeface="+mn-cs"/>
              </a:rPr>
              <a:t>[</a:t>
            </a:r>
            <a:r>
              <a:rPr lang="ko-KR" altLang="en-US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Bold"/>
                <a:ea typeface="G마켓 산스 TTF Bold"/>
                <a:cs typeface="+mn-cs"/>
              </a:rPr>
              <a:t>회원</a:t>
            </a:r>
            <a:r>
              <a:rPr lang="en-US" altLang="ko-KR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Bold"/>
                <a:ea typeface="G마켓 산스 TTF Bold"/>
                <a:cs typeface="+mn-cs"/>
              </a:rPr>
              <a:t>]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079785" y="491706"/>
            <a:ext cx="58039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1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Montserrat SemiBold"/>
                <a:ea typeface="G마켓 산스 TTF Medium"/>
              </a:rPr>
              <a:t>eduZino - </a:t>
            </a:r>
            <a:r>
              <a:rPr lang="ko-KR" altLang="en-US" sz="11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Montserrat SemiBold"/>
                <a:ea typeface="G마켓 산스 TTF Medium"/>
              </a:rPr>
              <a:t>신지환</a:t>
            </a:r>
            <a:endParaRPr lang="ko-KR" altLang="en-US" sz="1100">
              <a:solidFill>
                <a:srgbClr val="FFFFFF"/>
              </a:solidFill>
              <a:latin typeface="Montserrat SemiBold"/>
              <a:ea typeface="G마켓 산스 TTF Medium"/>
            </a:endParaRPr>
          </a:p>
        </p:txBody>
      </p:sp>
      <p:sp>
        <p:nvSpPr>
          <p:cNvPr id="93" name="직사각형 21"/>
          <p:cNvSpPr/>
          <p:nvPr/>
        </p:nvSpPr>
        <p:spPr>
          <a:xfrm>
            <a:off x="5927701" y="1925097"/>
            <a:ext cx="6079994" cy="4471329"/>
          </a:xfrm>
          <a:prstGeom prst="rect">
            <a:avLst/>
          </a:prstGeom>
          <a:noFill/>
          <a:ln>
            <a:solidFill>
              <a:srgbClr val="944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rgbClr val="FECC0A"/>
              </a:solidFill>
            </a:endParaRPr>
          </a:p>
        </p:txBody>
      </p:sp>
      <p:pic>
        <p:nvPicPr>
          <p:cNvPr id="95" name="그림 9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964272" y="1996095"/>
            <a:ext cx="4973296" cy="859479"/>
          </a:xfrm>
          <a:prstGeom prst="rect">
            <a:avLst/>
          </a:prstGeom>
        </p:spPr>
      </p:pic>
      <p:pic>
        <p:nvPicPr>
          <p:cNvPr id="96" name="그림 9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954138" y="2937070"/>
            <a:ext cx="5997201" cy="2525137"/>
          </a:xfrm>
          <a:prstGeom prst="rect">
            <a:avLst/>
          </a:prstGeom>
        </p:spPr>
      </p:pic>
      <p:pic>
        <p:nvPicPr>
          <p:cNvPr id="97" name="그림 9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22175" y="1982808"/>
            <a:ext cx="4810538" cy="2172942"/>
          </a:xfrm>
          <a:prstGeom prst="rect">
            <a:avLst/>
          </a:prstGeom>
        </p:spPr>
      </p:pic>
      <p:sp>
        <p:nvSpPr>
          <p:cNvPr id="98" name="사각형: 둥근 모서리 62"/>
          <p:cNvSpPr/>
          <p:nvPr/>
        </p:nvSpPr>
        <p:spPr>
          <a:xfrm>
            <a:off x="445902" y="4443480"/>
            <a:ext cx="4914964" cy="1074501"/>
          </a:xfrm>
          <a:prstGeom prst="roundRect">
            <a:avLst>
              <a:gd name="adj" fmla="val 0"/>
            </a:avLst>
          </a:prstGeom>
          <a:solidFill>
            <a:srgbClr val="E5D6FA"/>
          </a:solidFill>
          <a:ln>
            <a:solidFill>
              <a:srgbClr val="944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rgbClr val="FECC0A"/>
              </a:solidFill>
            </a:endParaRPr>
          </a:p>
        </p:txBody>
      </p:sp>
      <p:sp>
        <p:nvSpPr>
          <p:cNvPr id="100" name="TextBox 44"/>
          <p:cNvSpPr txBox="1"/>
          <p:nvPr/>
        </p:nvSpPr>
        <p:spPr>
          <a:xfrm>
            <a:off x="967127" y="4478994"/>
            <a:ext cx="4365585" cy="10525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en-US" altLang="ko-KR" sz="120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[</a:t>
            </a:r>
            <a:r>
              <a:rPr lang="ko-KR" altLang="en-US" sz="120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비동기</a:t>
            </a:r>
            <a:r>
              <a:rPr lang="en-US" altLang="ko-KR" sz="120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]</a:t>
            </a:r>
          </a:p>
          <a:p>
            <a:pPr>
              <a:lnSpc>
                <a:spcPct val="130000"/>
              </a:lnSpc>
              <a:defRPr/>
            </a:pPr>
            <a:r>
              <a:rPr lang="ko-KR" altLang="en-US" sz="1200" dirty="0" smtClean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접속 시 </a:t>
            </a:r>
            <a:r>
              <a:rPr lang="en-US" altLang="ko-KR" sz="120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ajax</a:t>
            </a:r>
            <a:r>
              <a:rPr lang="ko-KR" altLang="en-US" sz="120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로 해당하는 강의들을 </a:t>
            </a:r>
            <a:r>
              <a:rPr lang="ko-KR" altLang="en-US" sz="1200" dirty="0" smtClean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가져온 뒤</a:t>
            </a:r>
            <a:endParaRPr lang="en-US" altLang="ko-KR" sz="1200" dirty="0" smtClean="0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G마켓 산스 TTF Medium"/>
              <a:ea typeface="G마켓 산스 TTF Medium"/>
            </a:endParaRPr>
          </a:p>
          <a:p>
            <a:pPr>
              <a:lnSpc>
                <a:spcPct val="130000"/>
              </a:lnSpc>
              <a:defRPr/>
            </a:pPr>
            <a:r>
              <a:rPr lang="ko-KR" altLang="en-US" sz="1200" dirty="0" smtClean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사용자에게 우측에는 강의 명들을</a:t>
            </a:r>
            <a:endParaRPr lang="en-US" altLang="ko-KR" sz="1200" dirty="0" smtClean="0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G마켓 산스 TTF Medium"/>
              <a:ea typeface="G마켓 산스 TTF Medium"/>
            </a:endParaRPr>
          </a:p>
          <a:p>
            <a:pPr>
              <a:lnSpc>
                <a:spcPct val="130000"/>
              </a:lnSpc>
              <a:defRPr/>
            </a:pPr>
            <a:r>
              <a:rPr lang="ko-KR" altLang="en-US" sz="1200" dirty="0" smtClean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좌측에는 </a:t>
            </a:r>
            <a:r>
              <a:rPr lang="ko-KR" altLang="en-US" sz="120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페이지 이동없이 강의가 바뀌며 강의시청가능</a:t>
            </a:r>
          </a:p>
        </p:txBody>
      </p:sp>
      <p:sp>
        <p:nvSpPr>
          <p:cNvPr id="101" name="사각형: 둥근 모서리 62"/>
          <p:cNvSpPr/>
          <p:nvPr/>
        </p:nvSpPr>
        <p:spPr>
          <a:xfrm>
            <a:off x="5942251" y="5517982"/>
            <a:ext cx="6065443" cy="878444"/>
          </a:xfrm>
          <a:prstGeom prst="roundRect">
            <a:avLst>
              <a:gd name="adj" fmla="val 0"/>
            </a:avLst>
          </a:prstGeom>
          <a:solidFill>
            <a:srgbClr val="E5D6FA"/>
          </a:solidFill>
          <a:ln>
            <a:solidFill>
              <a:srgbClr val="944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rgbClr val="FECC0A"/>
              </a:solidFill>
            </a:endParaRPr>
          </a:p>
        </p:txBody>
      </p:sp>
      <p:sp>
        <p:nvSpPr>
          <p:cNvPr id="102" name="TextBox 44"/>
          <p:cNvSpPr txBox="1"/>
          <p:nvPr/>
        </p:nvSpPr>
        <p:spPr>
          <a:xfrm>
            <a:off x="6466926" y="5543703"/>
            <a:ext cx="4687649" cy="797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en-US" altLang="ko-KR" sz="120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[</a:t>
            </a:r>
            <a:r>
              <a:rPr lang="ko-KR" altLang="en-US" sz="120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비동기</a:t>
            </a:r>
            <a:r>
              <a:rPr lang="en-US" altLang="ko-KR" sz="120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]</a:t>
            </a:r>
          </a:p>
          <a:p>
            <a:pPr>
              <a:lnSpc>
                <a:spcPct val="130000"/>
              </a:lnSpc>
              <a:defRPr/>
            </a:pPr>
            <a:r>
              <a:rPr lang="ko-KR" altLang="en-US" sz="120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강의를 보여주는 </a:t>
            </a:r>
            <a:r>
              <a:rPr lang="en-US" altLang="ko-KR" sz="1200" dirty="0" err="1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ifram</a:t>
            </a:r>
            <a:r>
              <a:rPr lang="ko-KR" altLang="en-US" sz="120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태그가 </a:t>
            </a:r>
            <a:r>
              <a:rPr lang="en-US" altLang="ko-KR" sz="1200" dirty="0" err="1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vue</a:t>
            </a:r>
            <a:r>
              <a:rPr lang="ko-KR" altLang="en-US" sz="120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의 </a:t>
            </a:r>
            <a:r>
              <a:rPr lang="en-US" altLang="ko-KR" sz="1200" dirty="0" err="1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iframSrc</a:t>
            </a:r>
            <a:r>
              <a:rPr lang="ko-KR" altLang="en-US" sz="120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를 참조하기때문에</a:t>
            </a:r>
          </a:p>
          <a:p>
            <a:pPr>
              <a:lnSpc>
                <a:spcPct val="130000"/>
              </a:lnSpc>
              <a:defRPr/>
            </a:pPr>
            <a:r>
              <a:rPr lang="en-US" altLang="ko-KR" sz="1200" dirty="0" err="1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vue</a:t>
            </a:r>
            <a:r>
              <a:rPr lang="ko-KR" altLang="en-US" sz="120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가 </a:t>
            </a:r>
            <a:r>
              <a:rPr lang="ko-KR" altLang="en-US" sz="1200" dirty="0" err="1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랜더링됨과</a:t>
            </a:r>
            <a:r>
              <a:rPr lang="ko-KR" altLang="en-US" sz="120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 동시에 </a:t>
            </a:r>
            <a:r>
              <a:rPr lang="en-US" altLang="ko-KR" sz="1200" dirty="0" err="1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ifram</a:t>
            </a:r>
            <a:r>
              <a:rPr lang="ko-KR" altLang="en-US" sz="120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의 강의가 바뀜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853408E-E9A1-046C-58B5-617CC721C6E3}"/>
              </a:ext>
            </a:extLst>
          </p:cNvPr>
          <p:cNvSpPr txBox="1"/>
          <p:nvPr/>
        </p:nvSpPr>
        <p:spPr>
          <a:xfrm>
            <a:off x="11413519" y="0"/>
            <a:ext cx="778481" cy="332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47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/ 60 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FFFF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7" name="화살표: 갈매기형 수장 43">
            <a:extLst>
              <a:ext uri="{FF2B5EF4-FFF2-40B4-BE49-F238E27FC236}">
                <a16:creationId xmlns:a16="http://schemas.microsoft.com/office/drawing/2014/main" id="{F998C421-B826-10A0-D440-C08C1FAF60D5}"/>
              </a:ext>
            </a:extLst>
          </p:cNvPr>
          <p:cNvSpPr/>
          <p:nvPr/>
        </p:nvSpPr>
        <p:spPr>
          <a:xfrm>
            <a:off x="657407" y="4604134"/>
            <a:ext cx="117011" cy="149776"/>
          </a:xfrm>
          <a:prstGeom prst="chevron">
            <a:avLst/>
          </a:prstGeom>
          <a:solidFill>
            <a:srgbClr val="231F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31F20"/>
              </a:solidFill>
            </a:endParaRPr>
          </a:p>
        </p:txBody>
      </p:sp>
      <p:sp>
        <p:nvSpPr>
          <p:cNvPr id="18" name="화살표: 갈매기형 수장 44">
            <a:extLst>
              <a:ext uri="{FF2B5EF4-FFF2-40B4-BE49-F238E27FC236}">
                <a16:creationId xmlns:a16="http://schemas.microsoft.com/office/drawing/2014/main" id="{32B9A88C-CF31-A766-5F6C-79985DBB02C5}"/>
              </a:ext>
            </a:extLst>
          </p:cNvPr>
          <p:cNvSpPr/>
          <p:nvPr/>
        </p:nvSpPr>
        <p:spPr>
          <a:xfrm>
            <a:off x="753762" y="4604134"/>
            <a:ext cx="117011" cy="149776"/>
          </a:xfrm>
          <a:prstGeom prst="chevron">
            <a:avLst/>
          </a:prstGeom>
          <a:solidFill>
            <a:srgbClr val="231F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31F20"/>
              </a:solidFill>
            </a:endParaRPr>
          </a:p>
        </p:txBody>
      </p:sp>
      <p:sp>
        <p:nvSpPr>
          <p:cNvPr id="20" name="화살표: 갈매기형 수장 43">
            <a:extLst>
              <a:ext uri="{FF2B5EF4-FFF2-40B4-BE49-F238E27FC236}">
                <a16:creationId xmlns:a16="http://schemas.microsoft.com/office/drawing/2014/main" id="{F998C421-B826-10A0-D440-C08C1FAF60D5}"/>
              </a:ext>
            </a:extLst>
          </p:cNvPr>
          <p:cNvSpPr/>
          <p:nvPr/>
        </p:nvSpPr>
        <p:spPr>
          <a:xfrm>
            <a:off x="6166832" y="5670934"/>
            <a:ext cx="117011" cy="149776"/>
          </a:xfrm>
          <a:prstGeom prst="chevron">
            <a:avLst/>
          </a:prstGeom>
          <a:solidFill>
            <a:srgbClr val="231F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31F20"/>
              </a:solidFill>
            </a:endParaRPr>
          </a:p>
        </p:txBody>
      </p:sp>
      <p:sp>
        <p:nvSpPr>
          <p:cNvPr id="21" name="화살표: 갈매기형 수장 44">
            <a:extLst>
              <a:ext uri="{FF2B5EF4-FFF2-40B4-BE49-F238E27FC236}">
                <a16:creationId xmlns:a16="http://schemas.microsoft.com/office/drawing/2014/main" id="{32B9A88C-CF31-A766-5F6C-79985DBB02C5}"/>
              </a:ext>
            </a:extLst>
          </p:cNvPr>
          <p:cNvSpPr/>
          <p:nvPr/>
        </p:nvSpPr>
        <p:spPr>
          <a:xfrm>
            <a:off x="6263187" y="5670934"/>
            <a:ext cx="117011" cy="149776"/>
          </a:xfrm>
          <a:prstGeom prst="chevron">
            <a:avLst/>
          </a:prstGeom>
          <a:solidFill>
            <a:srgbClr val="231F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31F2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08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750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타원 5"/>
          <p:cNvSpPr/>
          <p:nvPr/>
        </p:nvSpPr>
        <p:spPr>
          <a:xfrm>
            <a:off x="4047737" y="738933"/>
            <a:ext cx="510540" cy="510540"/>
          </a:xfrm>
          <a:prstGeom prst="ellipse">
            <a:avLst/>
          </a:prstGeom>
          <a:solidFill>
            <a:srgbClr val="944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4587352" y="692444"/>
            <a:ext cx="137702" cy="137702"/>
          </a:xfrm>
          <a:prstGeom prst="ellipse">
            <a:avLst/>
          </a:prstGeom>
          <a:solidFill>
            <a:srgbClr val="944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2374900" y="862817"/>
            <a:ext cx="7442200" cy="10125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  <a:defRPr/>
            </a:pPr>
            <a:r>
              <a:rPr lang="ko-KR" altLang="en-US" sz="28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944AFF"/>
                </a:solidFill>
                <a:latin typeface="G마켓 산스 TTF Bold"/>
                <a:ea typeface="G마켓 산스 TTF Bold"/>
                <a:cs typeface="+mn-cs"/>
              </a:rPr>
              <a:t> </a:t>
            </a:r>
            <a:r>
              <a:rPr lang="ko-KR" altLang="en-US" sz="28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Bold"/>
                <a:ea typeface="G마켓 산스 TTF Bold"/>
                <a:cs typeface="+mn-cs"/>
              </a:rPr>
              <a:t>수강생 목록 </a:t>
            </a:r>
            <a:r>
              <a:rPr lang="ko-KR" altLang="en-US" sz="28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944AFF"/>
                </a:solidFill>
                <a:latin typeface="G마켓 산스 TTF Bold"/>
                <a:ea typeface="G마켓 산스 TTF Bold"/>
                <a:cs typeface="+mn-cs"/>
              </a:rPr>
              <a:t>조회 </a:t>
            </a:r>
            <a:r>
              <a:rPr lang="ko-KR" altLang="en-US" sz="28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Bold"/>
                <a:ea typeface="G마켓 산스 TTF Bold"/>
                <a:cs typeface="+mn-cs"/>
              </a:rPr>
              <a:t>및</a:t>
            </a:r>
            <a:r>
              <a:rPr lang="ko-KR" altLang="en-US" sz="28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944AFF"/>
                </a:solidFill>
                <a:latin typeface="G마켓 산스 TTF Bold"/>
                <a:ea typeface="G마켓 산스 TTF Bold"/>
                <a:cs typeface="+mn-cs"/>
              </a:rPr>
              <a:t> 검색</a:t>
            </a:r>
          </a:p>
          <a:p>
            <a:pPr algn="ctr">
              <a:lnSpc>
                <a:spcPct val="130000"/>
              </a:lnSpc>
              <a:defRPr/>
            </a:pPr>
            <a:r>
              <a:rPr lang="en-US" altLang="ko-KR" dirty="0" smtClean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Bold"/>
                <a:ea typeface="G마켓 산스 TTF Bold"/>
              </a:rPr>
              <a:t>[ERD Table]</a:t>
            </a:r>
            <a:endParaRPr lang="en-US" altLang="ko-KR" dirty="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G마켓 산스 TTF Bold"/>
              <a:ea typeface="G마켓 산스 TTF Bold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079785" y="491706"/>
            <a:ext cx="58039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1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Montserrat SemiBold"/>
                <a:ea typeface="G마켓 산스 TTF Medium"/>
              </a:rPr>
              <a:t>eduZino - </a:t>
            </a:r>
            <a:r>
              <a:rPr lang="ko-KR" altLang="en-US" sz="11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Montserrat SemiBold"/>
                <a:ea typeface="G마켓 산스 TTF Medium"/>
              </a:rPr>
              <a:t>장해영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557740D-4CA9-DB05-8450-494F7252684C}"/>
              </a:ext>
            </a:extLst>
          </p:cNvPr>
          <p:cNvSpPr/>
          <p:nvPr/>
        </p:nvSpPr>
        <p:spPr>
          <a:xfrm>
            <a:off x="358814" y="1915413"/>
            <a:ext cx="11458937" cy="4659007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/>
          <a:srcRect l="1253" t="8167" r="812" b="4964"/>
          <a:stretch/>
        </p:blipFill>
        <p:spPr>
          <a:xfrm>
            <a:off x="2374900" y="2911279"/>
            <a:ext cx="8426370" cy="2835798"/>
          </a:xfrm>
          <a:prstGeom prst="rect">
            <a:avLst/>
          </a:prstGeom>
        </p:spPr>
      </p:pic>
      <p:sp>
        <p:nvSpPr>
          <p:cNvPr id="12" name="TextBox 35"/>
          <p:cNvSpPr txBox="1"/>
          <p:nvPr/>
        </p:nvSpPr>
        <p:spPr>
          <a:xfrm>
            <a:off x="5203106" y="2218782"/>
            <a:ext cx="2577171" cy="6524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en-US" altLang="ko-KR" sz="1400" dirty="0" smtClean="0">
                <a:ln w="9525">
                  <a:solidFill>
                    <a:srgbClr val="FFFFFF">
                      <a:alpha val="0"/>
                    </a:srgbClr>
                  </a:solidFill>
                </a:ln>
                <a:solidFill>
                  <a:srgbClr val="944AFF"/>
                </a:solidFill>
                <a:latin typeface="G마켓 산스 TTF Bold"/>
                <a:ea typeface="G마켓 산스 TTF Bold"/>
              </a:rPr>
              <a:t>[member]</a:t>
            </a:r>
          </a:p>
          <a:p>
            <a:pPr>
              <a:lnSpc>
                <a:spcPct val="130000"/>
              </a:lnSpc>
              <a:defRPr/>
            </a:pPr>
            <a:r>
              <a:rPr lang="en-US" altLang="ko-KR" sz="1400" dirty="0" smtClean="0">
                <a:ln w="9525">
                  <a:solidFill>
                    <a:srgbClr val="FFFFFF">
                      <a:alpha val="0"/>
                    </a:srgbClr>
                  </a:solidFill>
                </a:ln>
                <a:solidFill>
                  <a:srgbClr val="944AFF"/>
                </a:solidFill>
                <a:latin typeface="G마켓 산스 TTF Bold"/>
                <a:ea typeface="G마켓 산스 TTF Bold"/>
              </a:rPr>
              <a:t> </a:t>
            </a:r>
            <a:r>
              <a:rPr lang="ko-KR" altLang="en-US" sz="1400" dirty="0" smtClean="0">
                <a:ln w="9525">
                  <a:solidFill>
                    <a:srgbClr val="FFFFFF">
                      <a:alpha val="0"/>
                    </a:srgbClr>
                  </a:solidFill>
                </a:ln>
                <a:latin typeface="G마켓 산스 TTF Bold"/>
                <a:ea typeface="G마켓 산스 TTF Bold"/>
              </a:rPr>
              <a:t>회원 정보를 담는 테이블</a:t>
            </a:r>
            <a:endParaRPr lang="ko-KR" altLang="en-US" sz="1400" dirty="0">
              <a:ln w="9525">
                <a:solidFill>
                  <a:srgbClr val="FFFFFF">
                    <a:alpha val="0"/>
                  </a:srgbClr>
                </a:solidFill>
              </a:ln>
              <a:latin typeface="G마켓 산스 TTF Bold"/>
              <a:ea typeface="G마켓 산스 TTF Bold"/>
            </a:endParaRPr>
          </a:p>
        </p:txBody>
      </p:sp>
      <p:sp>
        <p:nvSpPr>
          <p:cNvPr id="13" name="TextBox 35"/>
          <p:cNvSpPr txBox="1"/>
          <p:nvPr/>
        </p:nvSpPr>
        <p:spPr>
          <a:xfrm>
            <a:off x="8318625" y="2258793"/>
            <a:ext cx="2577171" cy="6524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en-US" altLang="ko-KR" sz="1400" dirty="0" smtClean="0">
                <a:ln w="9525">
                  <a:solidFill>
                    <a:srgbClr val="FFFFFF">
                      <a:alpha val="0"/>
                    </a:srgbClr>
                  </a:solidFill>
                </a:ln>
                <a:solidFill>
                  <a:srgbClr val="944AFF"/>
                </a:solidFill>
                <a:latin typeface="G마켓 산스 TTF Bold"/>
                <a:ea typeface="G마켓 산스 TTF Bold"/>
              </a:rPr>
              <a:t>[teacher]</a:t>
            </a:r>
          </a:p>
          <a:p>
            <a:pPr>
              <a:lnSpc>
                <a:spcPct val="130000"/>
              </a:lnSpc>
              <a:defRPr/>
            </a:pPr>
            <a:r>
              <a:rPr lang="en-US" altLang="ko-KR" sz="1400" dirty="0" smtClean="0">
                <a:ln w="9525">
                  <a:solidFill>
                    <a:srgbClr val="FFFFFF">
                      <a:alpha val="0"/>
                    </a:srgbClr>
                  </a:solidFill>
                </a:ln>
                <a:solidFill>
                  <a:srgbClr val="944AFF"/>
                </a:solidFill>
                <a:latin typeface="G마켓 산스 TTF Bold"/>
                <a:ea typeface="G마켓 산스 TTF Bold"/>
              </a:rPr>
              <a:t> </a:t>
            </a:r>
            <a:r>
              <a:rPr lang="ko-KR" altLang="en-US" sz="1400" dirty="0" smtClean="0">
                <a:ln w="9525">
                  <a:solidFill>
                    <a:srgbClr val="FFFFFF">
                      <a:alpha val="0"/>
                    </a:srgbClr>
                  </a:solidFill>
                </a:ln>
                <a:latin typeface="G마켓 산스 TTF Bold"/>
                <a:ea typeface="G마켓 산스 TTF Bold"/>
              </a:rPr>
              <a:t>강사를 담는 테이블</a:t>
            </a:r>
            <a:endParaRPr lang="ko-KR" altLang="en-US" sz="1400" dirty="0">
              <a:ln w="9525">
                <a:solidFill>
                  <a:srgbClr val="FFFFFF">
                    <a:alpha val="0"/>
                  </a:srgbClr>
                </a:solidFill>
              </a:ln>
              <a:latin typeface="G마켓 산스 TTF Bold"/>
              <a:ea typeface="G마켓 산스 TTF Bold"/>
            </a:endParaRPr>
          </a:p>
        </p:txBody>
      </p:sp>
      <p:sp>
        <p:nvSpPr>
          <p:cNvPr id="14" name="TextBox 35"/>
          <p:cNvSpPr txBox="1"/>
          <p:nvPr/>
        </p:nvSpPr>
        <p:spPr>
          <a:xfrm>
            <a:off x="7950164" y="5787088"/>
            <a:ext cx="3429840" cy="6524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en-US" altLang="ko-KR" sz="1400" dirty="0" smtClean="0">
                <a:ln w="9525">
                  <a:solidFill>
                    <a:srgbClr val="FFFFFF">
                      <a:alpha val="0"/>
                    </a:srgbClr>
                  </a:solidFill>
                </a:ln>
                <a:solidFill>
                  <a:srgbClr val="944AFF"/>
                </a:solidFill>
                <a:latin typeface="G마켓 산스 TTF Bold"/>
                <a:ea typeface="G마켓 산스 TTF Bold"/>
              </a:rPr>
              <a:t>[subject]</a:t>
            </a:r>
          </a:p>
          <a:p>
            <a:pPr>
              <a:lnSpc>
                <a:spcPct val="130000"/>
              </a:lnSpc>
              <a:defRPr/>
            </a:pPr>
            <a:r>
              <a:rPr lang="en-US" altLang="ko-KR" sz="1400" dirty="0" smtClean="0">
                <a:ln w="9525">
                  <a:solidFill>
                    <a:srgbClr val="FFFFFF">
                      <a:alpha val="0"/>
                    </a:srgbClr>
                  </a:solidFill>
                </a:ln>
                <a:solidFill>
                  <a:srgbClr val="944AFF"/>
                </a:solidFill>
                <a:latin typeface="G마켓 산스 TTF Bold"/>
                <a:ea typeface="G마켓 산스 TTF Bold"/>
              </a:rPr>
              <a:t> </a:t>
            </a:r>
            <a:r>
              <a:rPr lang="ko-KR" altLang="en-US" sz="1400" dirty="0" smtClean="0">
                <a:ln w="9525">
                  <a:solidFill>
                    <a:srgbClr val="FFFFFF">
                      <a:alpha val="0"/>
                    </a:srgbClr>
                  </a:solidFill>
                </a:ln>
                <a:latin typeface="G마켓 산스 TTF Bold"/>
                <a:ea typeface="G마켓 산스 TTF Bold"/>
              </a:rPr>
              <a:t>강사가 올린 강의 총 정보를 담는 테이블</a:t>
            </a:r>
            <a:endParaRPr lang="ko-KR" altLang="en-US" sz="1400" dirty="0">
              <a:ln w="9525">
                <a:solidFill>
                  <a:srgbClr val="FFFFFF">
                    <a:alpha val="0"/>
                  </a:srgbClr>
                </a:solidFill>
              </a:ln>
              <a:latin typeface="G마켓 산스 TTF Bold"/>
              <a:ea typeface="G마켓 산스 TTF Bold"/>
            </a:endParaRPr>
          </a:p>
        </p:txBody>
      </p:sp>
      <p:sp>
        <p:nvSpPr>
          <p:cNvPr id="16" name="TextBox 35"/>
          <p:cNvSpPr txBox="1"/>
          <p:nvPr/>
        </p:nvSpPr>
        <p:spPr>
          <a:xfrm>
            <a:off x="4683729" y="5787088"/>
            <a:ext cx="3192942" cy="6524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  <a:defRPr/>
            </a:pPr>
            <a:r>
              <a:rPr lang="en-US" altLang="ko-KR" sz="1400" dirty="0" smtClean="0">
                <a:ln w="9525">
                  <a:solidFill>
                    <a:srgbClr val="FFFFFF">
                      <a:alpha val="0"/>
                    </a:srgbClr>
                  </a:solidFill>
                </a:ln>
                <a:solidFill>
                  <a:srgbClr val="944AFF"/>
                </a:solidFill>
                <a:latin typeface="G마켓 산스 TTF Bold"/>
                <a:ea typeface="G마켓 산스 TTF Bold"/>
              </a:rPr>
              <a:t>[</a:t>
            </a:r>
            <a:r>
              <a:rPr lang="en-US" altLang="ko-KR" sz="1400" dirty="0" err="1" smtClean="0">
                <a:ln w="9525">
                  <a:solidFill>
                    <a:srgbClr val="FFFFFF">
                      <a:alpha val="0"/>
                    </a:srgbClr>
                  </a:solidFill>
                </a:ln>
                <a:solidFill>
                  <a:srgbClr val="944AFF"/>
                </a:solidFill>
                <a:latin typeface="G마켓 산스 TTF Bold"/>
                <a:ea typeface="G마켓 산스 TTF Bold"/>
              </a:rPr>
              <a:t>order_detail</a:t>
            </a:r>
            <a:r>
              <a:rPr lang="en-US" altLang="ko-KR" sz="1400" dirty="0" smtClean="0">
                <a:ln w="9525">
                  <a:solidFill>
                    <a:srgbClr val="FFFFFF">
                      <a:alpha val="0"/>
                    </a:srgbClr>
                  </a:solidFill>
                </a:ln>
                <a:solidFill>
                  <a:srgbClr val="944AFF"/>
                </a:solidFill>
                <a:latin typeface="G마켓 산스 TTF Bold"/>
                <a:ea typeface="G마켓 산스 TTF Bold"/>
              </a:rPr>
              <a:t>]</a:t>
            </a:r>
          </a:p>
          <a:p>
            <a:pPr>
              <a:lnSpc>
                <a:spcPct val="130000"/>
              </a:lnSpc>
              <a:defRPr/>
            </a:pPr>
            <a:r>
              <a:rPr lang="en-US" altLang="ko-KR" sz="1400" dirty="0" smtClean="0">
                <a:ln w="9525">
                  <a:solidFill>
                    <a:srgbClr val="FFFFFF">
                      <a:alpha val="0"/>
                    </a:srgbClr>
                  </a:solidFill>
                </a:ln>
                <a:solidFill>
                  <a:srgbClr val="944AFF"/>
                </a:solidFill>
                <a:latin typeface="G마켓 산스 TTF Bold"/>
                <a:ea typeface="G마켓 산스 TTF Bold"/>
              </a:rPr>
              <a:t> </a:t>
            </a:r>
            <a:r>
              <a:rPr lang="ko-KR" altLang="en-US" sz="1400" dirty="0" smtClean="0">
                <a:ln w="9525">
                  <a:solidFill>
                    <a:srgbClr val="FFFFFF">
                      <a:alpha val="0"/>
                    </a:srgbClr>
                  </a:solidFill>
                </a:ln>
                <a:latin typeface="G마켓 산스 TTF Bold"/>
                <a:ea typeface="G마켓 산스 TTF Bold"/>
              </a:rPr>
              <a:t>강사의 강의와 주문내역을 담는 테이블</a:t>
            </a:r>
            <a:endParaRPr lang="en-US" altLang="ko-KR" sz="1400" dirty="0">
              <a:ln w="9525">
                <a:solidFill>
                  <a:srgbClr val="FFFFFF">
                    <a:alpha val="0"/>
                  </a:srgbClr>
                </a:solidFill>
              </a:ln>
              <a:latin typeface="G마켓 산스 TTF Bold"/>
              <a:ea typeface="G마켓 산스 TTF Bold"/>
            </a:endParaRPr>
          </a:p>
        </p:txBody>
      </p:sp>
      <p:sp>
        <p:nvSpPr>
          <p:cNvPr id="17" name="TextBox 35"/>
          <p:cNvSpPr txBox="1"/>
          <p:nvPr/>
        </p:nvSpPr>
        <p:spPr>
          <a:xfrm>
            <a:off x="384977" y="3666532"/>
            <a:ext cx="1946883" cy="1212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30000"/>
              </a:lnSpc>
              <a:defRPr/>
            </a:pPr>
            <a:r>
              <a:rPr lang="en-US" altLang="ko-KR" sz="1400" dirty="0" smtClean="0">
                <a:ln w="9525">
                  <a:solidFill>
                    <a:srgbClr val="FFFFFF">
                      <a:alpha val="0"/>
                    </a:srgbClr>
                  </a:solidFill>
                </a:ln>
                <a:solidFill>
                  <a:srgbClr val="944AFF"/>
                </a:solidFill>
                <a:latin typeface="G마켓 산스 TTF Bold"/>
                <a:ea typeface="G마켓 산스 TTF Bold"/>
              </a:rPr>
              <a:t>[</a:t>
            </a:r>
            <a:r>
              <a:rPr lang="en-US" altLang="ko-KR" sz="1400" dirty="0" err="1" smtClean="0">
                <a:ln w="9525">
                  <a:solidFill>
                    <a:srgbClr val="FFFFFF">
                      <a:alpha val="0"/>
                    </a:srgbClr>
                  </a:solidFill>
                </a:ln>
                <a:solidFill>
                  <a:srgbClr val="944AFF"/>
                </a:solidFill>
                <a:latin typeface="G마켓 산스 TTF Bold"/>
                <a:ea typeface="G마켓 산스 TTF Bold"/>
              </a:rPr>
              <a:t>order_summary</a:t>
            </a:r>
            <a:r>
              <a:rPr lang="en-US" altLang="ko-KR" sz="1400" dirty="0" smtClean="0">
                <a:ln w="9525">
                  <a:solidFill>
                    <a:srgbClr val="FFFFFF">
                      <a:alpha val="0"/>
                    </a:srgbClr>
                  </a:solidFill>
                </a:ln>
                <a:solidFill>
                  <a:srgbClr val="944AFF"/>
                </a:solidFill>
                <a:latin typeface="G마켓 산스 TTF Bold"/>
                <a:ea typeface="G마켓 산스 TTF Bold"/>
              </a:rPr>
              <a:t>]</a:t>
            </a:r>
          </a:p>
          <a:p>
            <a:pPr algn="r">
              <a:lnSpc>
                <a:spcPct val="130000"/>
              </a:lnSpc>
              <a:defRPr/>
            </a:pPr>
            <a:r>
              <a:rPr lang="en-US" altLang="ko-KR" sz="1400" dirty="0" smtClean="0">
                <a:ln w="9525">
                  <a:solidFill>
                    <a:srgbClr val="FFFFFF">
                      <a:alpha val="0"/>
                    </a:srgbClr>
                  </a:solidFill>
                </a:ln>
                <a:solidFill>
                  <a:srgbClr val="944AFF"/>
                </a:solidFill>
                <a:latin typeface="G마켓 산스 TTF Bold"/>
                <a:ea typeface="G마켓 산스 TTF Bold"/>
              </a:rPr>
              <a:t> </a:t>
            </a:r>
            <a:r>
              <a:rPr lang="ko-KR" altLang="en-US" sz="1400" dirty="0" smtClean="0">
                <a:ln w="9525">
                  <a:solidFill>
                    <a:srgbClr val="FFFFFF">
                      <a:alpha val="0"/>
                    </a:srgbClr>
                  </a:solidFill>
                </a:ln>
                <a:latin typeface="G마켓 산스 TTF Bold"/>
                <a:ea typeface="G마켓 산스 TTF Bold"/>
              </a:rPr>
              <a:t>주문한 회원 정보와</a:t>
            </a:r>
            <a:endParaRPr lang="en-US" altLang="ko-KR" sz="1400" dirty="0" smtClean="0">
              <a:ln w="9525">
                <a:solidFill>
                  <a:srgbClr val="FFFFFF">
                    <a:alpha val="0"/>
                  </a:srgbClr>
                </a:solidFill>
              </a:ln>
              <a:latin typeface="G마켓 산스 TTF Bold"/>
              <a:ea typeface="G마켓 산스 TTF Bold"/>
            </a:endParaRPr>
          </a:p>
          <a:p>
            <a:pPr algn="r">
              <a:lnSpc>
                <a:spcPct val="130000"/>
              </a:lnSpc>
              <a:defRPr/>
            </a:pPr>
            <a:r>
              <a:rPr lang="ko-KR" altLang="en-US" sz="1400" dirty="0" smtClean="0">
                <a:ln w="9525">
                  <a:solidFill>
                    <a:srgbClr val="FFFFFF">
                      <a:alpha val="0"/>
                    </a:srgbClr>
                  </a:solidFill>
                </a:ln>
                <a:latin typeface="G마켓 산스 TTF Bold"/>
                <a:ea typeface="G마켓 산스 TTF Bold"/>
              </a:rPr>
              <a:t>주문내역을 담는</a:t>
            </a:r>
            <a:endParaRPr lang="en-US" altLang="ko-KR" sz="1400" dirty="0" smtClean="0">
              <a:ln w="9525">
                <a:solidFill>
                  <a:srgbClr val="FFFFFF">
                    <a:alpha val="0"/>
                  </a:srgbClr>
                </a:solidFill>
              </a:ln>
              <a:latin typeface="G마켓 산스 TTF Bold"/>
              <a:ea typeface="G마켓 산스 TTF Bold"/>
            </a:endParaRPr>
          </a:p>
          <a:p>
            <a:pPr algn="r">
              <a:lnSpc>
                <a:spcPct val="130000"/>
              </a:lnSpc>
              <a:defRPr/>
            </a:pPr>
            <a:r>
              <a:rPr lang="ko-KR" altLang="en-US" sz="1400" dirty="0" smtClean="0">
                <a:ln w="9525">
                  <a:solidFill>
                    <a:srgbClr val="FFFFFF">
                      <a:alpha val="0"/>
                    </a:srgbClr>
                  </a:solidFill>
                </a:ln>
                <a:latin typeface="G마켓 산스 TTF Bold"/>
                <a:ea typeface="G마켓 산스 TTF Bold"/>
              </a:rPr>
              <a:t>테이블</a:t>
            </a:r>
            <a:endParaRPr lang="ko-KR" altLang="en-US" sz="1400" dirty="0">
              <a:ln w="9525">
                <a:solidFill>
                  <a:srgbClr val="FFFFFF">
                    <a:alpha val="0"/>
                  </a:srgbClr>
                </a:solidFill>
              </a:ln>
              <a:latin typeface="G마켓 산스 TTF Bold"/>
              <a:ea typeface="G마켓 산스 TTF Bold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853408E-E9A1-046C-58B5-617CC721C6E3}"/>
              </a:ext>
            </a:extLst>
          </p:cNvPr>
          <p:cNvSpPr txBox="1"/>
          <p:nvPr/>
        </p:nvSpPr>
        <p:spPr>
          <a:xfrm>
            <a:off x="11413519" y="0"/>
            <a:ext cx="778481" cy="318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48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/ 60 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FFFF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20694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50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타원 88"/>
          <p:cNvSpPr/>
          <p:nvPr/>
        </p:nvSpPr>
        <p:spPr>
          <a:xfrm>
            <a:off x="4047737" y="738933"/>
            <a:ext cx="510540" cy="510540"/>
          </a:xfrm>
          <a:prstGeom prst="ellipse">
            <a:avLst/>
          </a:prstGeom>
          <a:solidFill>
            <a:srgbClr val="944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0" name="타원 89"/>
          <p:cNvSpPr/>
          <p:nvPr/>
        </p:nvSpPr>
        <p:spPr>
          <a:xfrm>
            <a:off x="4587352" y="692444"/>
            <a:ext cx="137702" cy="137702"/>
          </a:xfrm>
          <a:prstGeom prst="ellipse">
            <a:avLst/>
          </a:prstGeom>
          <a:solidFill>
            <a:srgbClr val="944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2374900" y="862817"/>
            <a:ext cx="7442200" cy="10125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  <a:defRPr/>
            </a:pPr>
            <a:r>
              <a:rPr lang="ko-KR" altLang="en-US" sz="28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944AFF"/>
                </a:solidFill>
                <a:latin typeface="G마켓 산스 TTF Bold"/>
                <a:ea typeface="G마켓 산스 TTF Bold"/>
                <a:cs typeface="+mn-cs"/>
              </a:rPr>
              <a:t> </a:t>
            </a:r>
            <a:r>
              <a:rPr lang="ko-KR" altLang="en-US" sz="28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Bold"/>
                <a:ea typeface="G마켓 산스 TTF Bold"/>
                <a:cs typeface="+mn-cs"/>
              </a:rPr>
              <a:t>수강생 목록 </a:t>
            </a:r>
            <a:r>
              <a:rPr lang="ko-KR" altLang="en-US" sz="28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944AFF"/>
                </a:solidFill>
                <a:latin typeface="G마켓 산스 TTF Bold"/>
                <a:ea typeface="G마켓 산스 TTF Bold"/>
                <a:cs typeface="+mn-cs"/>
              </a:rPr>
              <a:t>조회 </a:t>
            </a:r>
            <a:r>
              <a:rPr lang="ko-KR" altLang="en-US" sz="28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Bold"/>
                <a:ea typeface="G마켓 산스 TTF Bold"/>
                <a:cs typeface="+mn-cs"/>
              </a:rPr>
              <a:t>및</a:t>
            </a:r>
            <a:r>
              <a:rPr lang="ko-KR" altLang="en-US" sz="28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944AFF"/>
                </a:solidFill>
                <a:latin typeface="G마켓 산스 TTF Bold"/>
                <a:ea typeface="G마켓 산스 TTF Bold"/>
                <a:cs typeface="+mn-cs"/>
              </a:rPr>
              <a:t> 검색</a:t>
            </a:r>
          </a:p>
          <a:p>
            <a:pPr algn="ctr">
              <a:lnSpc>
                <a:spcPct val="130000"/>
              </a:lnSpc>
              <a:defRPr/>
            </a:pPr>
            <a:r>
              <a:rPr lang="en-US" altLang="ko-KR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Bold"/>
                <a:ea typeface="G마켓 산스 TTF Bold"/>
              </a:rPr>
              <a:t>[</a:t>
            </a:r>
            <a:r>
              <a:rPr lang="en-US" altLang="ko-KR" dirty="0" smtClean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Bold"/>
                <a:ea typeface="G마켓 산스 TTF Bold"/>
                <a:cs typeface="+mn-cs"/>
              </a:rPr>
              <a:t>teacher/student/</a:t>
            </a:r>
            <a:r>
              <a:rPr lang="en-US" altLang="ko-KR" dirty="0" err="1" smtClean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Bold"/>
                <a:ea typeface="G마켓 산스 TTF Bold"/>
                <a:cs typeface="+mn-cs"/>
              </a:rPr>
              <a:t>studentManagement.jsp</a:t>
            </a:r>
            <a:r>
              <a:rPr lang="en-US" altLang="ko-KR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Bold"/>
                <a:ea typeface="G마켓 산스 TTF Bold"/>
              </a:rPr>
              <a:t>]</a:t>
            </a:r>
            <a:endParaRPr lang="en-US" altLang="ko-KR" dirty="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G마켓 산스 TTF Bold"/>
              <a:ea typeface="G마켓 산스 TTF Bold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079785" y="491706"/>
            <a:ext cx="58039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1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Montserrat SemiBold"/>
                <a:ea typeface="G마켓 산스 TTF Medium"/>
              </a:rPr>
              <a:t>eduZino - </a:t>
            </a:r>
            <a:r>
              <a:rPr lang="ko-KR" altLang="en-US" sz="11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Montserrat SemiBold"/>
                <a:ea typeface="G마켓 산스 TTF Medium"/>
              </a:rPr>
              <a:t>장해영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8144061" y="2434771"/>
            <a:ext cx="3371739" cy="3929743"/>
          </a:xfrm>
          <a:prstGeom prst="rect">
            <a:avLst/>
          </a:prstGeom>
          <a:solidFill>
            <a:srgbClr val="F4F4F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675999" y="2453798"/>
            <a:ext cx="3371739" cy="3872932"/>
          </a:xfrm>
          <a:prstGeom prst="rect">
            <a:avLst/>
          </a:prstGeom>
          <a:solidFill>
            <a:srgbClr val="F4F4F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9" name="직사각형 38"/>
          <p:cNvSpPr/>
          <p:nvPr/>
        </p:nvSpPr>
        <p:spPr>
          <a:xfrm>
            <a:off x="4410130" y="2452685"/>
            <a:ext cx="3371739" cy="3911830"/>
          </a:xfrm>
          <a:prstGeom prst="rect">
            <a:avLst/>
          </a:prstGeom>
          <a:solidFill>
            <a:srgbClr val="F4F4F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1" name="타원 40"/>
          <p:cNvSpPr/>
          <p:nvPr/>
        </p:nvSpPr>
        <p:spPr>
          <a:xfrm>
            <a:off x="4600189" y="4249310"/>
            <a:ext cx="461088" cy="461086"/>
          </a:xfrm>
          <a:prstGeom prst="ellipse">
            <a:avLst/>
          </a:prstGeom>
          <a:solidFill>
            <a:srgbClr val="944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defRPr/>
            </a:pPr>
            <a:r>
              <a:rPr lang="en-US" altLang="ko-KR" sz="1100">
                <a:solidFill>
                  <a:srgbClr val="FFFFFF"/>
                </a:solidFill>
                <a:latin typeface="Montserrat SemiBold"/>
                <a:ea typeface="a시월구일2"/>
              </a:rPr>
              <a:t>02</a:t>
            </a:r>
            <a:endParaRPr lang="ko-KR" altLang="en-US" sz="1100">
              <a:solidFill>
                <a:srgbClr val="FFFFFF"/>
              </a:solidFill>
              <a:latin typeface="Montserrat SemiBold"/>
              <a:ea typeface="a시월구일2"/>
            </a:endParaRPr>
          </a:p>
        </p:txBody>
      </p:sp>
      <p:sp>
        <p:nvSpPr>
          <p:cNvPr id="45" name="타원 44"/>
          <p:cNvSpPr/>
          <p:nvPr/>
        </p:nvSpPr>
        <p:spPr>
          <a:xfrm>
            <a:off x="4600189" y="3606917"/>
            <a:ext cx="461088" cy="461086"/>
          </a:xfrm>
          <a:prstGeom prst="ellipse">
            <a:avLst/>
          </a:prstGeom>
          <a:solidFill>
            <a:srgbClr val="944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defRPr/>
            </a:pPr>
            <a:r>
              <a:rPr lang="en-US" altLang="ko-KR" sz="1100">
                <a:solidFill>
                  <a:srgbClr val="FFFFFF"/>
                </a:solidFill>
                <a:latin typeface="Montserrat SemiBold"/>
                <a:ea typeface="a시월구일2"/>
              </a:rPr>
              <a:t>01</a:t>
            </a:r>
            <a:endParaRPr lang="ko-KR" altLang="en-US" sz="1100">
              <a:solidFill>
                <a:srgbClr val="FFFFFF"/>
              </a:solidFill>
              <a:latin typeface="Montserrat SemiBold"/>
              <a:ea typeface="a시월구일2"/>
            </a:endParaRPr>
          </a:p>
        </p:txBody>
      </p:sp>
      <p:sp>
        <p:nvSpPr>
          <p:cNvPr id="48" name="타원 47"/>
          <p:cNvSpPr/>
          <p:nvPr/>
        </p:nvSpPr>
        <p:spPr>
          <a:xfrm>
            <a:off x="4600189" y="5534097"/>
            <a:ext cx="461088" cy="461086"/>
          </a:xfrm>
          <a:prstGeom prst="ellipse">
            <a:avLst/>
          </a:prstGeom>
          <a:solidFill>
            <a:srgbClr val="944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defRPr/>
            </a:pPr>
            <a:r>
              <a:rPr lang="en-US" altLang="ko-KR" sz="1100">
                <a:solidFill>
                  <a:srgbClr val="FFFFFF"/>
                </a:solidFill>
                <a:latin typeface="Montserrat SemiBold"/>
                <a:ea typeface="a시월구일2"/>
              </a:rPr>
              <a:t>04</a:t>
            </a:r>
            <a:endParaRPr lang="ko-KR" altLang="en-US" sz="1100">
              <a:solidFill>
                <a:srgbClr val="FFFFFF"/>
              </a:solidFill>
              <a:latin typeface="Montserrat SemiBold"/>
              <a:ea typeface="a시월구일2"/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4410130" y="2434772"/>
            <a:ext cx="3371738" cy="860395"/>
          </a:xfrm>
          <a:prstGeom prst="rect">
            <a:avLst/>
          </a:prstGeom>
          <a:solidFill>
            <a:srgbClr val="944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3" name="TextBox 72"/>
          <p:cNvSpPr txBox="1"/>
          <p:nvPr/>
        </p:nvSpPr>
        <p:spPr>
          <a:xfrm>
            <a:off x="5186134" y="2506751"/>
            <a:ext cx="1819729" cy="71404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defPPr>
              <a:defRPr lang="ko-KR"/>
            </a:defPPr>
            <a:lvl1pPr>
              <a:defRPr>
                <a:ln w="9525">
                  <a:solidFill>
                    <a:schemeClr val="accent1">
                      <a:alpha val="0"/>
                    </a:schemeClr>
                  </a:solidFill>
                </a:ln>
                <a:latin typeface="G마켓 산스 TTF Bold"/>
                <a:ea typeface="G마켓 산스 TTF Bold"/>
              </a:defRPr>
            </a:lvl1pPr>
          </a:lstStyle>
          <a:p>
            <a:pPr algn="ctr">
              <a:lnSpc>
                <a:spcPct val="130000"/>
              </a:lnSpc>
              <a:defRPr/>
            </a:pPr>
            <a:r>
              <a:rPr lang="en-US" altLang="ko-KR" sz="1600">
                <a:solidFill>
                  <a:srgbClr val="F4F4F4"/>
                </a:solidFill>
              </a:rPr>
              <a:t>View</a:t>
            </a:r>
          </a:p>
          <a:p>
            <a:pPr algn="ctr">
              <a:lnSpc>
                <a:spcPct val="130000"/>
              </a:lnSpc>
              <a:defRPr/>
            </a:pPr>
            <a:r>
              <a:rPr lang="en-US" altLang="ko-KR" sz="1600">
                <a:solidFill>
                  <a:srgbClr val="F4F4F4"/>
                </a:solidFill>
              </a:rPr>
              <a:t>.jsp</a:t>
            </a:r>
            <a:r>
              <a:rPr lang="ko-KR" altLang="en-US" sz="1600">
                <a:solidFill>
                  <a:srgbClr val="F4F4F4"/>
                </a:solidFill>
              </a:rPr>
              <a:t>에서 구현하기</a:t>
            </a:r>
            <a:endParaRPr lang="en-US" altLang="ko-KR" sz="1600">
              <a:solidFill>
                <a:srgbClr val="F4F4F4"/>
              </a:solidFill>
            </a:endParaRPr>
          </a:p>
        </p:txBody>
      </p:sp>
      <p:sp>
        <p:nvSpPr>
          <p:cNvPr id="92" name="타원 91"/>
          <p:cNvSpPr/>
          <p:nvPr/>
        </p:nvSpPr>
        <p:spPr>
          <a:xfrm>
            <a:off x="4600189" y="4891703"/>
            <a:ext cx="461088" cy="461086"/>
          </a:xfrm>
          <a:prstGeom prst="ellipse">
            <a:avLst/>
          </a:prstGeom>
          <a:solidFill>
            <a:srgbClr val="944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defRPr/>
            </a:pPr>
            <a:r>
              <a:rPr lang="en-US" altLang="ko-KR" sz="1100">
                <a:solidFill>
                  <a:srgbClr val="FFFFFF"/>
                </a:solidFill>
                <a:latin typeface="Montserrat SemiBold"/>
                <a:ea typeface="a시월구일2"/>
              </a:rPr>
              <a:t>03</a:t>
            </a:r>
            <a:endParaRPr lang="ko-KR" altLang="en-US" sz="1100">
              <a:solidFill>
                <a:srgbClr val="FFFFFF"/>
              </a:solidFill>
              <a:latin typeface="Montserrat SemiBold"/>
              <a:ea typeface="a시월구일2"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5122237" y="3664499"/>
            <a:ext cx="2485623" cy="395878"/>
          </a:xfrm>
          <a:prstGeom prst="rect">
            <a:avLst/>
          </a:prstGeom>
          <a:noFill/>
        </p:spPr>
        <p:txBody>
          <a:bodyPr wrap="square" tIns="0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en-US" altLang="ko-KR" sz="90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request.getAttribute </a:t>
            </a:r>
            <a:r>
              <a:rPr lang="ko-KR" altLang="en-US" sz="90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를 이용하여</a:t>
            </a:r>
          </a:p>
          <a:p>
            <a:pPr>
              <a:lnSpc>
                <a:spcPct val="130000"/>
              </a:lnSpc>
              <a:defRPr/>
            </a:pPr>
            <a:r>
              <a:rPr lang="ko-KR" altLang="en-US" sz="90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동적으로 넘어오는 수강생 목록 및 과목명 추출</a:t>
            </a:r>
            <a:endParaRPr lang="en-US" altLang="ko-KR" sz="900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G마켓 산스 TTF Medium"/>
              <a:ea typeface="G마켓 산스 TTF Medium"/>
            </a:endParaRPr>
          </a:p>
        </p:txBody>
      </p:sp>
      <p:sp>
        <p:nvSpPr>
          <p:cNvPr id="118" name="TextBox 117"/>
          <p:cNvSpPr txBox="1"/>
          <p:nvPr/>
        </p:nvSpPr>
        <p:spPr>
          <a:xfrm>
            <a:off x="5122237" y="5573051"/>
            <a:ext cx="2485623" cy="395878"/>
          </a:xfrm>
          <a:prstGeom prst="rect">
            <a:avLst/>
          </a:prstGeom>
          <a:noFill/>
        </p:spPr>
        <p:txBody>
          <a:bodyPr wrap="square" tIns="0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en-US" altLang="ko-KR" sz="90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$("#form1").attr() </a:t>
            </a:r>
            <a:r>
              <a:rPr lang="ko-KR" altLang="en-US" sz="90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를 이용하여</a:t>
            </a:r>
          </a:p>
          <a:p>
            <a:pPr>
              <a:lnSpc>
                <a:spcPct val="130000"/>
              </a:lnSpc>
              <a:defRPr/>
            </a:pPr>
            <a:r>
              <a:rPr lang="ko-KR" altLang="en-US" sz="90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검색하고자 하는 데이터를 </a:t>
            </a:r>
            <a:r>
              <a:rPr lang="en-US" altLang="ko-KR" sz="90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controller</a:t>
            </a:r>
            <a:r>
              <a:rPr lang="ko-KR" altLang="en-US" sz="90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에 전달</a:t>
            </a:r>
            <a:endParaRPr lang="en-US" altLang="ko-KR" sz="900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G마켓 산스 TTF Medium"/>
              <a:ea typeface="G마켓 산스 TTF Medium"/>
            </a:endParaRPr>
          </a:p>
        </p:txBody>
      </p:sp>
      <p:sp>
        <p:nvSpPr>
          <p:cNvPr id="119" name="TextBox 118"/>
          <p:cNvSpPr txBox="1"/>
          <p:nvPr/>
        </p:nvSpPr>
        <p:spPr>
          <a:xfrm>
            <a:off x="5122237" y="5029603"/>
            <a:ext cx="2485623" cy="215828"/>
          </a:xfrm>
          <a:prstGeom prst="rect">
            <a:avLst/>
          </a:prstGeom>
          <a:noFill/>
        </p:spPr>
        <p:txBody>
          <a:bodyPr wrap="square" tIns="0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ko-KR" altLang="en-US" sz="90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수강생테이블에 추출한 데이터 입력</a:t>
            </a:r>
            <a:endParaRPr lang="en-US" altLang="ko-KR" sz="900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G마켓 산스 TTF Medium"/>
              <a:ea typeface="G마켓 산스 TTF Medium"/>
            </a:endParaRPr>
          </a:p>
        </p:txBody>
      </p:sp>
      <p:sp>
        <p:nvSpPr>
          <p:cNvPr id="120" name="TextBox 119"/>
          <p:cNvSpPr txBox="1"/>
          <p:nvPr/>
        </p:nvSpPr>
        <p:spPr>
          <a:xfrm>
            <a:off x="5122237" y="4300683"/>
            <a:ext cx="2485623" cy="395878"/>
          </a:xfrm>
          <a:prstGeom prst="rect">
            <a:avLst/>
          </a:prstGeom>
          <a:noFill/>
        </p:spPr>
        <p:txBody>
          <a:bodyPr wrap="square" tIns="0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ko-KR" altLang="en-US" sz="90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강의 목록조회를 위한 </a:t>
            </a:r>
            <a:r>
              <a:rPr lang="en-US" altLang="ko-KR" sz="90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selectbox </a:t>
            </a:r>
            <a:r>
              <a:rPr lang="ko-KR" altLang="en-US" sz="90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에</a:t>
            </a:r>
          </a:p>
          <a:p>
            <a:pPr>
              <a:lnSpc>
                <a:spcPct val="130000"/>
              </a:lnSpc>
              <a:defRPr/>
            </a:pPr>
            <a:r>
              <a:rPr lang="ko-KR" altLang="en-US" sz="90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추출한 데이터 입력</a:t>
            </a:r>
            <a:endParaRPr lang="en-US" altLang="ko-KR" sz="900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G마켓 산스 TTF Medium"/>
              <a:ea typeface="G마켓 산스 TTF Medium"/>
            </a:endParaRPr>
          </a:p>
        </p:txBody>
      </p:sp>
      <p:sp>
        <p:nvSpPr>
          <p:cNvPr id="128" name="직사각형 127"/>
          <p:cNvSpPr/>
          <p:nvPr/>
        </p:nvSpPr>
        <p:spPr>
          <a:xfrm>
            <a:off x="8144062" y="2434772"/>
            <a:ext cx="3371738" cy="860395"/>
          </a:xfrm>
          <a:prstGeom prst="rect">
            <a:avLst/>
          </a:prstGeom>
          <a:solidFill>
            <a:srgbClr val="944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29" name="TextBox 128"/>
          <p:cNvSpPr txBox="1"/>
          <p:nvPr/>
        </p:nvSpPr>
        <p:spPr>
          <a:xfrm>
            <a:off x="9018655" y="2506751"/>
            <a:ext cx="1622560" cy="732508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defPPr>
              <a:defRPr lang="ko-KR"/>
            </a:defPPr>
            <a:lvl1pPr>
              <a:defRPr>
                <a:ln w="9525">
                  <a:solidFill>
                    <a:schemeClr val="accent1">
                      <a:alpha val="0"/>
                    </a:schemeClr>
                  </a:solidFill>
                </a:ln>
                <a:latin typeface="G마켓 산스 TTF Bold"/>
                <a:ea typeface="G마켓 산스 TTF Bold"/>
              </a:defRPr>
            </a:lvl1pPr>
          </a:lstStyle>
          <a:p>
            <a:pPr algn="ctr">
              <a:lnSpc>
                <a:spcPct val="130000"/>
              </a:lnSpc>
              <a:defRPr/>
            </a:pPr>
            <a:r>
              <a:rPr lang="en-US" altLang="ko-KR" sz="1600">
                <a:solidFill>
                  <a:srgbClr val="F4F4F4"/>
                </a:solidFill>
              </a:rPr>
              <a:t>Controller</a:t>
            </a:r>
          </a:p>
          <a:p>
            <a:pPr algn="ctr">
              <a:lnSpc>
                <a:spcPct val="130000"/>
              </a:lnSpc>
              <a:defRPr/>
            </a:pPr>
            <a:r>
              <a:rPr lang="ko-KR" altLang="en-US" sz="1600">
                <a:solidFill>
                  <a:srgbClr val="F4F4F4"/>
                </a:solidFill>
              </a:rPr>
              <a:t>데이터 처리하기</a:t>
            </a:r>
            <a:endParaRPr lang="en-US" altLang="ko-KR" sz="1600">
              <a:solidFill>
                <a:srgbClr val="F4F4F4"/>
              </a:solidFill>
            </a:endParaRPr>
          </a:p>
        </p:txBody>
      </p:sp>
      <p:sp>
        <p:nvSpPr>
          <p:cNvPr id="132" name="직사각형 131"/>
          <p:cNvSpPr/>
          <p:nvPr/>
        </p:nvSpPr>
        <p:spPr>
          <a:xfrm>
            <a:off x="675999" y="2434772"/>
            <a:ext cx="3371738" cy="860395"/>
          </a:xfrm>
          <a:prstGeom prst="rect">
            <a:avLst/>
          </a:prstGeom>
          <a:solidFill>
            <a:srgbClr val="944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3" name="TextBox 132"/>
          <p:cNvSpPr txBox="1"/>
          <p:nvPr/>
        </p:nvSpPr>
        <p:spPr>
          <a:xfrm>
            <a:off x="1127396" y="2506751"/>
            <a:ext cx="2468946" cy="732508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defPPr>
              <a:defRPr lang="ko-KR"/>
            </a:defPPr>
            <a:lvl1pPr>
              <a:defRPr>
                <a:ln w="9525">
                  <a:solidFill>
                    <a:schemeClr val="accent1">
                      <a:alpha val="0"/>
                    </a:schemeClr>
                  </a:solidFill>
                </a:ln>
                <a:latin typeface="G마켓 산스 TTF Bold"/>
                <a:ea typeface="G마켓 산스 TTF Bold"/>
              </a:defRPr>
            </a:lvl1pPr>
          </a:lstStyle>
          <a:p>
            <a:pPr algn="ctr">
              <a:lnSpc>
                <a:spcPct val="130000"/>
              </a:lnSpc>
              <a:defRPr/>
            </a:pPr>
            <a:r>
              <a:rPr lang="en-US" altLang="ko-KR" sz="1600">
                <a:solidFill>
                  <a:srgbClr val="F4F4F4"/>
                </a:solidFill>
              </a:rPr>
              <a:t>Model</a:t>
            </a:r>
          </a:p>
          <a:p>
            <a:pPr algn="ctr">
              <a:lnSpc>
                <a:spcPct val="130000"/>
              </a:lnSpc>
              <a:defRPr/>
            </a:pPr>
            <a:r>
              <a:rPr lang="ko-KR" altLang="en-US" sz="1600">
                <a:solidFill>
                  <a:srgbClr val="F4F4F4"/>
                </a:solidFill>
              </a:rPr>
              <a:t>데이터를 처리해 넣어주기</a:t>
            </a:r>
            <a:endParaRPr lang="en-US" altLang="ko-KR" sz="1600">
              <a:solidFill>
                <a:srgbClr val="F4F4F4"/>
              </a:solidFill>
            </a:endParaRPr>
          </a:p>
        </p:txBody>
      </p:sp>
      <p:sp>
        <p:nvSpPr>
          <p:cNvPr id="69" name="타원 68"/>
          <p:cNvSpPr/>
          <p:nvPr/>
        </p:nvSpPr>
        <p:spPr>
          <a:xfrm>
            <a:off x="866047" y="4252021"/>
            <a:ext cx="461088" cy="461086"/>
          </a:xfrm>
          <a:prstGeom prst="ellipse">
            <a:avLst/>
          </a:prstGeom>
          <a:solidFill>
            <a:srgbClr val="944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defRPr/>
            </a:pPr>
            <a:r>
              <a:rPr lang="en-US" altLang="ko-KR" sz="1100">
                <a:solidFill>
                  <a:srgbClr val="FFFFFF"/>
                </a:solidFill>
                <a:latin typeface="Montserrat SemiBold"/>
                <a:ea typeface="a시월구일2"/>
              </a:rPr>
              <a:t>02</a:t>
            </a:r>
            <a:endParaRPr lang="ko-KR" altLang="en-US" sz="1100">
              <a:solidFill>
                <a:srgbClr val="FFFFFF"/>
              </a:solidFill>
              <a:latin typeface="Montserrat SemiBold"/>
              <a:ea typeface="a시월구일2"/>
            </a:endParaRPr>
          </a:p>
        </p:txBody>
      </p:sp>
      <p:sp>
        <p:nvSpPr>
          <p:cNvPr id="72" name="타원 71"/>
          <p:cNvSpPr/>
          <p:nvPr/>
        </p:nvSpPr>
        <p:spPr>
          <a:xfrm>
            <a:off x="866047" y="3609628"/>
            <a:ext cx="461088" cy="461086"/>
          </a:xfrm>
          <a:prstGeom prst="ellipse">
            <a:avLst/>
          </a:prstGeom>
          <a:solidFill>
            <a:srgbClr val="944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defRPr/>
            </a:pPr>
            <a:r>
              <a:rPr lang="en-US" altLang="ko-KR" sz="1100">
                <a:solidFill>
                  <a:srgbClr val="FFFFFF"/>
                </a:solidFill>
                <a:latin typeface="Montserrat SemiBold"/>
                <a:ea typeface="a시월구일2"/>
              </a:rPr>
              <a:t>01</a:t>
            </a:r>
            <a:endParaRPr lang="ko-KR" altLang="en-US" sz="1100">
              <a:solidFill>
                <a:srgbClr val="FFFFFF"/>
              </a:solidFill>
              <a:latin typeface="Montserrat SemiBold"/>
              <a:ea typeface="a시월구일2"/>
            </a:endParaRPr>
          </a:p>
        </p:txBody>
      </p:sp>
      <p:sp>
        <p:nvSpPr>
          <p:cNvPr id="74" name="타원 73"/>
          <p:cNvSpPr/>
          <p:nvPr/>
        </p:nvSpPr>
        <p:spPr>
          <a:xfrm>
            <a:off x="866047" y="5536808"/>
            <a:ext cx="461088" cy="461086"/>
          </a:xfrm>
          <a:prstGeom prst="ellipse">
            <a:avLst/>
          </a:prstGeom>
          <a:solidFill>
            <a:srgbClr val="944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defRPr/>
            </a:pPr>
            <a:r>
              <a:rPr lang="en-US" altLang="ko-KR" sz="1100">
                <a:solidFill>
                  <a:srgbClr val="FFFFFF"/>
                </a:solidFill>
                <a:latin typeface="Montserrat SemiBold"/>
                <a:ea typeface="a시월구일2"/>
              </a:rPr>
              <a:t>04</a:t>
            </a:r>
            <a:endParaRPr lang="ko-KR" altLang="en-US" sz="1100">
              <a:solidFill>
                <a:srgbClr val="FFFFFF"/>
              </a:solidFill>
              <a:latin typeface="Montserrat SemiBold"/>
              <a:ea typeface="a시월구일2"/>
            </a:endParaRPr>
          </a:p>
        </p:txBody>
      </p:sp>
      <p:sp>
        <p:nvSpPr>
          <p:cNvPr id="76" name="타원 75"/>
          <p:cNvSpPr/>
          <p:nvPr/>
        </p:nvSpPr>
        <p:spPr>
          <a:xfrm>
            <a:off x="866047" y="4894414"/>
            <a:ext cx="461088" cy="461086"/>
          </a:xfrm>
          <a:prstGeom prst="ellipse">
            <a:avLst/>
          </a:prstGeom>
          <a:solidFill>
            <a:srgbClr val="944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defRPr/>
            </a:pPr>
            <a:r>
              <a:rPr lang="en-US" altLang="ko-KR" sz="1100">
                <a:solidFill>
                  <a:srgbClr val="FFFFFF"/>
                </a:solidFill>
                <a:latin typeface="Montserrat SemiBold"/>
                <a:ea typeface="a시월구일2"/>
              </a:rPr>
              <a:t>03</a:t>
            </a:r>
            <a:endParaRPr lang="ko-KR" altLang="en-US" sz="1100">
              <a:solidFill>
                <a:srgbClr val="FFFFFF"/>
              </a:solidFill>
              <a:latin typeface="Montserrat SemiBold"/>
              <a:ea typeface="a시월구일2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1388095" y="3667210"/>
            <a:ext cx="2485623" cy="395878"/>
          </a:xfrm>
          <a:prstGeom prst="rect">
            <a:avLst/>
          </a:prstGeom>
          <a:noFill/>
        </p:spPr>
        <p:txBody>
          <a:bodyPr wrap="square" tIns="0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en-US" altLang="ko-KR" sz="90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Controller</a:t>
            </a:r>
            <a:r>
              <a:rPr lang="ko-KR" altLang="en-US" sz="90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 에서 보내준 데이터를 이용하여</a:t>
            </a:r>
          </a:p>
          <a:p>
            <a:pPr>
              <a:lnSpc>
                <a:spcPct val="130000"/>
              </a:lnSpc>
              <a:defRPr/>
            </a:pPr>
            <a:r>
              <a:rPr lang="ko-KR" altLang="en-US" sz="90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강사의 과목명 및 검색내용 조회 후 반환</a:t>
            </a:r>
            <a:endParaRPr lang="en-US" altLang="ko-KR" sz="900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G마켓 산스 TTF Medium"/>
              <a:ea typeface="G마켓 산스 TTF Medium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1388095" y="5575762"/>
            <a:ext cx="2485623" cy="395878"/>
          </a:xfrm>
          <a:prstGeom prst="rect">
            <a:avLst/>
          </a:prstGeom>
          <a:noFill/>
        </p:spPr>
        <p:txBody>
          <a:bodyPr wrap="square" tIns="0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en-US" altLang="ko-KR" sz="90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Mybatis</a:t>
            </a:r>
            <a:r>
              <a:rPr lang="ko-KR" altLang="en-US" sz="90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 에 입력된 커리문을 실행하여</a:t>
            </a:r>
          </a:p>
          <a:p>
            <a:pPr>
              <a:lnSpc>
                <a:spcPct val="130000"/>
              </a:lnSpc>
              <a:defRPr/>
            </a:pPr>
            <a:r>
              <a:rPr lang="en-US" altLang="ko-KR" sz="90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DB</a:t>
            </a:r>
            <a:r>
              <a:rPr lang="ko-KR" altLang="en-US" sz="90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 에서 정보 조회</a:t>
            </a:r>
            <a:endParaRPr lang="en-US" altLang="ko-KR" sz="900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G마켓 산스 TTF Medium"/>
              <a:ea typeface="G마켓 산스 TTF Medium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1388095" y="4939578"/>
            <a:ext cx="2485623" cy="406265"/>
          </a:xfrm>
          <a:prstGeom prst="rect">
            <a:avLst/>
          </a:prstGeom>
          <a:noFill/>
        </p:spPr>
        <p:txBody>
          <a:bodyPr wrap="square" tIns="0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en-US" altLang="ko-KR" sz="90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DAO, MybatisDAO,</a:t>
            </a:r>
          </a:p>
          <a:p>
            <a:pPr>
              <a:lnSpc>
                <a:spcPct val="130000"/>
              </a:lnSpc>
              <a:defRPr/>
            </a:pPr>
            <a:r>
              <a:rPr lang="en-US" altLang="ko-KR" sz="90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Service, ServiceImpl </a:t>
            </a:r>
            <a:r>
              <a:rPr lang="ko-KR" altLang="en-US" sz="90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클래스 사용</a:t>
            </a:r>
            <a:endParaRPr lang="en-US" altLang="ko-KR" sz="900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G마켓 산스 TTF Medium"/>
              <a:ea typeface="G마켓 산스 TTF Medium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1388095" y="4303394"/>
            <a:ext cx="2485623" cy="395878"/>
          </a:xfrm>
          <a:prstGeom prst="rect">
            <a:avLst/>
          </a:prstGeom>
          <a:noFill/>
        </p:spPr>
        <p:txBody>
          <a:bodyPr wrap="square" tIns="0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ko-KR" altLang="en-US" sz="90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정보를 분석하여 알맞은 </a:t>
            </a:r>
            <a:r>
              <a:rPr lang="en-US" altLang="ko-KR" sz="90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DAO</a:t>
            </a:r>
            <a:r>
              <a:rPr lang="ko-KR" altLang="en-US" sz="90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의 메서드로</a:t>
            </a:r>
          </a:p>
          <a:p>
            <a:pPr>
              <a:lnSpc>
                <a:spcPct val="130000"/>
              </a:lnSpc>
              <a:defRPr/>
            </a:pPr>
            <a:r>
              <a:rPr lang="ko-KR" altLang="en-US" sz="90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데이터 전송</a:t>
            </a:r>
            <a:endParaRPr lang="en-US" altLang="ko-KR" sz="900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G마켓 산스 TTF Medium"/>
              <a:ea typeface="G마켓 산스 TTF Medium"/>
            </a:endParaRPr>
          </a:p>
        </p:txBody>
      </p:sp>
      <p:sp>
        <p:nvSpPr>
          <p:cNvPr id="81" name="타원 80"/>
          <p:cNvSpPr/>
          <p:nvPr/>
        </p:nvSpPr>
        <p:spPr>
          <a:xfrm>
            <a:off x="8361637" y="4244395"/>
            <a:ext cx="461088" cy="461086"/>
          </a:xfrm>
          <a:prstGeom prst="ellipse">
            <a:avLst/>
          </a:prstGeom>
          <a:solidFill>
            <a:srgbClr val="944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defRPr/>
            </a:pPr>
            <a:r>
              <a:rPr lang="en-US" altLang="ko-KR" sz="1100">
                <a:solidFill>
                  <a:srgbClr val="FFFFFF"/>
                </a:solidFill>
                <a:latin typeface="Montserrat SemiBold"/>
                <a:ea typeface="a시월구일2"/>
              </a:rPr>
              <a:t>02</a:t>
            </a:r>
            <a:endParaRPr lang="ko-KR" altLang="en-US" sz="1100">
              <a:solidFill>
                <a:srgbClr val="FFFFFF"/>
              </a:solidFill>
              <a:latin typeface="Montserrat SemiBold"/>
              <a:ea typeface="a시월구일2"/>
            </a:endParaRPr>
          </a:p>
        </p:txBody>
      </p:sp>
      <p:sp>
        <p:nvSpPr>
          <p:cNvPr id="82" name="타원 81"/>
          <p:cNvSpPr/>
          <p:nvPr/>
        </p:nvSpPr>
        <p:spPr>
          <a:xfrm>
            <a:off x="8361637" y="3602002"/>
            <a:ext cx="461088" cy="461086"/>
          </a:xfrm>
          <a:prstGeom prst="ellipse">
            <a:avLst/>
          </a:prstGeom>
          <a:solidFill>
            <a:srgbClr val="944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defRPr/>
            </a:pPr>
            <a:r>
              <a:rPr lang="en-US" altLang="ko-KR" sz="1100">
                <a:solidFill>
                  <a:srgbClr val="FFFFFF"/>
                </a:solidFill>
                <a:latin typeface="Montserrat SemiBold"/>
                <a:ea typeface="a시월구일2"/>
              </a:rPr>
              <a:t>01</a:t>
            </a:r>
            <a:endParaRPr lang="ko-KR" altLang="en-US" sz="1100">
              <a:solidFill>
                <a:srgbClr val="FFFFFF"/>
              </a:solidFill>
              <a:latin typeface="Montserrat SemiBold"/>
              <a:ea typeface="a시월구일2"/>
            </a:endParaRPr>
          </a:p>
        </p:txBody>
      </p:sp>
      <p:sp>
        <p:nvSpPr>
          <p:cNvPr id="83" name="타원 82"/>
          <p:cNvSpPr/>
          <p:nvPr/>
        </p:nvSpPr>
        <p:spPr>
          <a:xfrm>
            <a:off x="8361637" y="5529182"/>
            <a:ext cx="461088" cy="461086"/>
          </a:xfrm>
          <a:prstGeom prst="ellipse">
            <a:avLst/>
          </a:prstGeom>
          <a:solidFill>
            <a:srgbClr val="944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defRPr/>
            </a:pPr>
            <a:r>
              <a:rPr lang="en-US" altLang="ko-KR" sz="1100">
                <a:solidFill>
                  <a:srgbClr val="FFFFFF"/>
                </a:solidFill>
                <a:latin typeface="Montserrat SemiBold"/>
                <a:ea typeface="a시월구일2"/>
              </a:rPr>
              <a:t>04</a:t>
            </a:r>
            <a:endParaRPr lang="ko-KR" altLang="en-US" sz="1100">
              <a:solidFill>
                <a:srgbClr val="FFFFFF"/>
              </a:solidFill>
              <a:latin typeface="Montserrat SemiBold"/>
              <a:ea typeface="a시월구일2"/>
            </a:endParaRPr>
          </a:p>
        </p:txBody>
      </p:sp>
      <p:sp>
        <p:nvSpPr>
          <p:cNvPr id="84" name="타원 83"/>
          <p:cNvSpPr/>
          <p:nvPr/>
        </p:nvSpPr>
        <p:spPr>
          <a:xfrm>
            <a:off x="8361637" y="4886788"/>
            <a:ext cx="461088" cy="461086"/>
          </a:xfrm>
          <a:prstGeom prst="ellipse">
            <a:avLst/>
          </a:prstGeom>
          <a:solidFill>
            <a:srgbClr val="944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defRPr/>
            </a:pPr>
            <a:r>
              <a:rPr lang="en-US" altLang="ko-KR" sz="1100">
                <a:solidFill>
                  <a:srgbClr val="FFFFFF"/>
                </a:solidFill>
                <a:latin typeface="Montserrat SemiBold"/>
                <a:ea typeface="a시월구일2"/>
              </a:rPr>
              <a:t>03</a:t>
            </a:r>
            <a:endParaRPr lang="ko-KR" altLang="en-US" sz="1100">
              <a:solidFill>
                <a:srgbClr val="FFFFFF"/>
              </a:solidFill>
              <a:latin typeface="Montserrat SemiBold"/>
              <a:ea typeface="a시월구일2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8883685" y="3659584"/>
            <a:ext cx="2485623" cy="406265"/>
          </a:xfrm>
          <a:prstGeom prst="rect">
            <a:avLst/>
          </a:prstGeom>
          <a:noFill/>
        </p:spPr>
        <p:txBody>
          <a:bodyPr wrap="square" tIns="0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en-US" altLang="ko-KR" sz="90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Session</a:t>
            </a:r>
            <a:r>
              <a:rPr lang="ko-KR" altLang="en-US" sz="90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을 이용하여 로그인한</a:t>
            </a:r>
          </a:p>
          <a:p>
            <a:pPr>
              <a:lnSpc>
                <a:spcPct val="130000"/>
              </a:lnSpc>
              <a:defRPr/>
            </a:pPr>
            <a:r>
              <a:rPr lang="ko-KR" altLang="en-US" sz="90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강사의 </a:t>
            </a:r>
            <a:r>
              <a:rPr lang="en-US" altLang="ko-KR" sz="90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idx </a:t>
            </a:r>
            <a:r>
              <a:rPr lang="ko-KR" altLang="en-US" sz="90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추출</a:t>
            </a:r>
            <a:endParaRPr lang="en-US" altLang="ko-KR" sz="900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G마켓 산스 TTF Medium"/>
              <a:ea typeface="G마켓 산스 TTF Medium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8874160" y="5665787"/>
            <a:ext cx="2485623" cy="218758"/>
          </a:xfrm>
          <a:prstGeom prst="rect">
            <a:avLst/>
          </a:prstGeom>
          <a:noFill/>
        </p:spPr>
        <p:txBody>
          <a:bodyPr wrap="square" tIns="0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en-US" altLang="ko-KR" sz="90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return  ModelAndView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8883685" y="4931952"/>
            <a:ext cx="2485623" cy="395878"/>
          </a:xfrm>
          <a:prstGeom prst="rect">
            <a:avLst/>
          </a:prstGeom>
          <a:noFill/>
        </p:spPr>
        <p:txBody>
          <a:bodyPr wrap="square" tIns="0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ko-KR" altLang="en-US" sz="90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서비스에서 넘겨준 데이터를</a:t>
            </a:r>
          </a:p>
          <a:p>
            <a:pPr>
              <a:lnSpc>
                <a:spcPct val="130000"/>
              </a:lnSpc>
              <a:defRPr/>
            </a:pPr>
            <a:r>
              <a:rPr lang="en-US" altLang="ko-KR" sz="90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ModelAndView </a:t>
            </a:r>
            <a:r>
              <a:rPr lang="ko-KR" altLang="en-US" sz="90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를 이용하여 저장</a:t>
            </a:r>
            <a:endParaRPr lang="en-US" altLang="ko-KR" sz="900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G마켓 산스 TTF Medium"/>
              <a:ea typeface="G마켓 산스 TTF Medium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8883685" y="4295768"/>
            <a:ext cx="2485623" cy="406265"/>
          </a:xfrm>
          <a:prstGeom prst="rect">
            <a:avLst/>
          </a:prstGeom>
          <a:noFill/>
        </p:spPr>
        <p:txBody>
          <a:bodyPr wrap="square" tIns="0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ko-KR" altLang="en-US" sz="90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과목명 및 검색 시 받은 데이터를</a:t>
            </a:r>
          </a:p>
          <a:p>
            <a:pPr>
              <a:lnSpc>
                <a:spcPct val="130000"/>
              </a:lnSpc>
              <a:defRPr/>
            </a:pPr>
            <a:r>
              <a:rPr lang="ko-KR" altLang="en-US" sz="90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서비스에 전달</a:t>
            </a:r>
            <a:endParaRPr lang="en-US" altLang="ko-KR" sz="900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G마켓 산스 TTF Medium"/>
              <a:ea typeface="G마켓 산스 TTF Medium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853408E-E9A1-046C-58B5-617CC721C6E3}"/>
              </a:ext>
            </a:extLst>
          </p:cNvPr>
          <p:cNvSpPr txBox="1"/>
          <p:nvPr/>
        </p:nvSpPr>
        <p:spPr>
          <a:xfrm>
            <a:off x="11413519" y="0"/>
            <a:ext cx="778481" cy="332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49 / 60 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FFFF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5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타원 43">
            <a:extLst>
              <a:ext uri="{FF2B5EF4-FFF2-40B4-BE49-F238E27FC236}">
                <a16:creationId xmlns:a16="http://schemas.microsoft.com/office/drawing/2014/main" id="{76C73B54-7359-8F52-E699-A1D785CE78CB}"/>
              </a:ext>
            </a:extLst>
          </p:cNvPr>
          <p:cNvSpPr/>
          <p:nvPr/>
        </p:nvSpPr>
        <p:spPr>
          <a:xfrm>
            <a:off x="6887350" y="817048"/>
            <a:ext cx="510540" cy="510540"/>
          </a:xfrm>
          <a:prstGeom prst="ellipse">
            <a:avLst/>
          </a:prstGeom>
          <a:solidFill>
            <a:srgbClr val="944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2A1DDCFF-F3BF-1BD7-A33F-8A020AA956C2}"/>
              </a:ext>
            </a:extLst>
          </p:cNvPr>
          <p:cNvSpPr/>
          <p:nvPr/>
        </p:nvSpPr>
        <p:spPr>
          <a:xfrm>
            <a:off x="7426965" y="770559"/>
            <a:ext cx="137702" cy="137702"/>
          </a:xfrm>
          <a:prstGeom prst="ellipse">
            <a:avLst/>
          </a:prstGeom>
          <a:solidFill>
            <a:srgbClr val="944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D6752D9-365F-27AD-D149-7B2EA3BBE78E}"/>
              </a:ext>
            </a:extLst>
          </p:cNvPr>
          <p:cNvSpPr txBox="1"/>
          <p:nvPr/>
        </p:nvSpPr>
        <p:spPr>
          <a:xfrm>
            <a:off x="2374900" y="862817"/>
            <a:ext cx="7442200" cy="620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28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구현 기능 소개</a:t>
            </a:r>
            <a:endParaRPr lang="en-US" altLang="ko-KR" sz="28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FFFF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53491650-E3C2-40D4-B183-2841AB1AB178}"/>
              </a:ext>
            </a:extLst>
          </p:cNvPr>
          <p:cNvSpPr/>
          <p:nvPr/>
        </p:nvSpPr>
        <p:spPr>
          <a:xfrm>
            <a:off x="5127527" y="2095910"/>
            <a:ext cx="5272093" cy="3657600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56577851-1BEE-7D8E-8356-8EC2FD99E0C6}"/>
              </a:ext>
            </a:extLst>
          </p:cNvPr>
          <p:cNvSpPr/>
          <p:nvPr/>
        </p:nvSpPr>
        <p:spPr>
          <a:xfrm>
            <a:off x="1989033" y="2095910"/>
            <a:ext cx="3138493" cy="792480"/>
          </a:xfrm>
          <a:prstGeom prst="rect">
            <a:avLst/>
          </a:prstGeom>
          <a:solidFill>
            <a:srgbClr val="944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559D06F9-3848-1687-9D07-5F1DFDE1B500}"/>
              </a:ext>
            </a:extLst>
          </p:cNvPr>
          <p:cNvSpPr/>
          <p:nvPr/>
        </p:nvSpPr>
        <p:spPr>
          <a:xfrm>
            <a:off x="1989032" y="2888390"/>
            <a:ext cx="3138493" cy="2865120"/>
          </a:xfrm>
          <a:prstGeom prst="rect">
            <a:avLst/>
          </a:prstGeom>
          <a:solidFill>
            <a:srgbClr val="E5D6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85DB21A0-DAAF-1E9C-2770-B6037B3C68D4}"/>
              </a:ext>
            </a:extLst>
          </p:cNvPr>
          <p:cNvSpPr txBox="1"/>
          <p:nvPr/>
        </p:nvSpPr>
        <p:spPr>
          <a:xfrm>
            <a:off x="5988062" y="2000511"/>
            <a:ext cx="4090928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31F2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SNS </a:t>
            </a: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31F2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로그인 기능 구현 및 </a:t>
            </a:r>
            <a:r>
              <a:rPr lang="en-US" altLang="ko-KR" sz="11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31F2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aop</a:t>
            </a:r>
            <a:r>
              <a:rPr lang="en-US" altLang="ko-KR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31F2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31F2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처리</a:t>
            </a:r>
            <a:endParaRPr lang="en-US" altLang="ko-KR" sz="1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31F20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31F2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[</a:t>
            </a:r>
            <a:r>
              <a:rPr lang="ko-KR" altLang="en-US" sz="1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31F2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관리자</a:t>
            </a:r>
            <a:r>
              <a:rPr lang="en-US" altLang="ko-KR" sz="1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31F2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] </a:t>
            </a:r>
            <a:r>
              <a:rPr lang="ko-KR" altLang="en-US" sz="11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31F2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일반회원을</a:t>
            </a:r>
            <a:r>
              <a:rPr lang="ko-KR" altLang="en-US" sz="1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31F2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강사로 전환하기</a:t>
            </a:r>
            <a:r>
              <a:rPr lang="en-US" altLang="ko-KR" sz="1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31F2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/ </a:t>
            </a:r>
            <a:r>
              <a:rPr lang="ko-KR" altLang="en-US" sz="1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31F2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회원 정지하기</a:t>
            </a:r>
            <a:endParaRPr lang="en-US" altLang="ko-KR" sz="11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31F2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31F2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[</a:t>
            </a: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31F2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관리자</a:t>
            </a:r>
            <a:r>
              <a:rPr lang="en-US" altLang="ko-KR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31F2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-&gt;</a:t>
            </a: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31F2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유저</a:t>
            </a:r>
            <a:r>
              <a:rPr lang="en-US" altLang="ko-KR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31F2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] </a:t>
            </a: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31F2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공지사항 게시판</a:t>
            </a:r>
            <a:endParaRPr lang="en-US" altLang="ko-KR" sz="1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31F20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31F2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[</a:t>
            </a: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31F2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유저 </a:t>
            </a:r>
            <a:r>
              <a:rPr lang="en-US" altLang="ko-KR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31F2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-&gt; </a:t>
            </a: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31F2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관리자</a:t>
            </a:r>
            <a:r>
              <a:rPr lang="en-US" altLang="ko-KR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31F2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] </a:t>
            </a:r>
            <a:r>
              <a:rPr lang="en-US" altLang="ko-KR" sz="11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31F2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QnA</a:t>
            </a:r>
            <a:r>
              <a:rPr lang="en-US" altLang="ko-KR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31F2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31F2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게시판</a:t>
            </a:r>
            <a:endParaRPr lang="en-US" altLang="ko-KR" sz="1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31F2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31F2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[</a:t>
            </a: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31F2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유저</a:t>
            </a:r>
            <a:r>
              <a:rPr lang="en-US" altLang="ko-KR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31F2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] </a:t>
            </a:r>
            <a:r>
              <a:rPr lang="ko-KR" altLang="en-US" sz="11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31F2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찜하기</a:t>
            </a: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31F2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기능 </a:t>
            </a:r>
            <a:endParaRPr lang="en-US" altLang="ko-KR" sz="1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31F20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31F2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[</a:t>
            </a: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31F2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유저</a:t>
            </a:r>
            <a:r>
              <a:rPr lang="en-US" altLang="ko-KR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31F2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] </a:t>
            </a: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31F2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장바구니 기능</a:t>
            </a:r>
            <a:endParaRPr lang="en-US" altLang="ko-KR" sz="1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31F2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31F2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[</a:t>
            </a: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31F2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유저</a:t>
            </a:r>
            <a:r>
              <a:rPr lang="en-US" altLang="ko-KR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31F2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] </a:t>
            </a: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31F2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결제 및 결제 </a:t>
            </a:r>
            <a:r>
              <a:rPr lang="ko-KR" altLang="en-US" sz="1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31F2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내역</a:t>
            </a:r>
            <a:endParaRPr lang="en-US" altLang="ko-KR" sz="11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31F20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31F2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[</a:t>
            </a: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31F2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강사</a:t>
            </a:r>
            <a:r>
              <a:rPr lang="en-US" altLang="ko-KR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31F2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] </a:t>
            </a: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31F2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강의 관리 </a:t>
            </a:r>
            <a:endParaRPr lang="en-US" altLang="ko-KR" sz="1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31F2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31F2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[</a:t>
            </a: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31F2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관리자</a:t>
            </a:r>
            <a:r>
              <a:rPr lang="en-US" altLang="ko-KR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31F2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, </a:t>
            </a: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31F2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수강생</a:t>
            </a:r>
            <a:r>
              <a:rPr lang="en-US" altLang="ko-KR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31F2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(</a:t>
            </a: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31F2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유저</a:t>
            </a:r>
            <a:r>
              <a:rPr lang="en-US" altLang="ko-KR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31F2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)] </a:t>
            </a:r>
            <a:r>
              <a:rPr lang="ko-KR" altLang="en-US" sz="11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31F2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강의시청</a:t>
            </a:r>
            <a:endParaRPr lang="en-US" altLang="ko-KR" sz="1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31F20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31F2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[</a:t>
            </a: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31F2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강사</a:t>
            </a:r>
            <a:r>
              <a:rPr lang="en-US" altLang="ko-KR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31F2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] </a:t>
            </a: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31F2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수강생 </a:t>
            </a:r>
            <a:r>
              <a:rPr lang="ko-KR" altLang="en-US" sz="11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31F2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목록조회</a:t>
            </a: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31F2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및 검색</a:t>
            </a:r>
            <a:endParaRPr lang="en-US" altLang="ko-KR" sz="1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31F2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31F2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[</a:t>
            </a: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31F2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강사</a:t>
            </a:r>
            <a:r>
              <a:rPr lang="en-US" altLang="ko-KR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31F2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-</a:t>
            </a: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31F2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수강생</a:t>
            </a:r>
            <a:r>
              <a:rPr lang="en-US" altLang="ko-KR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31F2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(</a:t>
            </a: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31F2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유저</a:t>
            </a:r>
            <a:r>
              <a:rPr lang="en-US" altLang="ko-KR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31F2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)] </a:t>
            </a:r>
            <a:r>
              <a:rPr lang="en-US" altLang="ko-KR" sz="11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31F2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Websocket</a:t>
            </a: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31F2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을 이용한 </a:t>
            </a:r>
            <a:r>
              <a:rPr lang="en-US" altLang="ko-KR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31F2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1:1 </a:t>
            </a:r>
            <a:r>
              <a:rPr lang="ko-KR" altLang="en-US" sz="1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31F2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채팅 구현</a:t>
            </a:r>
            <a:endParaRPr lang="en-US" altLang="ko-KR" sz="1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31F20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83" name="TextBox 14"/>
          <p:cNvSpPr txBox="1"/>
          <p:nvPr/>
        </p:nvSpPr>
        <p:spPr>
          <a:xfrm>
            <a:off x="3079785" y="491706"/>
            <a:ext cx="58039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100" dirty="0" err="1" smtClean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Montserrat SemiBold"/>
                <a:ea typeface="G마켓 산스 TTF Medium"/>
              </a:rPr>
              <a:t>eduZino</a:t>
            </a:r>
            <a:endParaRPr lang="ko-KR" altLang="en-US" sz="1100" dirty="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rgbClr val="FFFFFF"/>
              </a:solidFill>
              <a:latin typeface="Montserrat SemiBold"/>
              <a:ea typeface="G마켓 산스 TTF Medium"/>
            </a:endParaRP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7537780A-1B93-8AF0-CD5E-6DC62C2E24EA}"/>
              </a:ext>
            </a:extLst>
          </p:cNvPr>
          <p:cNvSpPr/>
          <p:nvPr/>
        </p:nvSpPr>
        <p:spPr>
          <a:xfrm>
            <a:off x="5832763" y="2192122"/>
            <a:ext cx="103532" cy="103531"/>
          </a:xfrm>
          <a:prstGeom prst="ellipse">
            <a:avLst/>
          </a:prstGeom>
          <a:solidFill>
            <a:srgbClr val="944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7537780A-1B93-8AF0-CD5E-6DC62C2E24EA}"/>
              </a:ext>
            </a:extLst>
          </p:cNvPr>
          <p:cNvSpPr/>
          <p:nvPr/>
        </p:nvSpPr>
        <p:spPr>
          <a:xfrm>
            <a:off x="5832763" y="2525580"/>
            <a:ext cx="103532" cy="103531"/>
          </a:xfrm>
          <a:prstGeom prst="ellipse">
            <a:avLst/>
          </a:prstGeom>
          <a:solidFill>
            <a:srgbClr val="944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타원 85">
            <a:extLst>
              <a:ext uri="{FF2B5EF4-FFF2-40B4-BE49-F238E27FC236}">
                <a16:creationId xmlns:a16="http://schemas.microsoft.com/office/drawing/2014/main" id="{7537780A-1B93-8AF0-CD5E-6DC62C2E24EA}"/>
              </a:ext>
            </a:extLst>
          </p:cNvPr>
          <p:cNvSpPr/>
          <p:nvPr/>
        </p:nvSpPr>
        <p:spPr>
          <a:xfrm>
            <a:off x="5832763" y="2864118"/>
            <a:ext cx="103532" cy="103531"/>
          </a:xfrm>
          <a:prstGeom prst="ellipse">
            <a:avLst/>
          </a:prstGeom>
          <a:solidFill>
            <a:srgbClr val="944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7537780A-1B93-8AF0-CD5E-6DC62C2E24EA}"/>
              </a:ext>
            </a:extLst>
          </p:cNvPr>
          <p:cNvSpPr/>
          <p:nvPr/>
        </p:nvSpPr>
        <p:spPr>
          <a:xfrm>
            <a:off x="5832763" y="3197576"/>
            <a:ext cx="103532" cy="103531"/>
          </a:xfrm>
          <a:prstGeom prst="ellipse">
            <a:avLst/>
          </a:prstGeom>
          <a:solidFill>
            <a:srgbClr val="944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7537780A-1B93-8AF0-CD5E-6DC62C2E24EA}"/>
              </a:ext>
            </a:extLst>
          </p:cNvPr>
          <p:cNvSpPr/>
          <p:nvPr/>
        </p:nvSpPr>
        <p:spPr>
          <a:xfrm>
            <a:off x="5832763" y="3531034"/>
            <a:ext cx="103532" cy="103531"/>
          </a:xfrm>
          <a:prstGeom prst="ellipse">
            <a:avLst/>
          </a:prstGeom>
          <a:solidFill>
            <a:srgbClr val="944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타원 88">
            <a:extLst>
              <a:ext uri="{FF2B5EF4-FFF2-40B4-BE49-F238E27FC236}">
                <a16:creationId xmlns:a16="http://schemas.microsoft.com/office/drawing/2014/main" id="{7537780A-1B93-8AF0-CD5E-6DC62C2E24EA}"/>
              </a:ext>
            </a:extLst>
          </p:cNvPr>
          <p:cNvSpPr/>
          <p:nvPr/>
        </p:nvSpPr>
        <p:spPr>
          <a:xfrm>
            <a:off x="5832763" y="3864492"/>
            <a:ext cx="103532" cy="103531"/>
          </a:xfrm>
          <a:prstGeom prst="ellipse">
            <a:avLst/>
          </a:prstGeom>
          <a:solidFill>
            <a:srgbClr val="944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타원 89">
            <a:extLst>
              <a:ext uri="{FF2B5EF4-FFF2-40B4-BE49-F238E27FC236}">
                <a16:creationId xmlns:a16="http://schemas.microsoft.com/office/drawing/2014/main" id="{7537780A-1B93-8AF0-CD5E-6DC62C2E24EA}"/>
              </a:ext>
            </a:extLst>
          </p:cNvPr>
          <p:cNvSpPr/>
          <p:nvPr/>
        </p:nvSpPr>
        <p:spPr>
          <a:xfrm>
            <a:off x="5832763" y="4203030"/>
            <a:ext cx="103532" cy="103531"/>
          </a:xfrm>
          <a:prstGeom prst="ellipse">
            <a:avLst/>
          </a:prstGeom>
          <a:solidFill>
            <a:srgbClr val="944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7537780A-1B93-8AF0-CD5E-6DC62C2E24EA}"/>
              </a:ext>
            </a:extLst>
          </p:cNvPr>
          <p:cNvSpPr/>
          <p:nvPr/>
        </p:nvSpPr>
        <p:spPr>
          <a:xfrm>
            <a:off x="5832763" y="4541568"/>
            <a:ext cx="103532" cy="103531"/>
          </a:xfrm>
          <a:prstGeom prst="ellipse">
            <a:avLst/>
          </a:prstGeom>
          <a:solidFill>
            <a:srgbClr val="944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타원 91">
            <a:extLst>
              <a:ext uri="{FF2B5EF4-FFF2-40B4-BE49-F238E27FC236}">
                <a16:creationId xmlns:a16="http://schemas.microsoft.com/office/drawing/2014/main" id="{7537780A-1B93-8AF0-CD5E-6DC62C2E24EA}"/>
              </a:ext>
            </a:extLst>
          </p:cNvPr>
          <p:cNvSpPr/>
          <p:nvPr/>
        </p:nvSpPr>
        <p:spPr>
          <a:xfrm>
            <a:off x="5832763" y="4879388"/>
            <a:ext cx="103532" cy="103531"/>
          </a:xfrm>
          <a:prstGeom prst="ellipse">
            <a:avLst/>
          </a:prstGeom>
          <a:solidFill>
            <a:srgbClr val="944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3050" y="2095910"/>
            <a:ext cx="3657600" cy="3657600"/>
          </a:xfrm>
          <a:prstGeom prst="rect">
            <a:avLst/>
          </a:prstGeom>
        </p:spPr>
      </p:pic>
      <p:sp>
        <p:nvSpPr>
          <p:cNvPr id="20" name="타원 19">
            <a:extLst>
              <a:ext uri="{FF2B5EF4-FFF2-40B4-BE49-F238E27FC236}">
                <a16:creationId xmlns:a16="http://schemas.microsoft.com/office/drawing/2014/main" id="{7537780A-1B93-8AF0-CD5E-6DC62C2E24EA}"/>
              </a:ext>
            </a:extLst>
          </p:cNvPr>
          <p:cNvSpPr/>
          <p:nvPr/>
        </p:nvSpPr>
        <p:spPr>
          <a:xfrm>
            <a:off x="5832763" y="5211162"/>
            <a:ext cx="103532" cy="103531"/>
          </a:xfrm>
          <a:prstGeom prst="ellipse">
            <a:avLst/>
          </a:prstGeom>
          <a:solidFill>
            <a:srgbClr val="944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7537780A-1B93-8AF0-CD5E-6DC62C2E24EA}"/>
              </a:ext>
            </a:extLst>
          </p:cNvPr>
          <p:cNvSpPr/>
          <p:nvPr/>
        </p:nvSpPr>
        <p:spPr>
          <a:xfrm>
            <a:off x="5832763" y="5548982"/>
            <a:ext cx="103532" cy="103531"/>
          </a:xfrm>
          <a:prstGeom prst="ellipse">
            <a:avLst/>
          </a:prstGeom>
          <a:solidFill>
            <a:srgbClr val="944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853408E-E9A1-046C-58B5-617CC721C6E3}"/>
              </a:ext>
            </a:extLst>
          </p:cNvPr>
          <p:cNvSpPr txBox="1"/>
          <p:nvPr/>
        </p:nvSpPr>
        <p:spPr>
          <a:xfrm>
            <a:off x="11413519" y="0"/>
            <a:ext cx="778481" cy="332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5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/ 60 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FFFF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91166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50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타원 88"/>
          <p:cNvSpPr/>
          <p:nvPr/>
        </p:nvSpPr>
        <p:spPr>
          <a:xfrm>
            <a:off x="4047737" y="738933"/>
            <a:ext cx="510540" cy="510540"/>
          </a:xfrm>
          <a:prstGeom prst="ellipse">
            <a:avLst/>
          </a:prstGeom>
          <a:solidFill>
            <a:srgbClr val="944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0" name="타원 89"/>
          <p:cNvSpPr/>
          <p:nvPr/>
        </p:nvSpPr>
        <p:spPr>
          <a:xfrm>
            <a:off x="4587352" y="692444"/>
            <a:ext cx="137702" cy="137702"/>
          </a:xfrm>
          <a:prstGeom prst="ellipse">
            <a:avLst/>
          </a:prstGeom>
          <a:solidFill>
            <a:srgbClr val="944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2374900" y="862817"/>
            <a:ext cx="7442200" cy="10125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  <a:defRPr/>
            </a:pPr>
            <a:r>
              <a:rPr lang="ko-KR" altLang="en-US" sz="28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944AFF"/>
                </a:solidFill>
                <a:latin typeface="G마켓 산스 TTF Bold"/>
                <a:ea typeface="G마켓 산스 TTF Bold"/>
                <a:cs typeface="+mn-cs"/>
              </a:rPr>
              <a:t> </a:t>
            </a:r>
            <a:r>
              <a:rPr lang="ko-KR" altLang="en-US" sz="28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Bold"/>
                <a:ea typeface="G마켓 산스 TTF Bold"/>
                <a:cs typeface="+mn-cs"/>
              </a:rPr>
              <a:t>수강생 목록 </a:t>
            </a:r>
            <a:r>
              <a:rPr lang="ko-KR" altLang="en-US" sz="28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944AFF"/>
                </a:solidFill>
                <a:latin typeface="G마켓 산스 TTF Bold"/>
                <a:ea typeface="G마켓 산스 TTF Bold"/>
                <a:cs typeface="+mn-cs"/>
              </a:rPr>
              <a:t>조회 </a:t>
            </a:r>
            <a:r>
              <a:rPr lang="ko-KR" altLang="en-US" sz="28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Bold"/>
                <a:ea typeface="G마켓 산스 TTF Bold"/>
                <a:cs typeface="+mn-cs"/>
              </a:rPr>
              <a:t>및</a:t>
            </a:r>
            <a:r>
              <a:rPr lang="ko-KR" altLang="en-US" sz="28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944AFF"/>
                </a:solidFill>
                <a:latin typeface="G마켓 산스 TTF Bold"/>
                <a:ea typeface="G마켓 산스 TTF Bold"/>
                <a:cs typeface="+mn-cs"/>
              </a:rPr>
              <a:t> 검색</a:t>
            </a:r>
          </a:p>
          <a:p>
            <a:pPr algn="ctr">
              <a:lnSpc>
                <a:spcPct val="130000"/>
              </a:lnSpc>
              <a:defRPr/>
            </a:pPr>
            <a:r>
              <a:rPr lang="en-US" altLang="ko-KR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Bold"/>
                <a:ea typeface="G마켓 산스 TTF Bold"/>
                <a:cs typeface="+mn-cs"/>
              </a:rPr>
              <a:t>[teacher/student/studentManagement.jsp]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079785" y="491706"/>
            <a:ext cx="58039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1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Montserrat SemiBold"/>
                <a:ea typeface="G마켓 산스 TTF Medium"/>
              </a:rPr>
              <a:t>eduZino - </a:t>
            </a:r>
            <a:r>
              <a:rPr lang="ko-KR" altLang="en-US" sz="11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Montserrat SemiBold"/>
                <a:ea typeface="G마켓 산스 TTF Medium"/>
              </a:rPr>
              <a:t>장해영</a:t>
            </a:r>
            <a:endParaRPr lang="ko-KR" altLang="en-US" sz="1100">
              <a:solidFill>
                <a:srgbClr val="FFFFFF"/>
              </a:solidFill>
              <a:latin typeface="Montserrat SemiBold"/>
              <a:ea typeface="G마켓 산스 TTF Medium"/>
            </a:endParaRPr>
          </a:p>
        </p:txBody>
      </p:sp>
      <p:pic>
        <p:nvPicPr>
          <p:cNvPr id="134" name="그림 13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403704" y="4416674"/>
            <a:ext cx="9384590" cy="2271992"/>
          </a:xfrm>
          <a:prstGeom prst="rect">
            <a:avLst/>
          </a:prstGeom>
        </p:spPr>
      </p:pic>
      <p:pic>
        <p:nvPicPr>
          <p:cNvPr id="135" name="그림 134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02920" y="1960033"/>
            <a:ext cx="11186160" cy="23241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853408E-E9A1-046C-58B5-617CC721C6E3}"/>
              </a:ext>
            </a:extLst>
          </p:cNvPr>
          <p:cNvSpPr txBox="1"/>
          <p:nvPr/>
        </p:nvSpPr>
        <p:spPr>
          <a:xfrm>
            <a:off x="11413519" y="0"/>
            <a:ext cx="778481" cy="318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50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/ 60 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FFFF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50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타원 26"/>
          <p:cNvSpPr/>
          <p:nvPr/>
        </p:nvSpPr>
        <p:spPr>
          <a:xfrm>
            <a:off x="4047737" y="738933"/>
            <a:ext cx="510540" cy="510540"/>
          </a:xfrm>
          <a:prstGeom prst="ellipse">
            <a:avLst/>
          </a:prstGeom>
          <a:solidFill>
            <a:srgbClr val="944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8" name="타원 27"/>
          <p:cNvSpPr/>
          <p:nvPr/>
        </p:nvSpPr>
        <p:spPr>
          <a:xfrm>
            <a:off x="4587352" y="692444"/>
            <a:ext cx="137702" cy="137702"/>
          </a:xfrm>
          <a:prstGeom prst="ellipse">
            <a:avLst/>
          </a:prstGeom>
          <a:solidFill>
            <a:srgbClr val="944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2374900" y="862817"/>
            <a:ext cx="7442200" cy="6201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  <a:defRPr/>
            </a:pPr>
            <a:r>
              <a:rPr lang="ko-KR" altLang="en-US" sz="28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944AFF"/>
                </a:solidFill>
                <a:latin typeface="G마켓 산스 TTF Bold"/>
                <a:ea typeface="G마켓 산스 TTF Bold"/>
                <a:cs typeface="+mn-cs"/>
              </a:rPr>
              <a:t> </a:t>
            </a:r>
            <a:r>
              <a:rPr lang="ko-KR" altLang="en-US" sz="28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Bold"/>
                <a:ea typeface="G마켓 산스 TTF Bold"/>
                <a:cs typeface="+mn-cs"/>
              </a:rPr>
              <a:t>수강생 목록 </a:t>
            </a:r>
            <a:r>
              <a:rPr lang="ko-KR" altLang="en-US" sz="28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944AFF"/>
                </a:solidFill>
                <a:latin typeface="G마켓 산스 TTF Bold"/>
                <a:ea typeface="G마켓 산스 TTF Bold"/>
                <a:cs typeface="+mn-cs"/>
              </a:rPr>
              <a:t>조회 </a:t>
            </a:r>
            <a:r>
              <a:rPr lang="ko-KR" altLang="en-US" sz="28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Bold"/>
                <a:ea typeface="G마켓 산스 TTF Bold"/>
                <a:cs typeface="+mn-cs"/>
              </a:rPr>
              <a:t>및</a:t>
            </a:r>
            <a:r>
              <a:rPr lang="ko-KR" altLang="en-US" sz="28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944AFF"/>
                </a:solidFill>
                <a:latin typeface="G마켓 산스 TTF Bold"/>
                <a:ea typeface="G마켓 산스 TTF Bold"/>
                <a:cs typeface="+mn-cs"/>
              </a:rPr>
              <a:t> </a:t>
            </a:r>
            <a:r>
              <a:rPr lang="ko-KR" altLang="en-US" sz="2800" dirty="0" smtClean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944AFF"/>
                </a:solidFill>
                <a:latin typeface="G마켓 산스 TTF Bold"/>
                <a:ea typeface="G마켓 산스 TTF Bold"/>
                <a:cs typeface="+mn-cs"/>
              </a:rPr>
              <a:t>검색</a:t>
            </a:r>
            <a:endParaRPr lang="ko-KR" altLang="en-US" sz="2800" dirty="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rgbClr val="944AFF"/>
              </a:solidFill>
              <a:latin typeface="G마켓 산스 TTF Bold"/>
              <a:ea typeface="G마켓 산스 TTF Bold"/>
              <a:cs typeface="+mn-cs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079785" y="491706"/>
            <a:ext cx="58039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1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Montserrat SemiBold"/>
                <a:ea typeface="G마켓 산스 TTF Medium"/>
              </a:rPr>
              <a:t>eduZino - </a:t>
            </a:r>
            <a:r>
              <a:rPr lang="ko-KR" altLang="en-US" sz="11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Montserrat SemiBold"/>
                <a:ea typeface="G마켓 산스 TTF Medium"/>
              </a:rPr>
              <a:t>장해영</a:t>
            </a:r>
            <a:endParaRPr lang="ko-KR" altLang="en-US" sz="1100">
              <a:solidFill>
                <a:srgbClr val="FFFFFF"/>
              </a:solidFill>
              <a:latin typeface="Montserrat SemiBold"/>
              <a:ea typeface="G마켓 산스 TTF Medium"/>
            </a:endParaRPr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688" y="1645807"/>
            <a:ext cx="6654206" cy="2033230"/>
          </a:xfrm>
          <a:prstGeom prst="rect">
            <a:avLst/>
          </a:prstGeom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B1768DEC-0C8D-A78E-5D52-980155811ECF}"/>
              </a:ext>
            </a:extLst>
          </p:cNvPr>
          <p:cNvSpPr/>
          <p:nvPr/>
        </p:nvSpPr>
        <p:spPr>
          <a:xfrm>
            <a:off x="102044" y="1592943"/>
            <a:ext cx="6769702" cy="4704710"/>
          </a:xfrm>
          <a:prstGeom prst="rect">
            <a:avLst/>
          </a:prstGeom>
          <a:noFill/>
          <a:ln>
            <a:solidFill>
              <a:srgbClr val="944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ECC0A"/>
              </a:solidFill>
            </a:endParaRPr>
          </a:p>
        </p:txBody>
      </p:sp>
      <p:sp>
        <p:nvSpPr>
          <p:cNvPr id="33" name="사각형: 둥근 모서리 62">
            <a:extLst>
              <a:ext uri="{FF2B5EF4-FFF2-40B4-BE49-F238E27FC236}">
                <a16:creationId xmlns:a16="http://schemas.microsoft.com/office/drawing/2014/main" id="{61B59D3C-D4CF-C1DF-1CD5-941ADCABC4E0}"/>
              </a:ext>
            </a:extLst>
          </p:cNvPr>
          <p:cNvSpPr/>
          <p:nvPr/>
        </p:nvSpPr>
        <p:spPr>
          <a:xfrm>
            <a:off x="102044" y="5838443"/>
            <a:ext cx="6769702" cy="459210"/>
          </a:xfrm>
          <a:prstGeom prst="roundRect">
            <a:avLst>
              <a:gd name="adj" fmla="val 0"/>
            </a:avLst>
          </a:prstGeom>
          <a:solidFill>
            <a:srgbClr val="E5D6FA"/>
          </a:solidFill>
          <a:ln>
            <a:solidFill>
              <a:srgbClr val="944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ECC0A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B56CC36-44B0-D6E7-60D4-11730442E11E}"/>
              </a:ext>
            </a:extLst>
          </p:cNvPr>
          <p:cNvSpPr txBox="1"/>
          <p:nvPr/>
        </p:nvSpPr>
        <p:spPr>
          <a:xfrm>
            <a:off x="608058" y="5904356"/>
            <a:ext cx="6024187" cy="332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20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rgbClr val="231F2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강의 </a:t>
            </a:r>
            <a:r>
              <a:rPr lang="ko-KR" altLang="en-US" sz="1200" dirty="0" err="1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rgbClr val="231F2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목록조회를</a:t>
            </a:r>
            <a:r>
              <a:rPr lang="ko-KR" altLang="en-US" sz="120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rgbClr val="231F2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위한 </a:t>
            </a:r>
            <a:r>
              <a:rPr lang="en-US" altLang="ko-KR" sz="1200" dirty="0" err="1" smtClean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rgbClr val="231F2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selectbox</a:t>
            </a:r>
            <a:r>
              <a:rPr lang="en-US" altLang="ko-KR" sz="1200" dirty="0" smtClean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rgbClr val="231F2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sz="1200" dirty="0" smtClean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rgbClr val="231F2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및 수강생 테이블에 추출한 데이터를 입력</a:t>
            </a:r>
            <a:endParaRPr lang="ko-KR" altLang="en-US" sz="1200" dirty="0">
              <a:ln>
                <a:solidFill>
                  <a:srgbClr val="FFFFFF">
                    <a:alpha val="0"/>
                  </a:srgbClr>
                </a:solidFill>
              </a:ln>
              <a:solidFill>
                <a:srgbClr val="231F2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5" name="화살표: 갈매기형 수장 43">
            <a:extLst>
              <a:ext uri="{FF2B5EF4-FFF2-40B4-BE49-F238E27FC236}">
                <a16:creationId xmlns:a16="http://schemas.microsoft.com/office/drawing/2014/main" id="{F998C421-B826-10A0-D440-C08C1FAF60D5}"/>
              </a:ext>
            </a:extLst>
          </p:cNvPr>
          <p:cNvSpPr/>
          <p:nvPr/>
        </p:nvSpPr>
        <p:spPr>
          <a:xfrm>
            <a:off x="402794" y="6005456"/>
            <a:ext cx="117011" cy="149776"/>
          </a:xfrm>
          <a:prstGeom prst="chevron">
            <a:avLst/>
          </a:prstGeom>
          <a:solidFill>
            <a:srgbClr val="231F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31F20"/>
              </a:solidFill>
            </a:endParaRPr>
          </a:p>
        </p:txBody>
      </p:sp>
      <p:sp>
        <p:nvSpPr>
          <p:cNvPr id="36" name="화살표: 갈매기형 수장 44">
            <a:extLst>
              <a:ext uri="{FF2B5EF4-FFF2-40B4-BE49-F238E27FC236}">
                <a16:creationId xmlns:a16="http://schemas.microsoft.com/office/drawing/2014/main" id="{32B9A88C-CF31-A766-5F6C-79985DBB02C5}"/>
              </a:ext>
            </a:extLst>
          </p:cNvPr>
          <p:cNvSpPr/>
          <p:nvPr/>
        </p:nvSpPr>
        <p:spPr>
          <a:xfrm>
            <a:off x="499149" y="6005456"/>
            <a:ext cx="117011" cy="149776"/>
          </a:xfrm>
          <a:prstGeom prst="chevron">
            <a:avLst/>
          </a:prstGeom>
          <a:solidFill>
            <a:srgbClr val="231F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31F20"/>
              </a:solidFill>
            </a:endParaRPr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688" y="3731901"/>
            <a:ext cx="6656392" cy="2055116"/>
          </a:xfrm>
          <a:prstGeom prst="rect">
            <a:avLst/>
          </a:prstGeom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B1768DEC-0C8D-A78E-5D52-980155811ECF}"/>
              </a:ext>
            </a:extLst>
          </p:cNvPr>
          <p:cNvSpPr/>
          <p:nvPr/>
        </p:nvSpPr>
        <p:spPr>
          <a:xfrm>
            <a:off x="6980655" y="1592488"/>
            <a:ext cx="4950271" cy="4687641"/>
          </a:xfrm>
          <a:prstGeom prst="rect">
            <a:avLst/>
          </a:prstGeom>
          <a:noFill/>
          <a:ln>
            <a:solidFill>
              <a:srgbClr val="944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ECC0A"/>
              </a:solidFill>
            </a:endParaRPr>
          </a:p>
        </p:txBody>
      </p:sp>
      <p:pic>
        <p:nvPicPr>
          <p:cNvPr id="39" name="그림 3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31161" y="1644504"/>
            <a:ext cx="4850104" cy="4592251"/>
          </a:xfrm>
          <a:prstGeom prst="rect">
            <a:avLst/>
          </a:prstGeom>
        </p:spPr>
      </p:pic>
      <p:sp>
        <p:nvSpPr>
          <p:cNvPr id="40" name="사각형: 둥근 모서리 62">
            <a:extLst>
              <a:ext uri="{FF2B5EF4-FFF2-40B4-BE49-F238E27FC236}">
                <a16:creationId xmlns:a16="http://schemas.microsoft.com/office/drawing/2014/main" id="{61B59D3C-D4CF-C1DF-1CD5-941ADCABC4E0}"/>
              </a:ext>
            </a:extLst>
          </p:cNvPr>
          <p:cNvSpPr/>
          <p:nvPr/>
        </p:nvSpPr>
        <p:spPr>
          <a:xfrm>
            <a:off x="6980654" y="6236755"/>
            <a:ext cx="4950271" cy="384463"/>
          </a:xfrm>
          <a:prstGeom prst="roundRect">
            <a:avLst>
              <a:gd name="adj" fmla="val 0"/>
            </a:avLst>
          </a:prstGeom>
          <a:solidFill>
            <a:srgbClr val="E5D6FA"/>
          </a:solidFill>
          <a:ln>
            <a:solidFill>
              <a:srgbClr val="944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ECC0A"/>
              </a:solidFill>
            </a:endParaRPr>
          </a:p>
        </p:txBody>
      </p:sp>
      <p:sp>
        <p:nvSpPr>
          <p:cNvPr id="41" name="화살표: 갈매기형 수장 43">
            <a:extLst>
              <a:ext uri="{FF2B5EF4-FFF2-40B4-BE49-F238E27FC236}">
                <a16:creationId xmlns:a16="http://schemas.microsoft.com/office/drawing/2014/main" id="{F998C421-B826-10A0-D440-C08C1FAF60D5}"/>
              </a:ext>
            </a:extLst>
          </p:cNvPr>
          <p:cNvSpPr/>
          <p:nvPr/>
        </p:nvSpPr>
        <p:spPr>
          <a:xfrm>
            <a:off x="7273304" y="6387055"/>
            <a:ext cx="117011" cy="149776"/>
          </a:xfrm>
          <a:prstGeom prst="chevron">
            <a:avLst/>
          </a:prstGeom>
          <a:solidFill>
            <a:srgbClr val="231F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31F20"/>
              </a:solidFill>
            </a:endParaRPr>
          </a:p>
        </p:txBody>
      </p:sp>
      <p:sp>
        <p:nvSpPr>
          <p:cNvPr id="42" name="화살표: 갈매기형 수장 44">
            <a:extLst>
              <a:ext uri="{FF2B5EF4-FFF2-40B4-BE49-F238E27FC236}">
                <a16:creationId xmlns:a16="http://schemas.microsoft.com/office/drawing/2014/main" id="{32B9A88C-CF31-A766-5F6C-79985DBB02C5}"/>
              </a:ext>
            </a:extLst>
          </p:cNvPr>
          <p:cNvSpPr/>
          <p:nvPr/>
        </p:nvSpPr>
        <p:spPr>
          <a:xfrm>
            <a:off x="7369659" y="6387055"/>
            <a:ext cx="117011" cy="149776"/>
          </a:xfrm>
          <a:prstGeom prst="chevron">
            <a:avLst/>
          </a:prstGeom>
          <a:solidFill>
            <a:srgbClr val="231F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31F20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B56CC36-44B0-D6E7-60D4-11730442E11E}"/>
              </a:ext>
            </a:extLst>
          </p:cNvPr>
          <p:cNvSpPr txBox="1"/>
          <p:nvPr/>
        </p:nvSpPr>
        <p:spPr>
          <a:xfrm>
            <a:off x="7486670" y="6302669"/>
            <a:ext cx="3399000" cy="318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과목명 및 검색 시 받은 </a:t>
            </a:r>
            <a:r>
              <a:rPr lang="ko-KR" altLang="en-US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데이터를</a:t>
            </a:r>
            <a:r>
              <a:rPr lang="en-US" altLang="ko-KR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서비스에 </a:t>
            </a:r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전달</a:t>
            </a:r>
            <a:endParaRPr lang="en-US" altLang="ko-KR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853408E-E9A1-046C-58B5-617CC721C6E3}"/>
              </a:ext>
            </a:extLst>
          </p:cNvPr>
          <p:cNvSpPr txBox="1"/>
          <p:nvPr/>
        </p:nvSpPr>
        <p:spPr>
          <a:xfrm>
            <a:off x="11413519" y="0"/>
            <a:ext cx="778481" cy="318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51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/ 60 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FFFF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063049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50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57740D-4CA9-DB05-8450-494F7252684C}"/>
              </a:ext>
            </a:extLst>
          </p:cNvPr>
          <p:cNvSpPr/>
          <p:nvPr/>
        </p:nvSpPr>
        <p:spPr>
          <a:xfrm>
            <a:off x="358814" y="1915413"/>
            <a:ext cx="11458937" cy="4659007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84742B08-2C2C-DA64-07BA-D67A368C3E26}"/>
              </a:ext>
            </a:extLst>
          </p:cNvPr>
          <p:cNvSpPr/>
          <p:nvPr/>
        </p:nvSpPr>
        <p:spPr>
          <a:xfrm>
            <a:off x="6155147" y="315667"/>
            <a:ext cx="510540" cy="510540"/>
          </a:xfrm>
          <a:prstGeom prst="ellipse">
            <a:avLst/>
          </a:prstGeom>
          <a:solidFill>
            <a:srgbClr val="944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D91DE459-1A2E-7BCF-CABD-6DBBBA301CF5}"/>
              </a:ext>
            </a:extLst>
          </p:cNvPr>
          <p:cNvSpPr/>
          <p:nvPr/>
        </p:nvSpPr>
        <p:spPr>
          <a:xfrm>
            <a:off x="6694762" y="269178"/>
            <a:ext cx="137702" cy="137702"/>
          </a:xfrm>
          <a:prstGeom prst="ellipse">
            <a:avLst/>
          </a:prstGeom>
          <a:solidFill>
            <a:srgbClr val="944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D6752D9-365F-27AD-D149-7B2EA3BBE78E}"/>
              </a:ext>
            </a:extLst>
          </p:cNvPr>
          <p:cNvSpPr txBox="1"/>
          <p:nvPr/>
        </p:nvSpPr>
        <p:spPr>
          <a:xfrm>
            <a:off x="2374900" y="862817"/>
            <a:ext cx="7442200" cy="1052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944AF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en-US" altLang="ko-KR" sz="28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944AF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Websocket</a:t>
            </a:r>
            <a:r>
              <a:rPr lang="ko-KR" altLang="en-US" sz="28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을 이용한 </a:t>
            </a:r>
            <a:r>
              <a:rPr lang="en-US" altLang="ko-KR" sz="28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944AF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1:1 </a:t>
            </a:r>
            <a:r>
              <a:rPr lang="ko-KR" altLang="en-US" sz="28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944AF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채팅구현</a:t>
            </a:r>
            <a:endParaRPr lang="en-US" altLang="ko-KR" sz="28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944AFF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algn="ctr">
              <a:lnSpc>
                <a:spcPct val="130000"/>
              </a:lnSpc>
              <a:defRPr/>
            </a:pPr>
            <a:r>
              <a:rPr lang="en-US" altLang="ko-KR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Bold"/>
                <a:ea typeface="G마켓 산스 TTF Bold"/>
              </a:rPr>
              <a:t>[ERD Table]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026622-1AD1-6062-CF85-6D02804E03D4}"/>
              </a:ext>
            </a:extLst>
          </p:cNvPr>
          <p:cNvSpPr txBox="1"/>
          <p:nvPr/>
        </p:nvSpPr>
        <p:spPr>
          <a:xfrm>
            <a:off x="3194050" y="493485"/>
            <a:ext cx="58039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Montserrat SemiBold" pitchFamily="2" charset="0"/>
                <a:ea typeface="G마켓 산스 TTF Medium" panose="02000000000000000000" pitchFamily="2" charset="-127"/>
              </a:rPr>
              <a:t>eduZino</a:t>
            </a:r>
            <a:r>
              <a:rPr lang="en-US" altLang="ko-KR" sz="1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Montserrat SemiBold" pitchFamily="2" charset="0"/>
                <a:ea typeface="G마켓 산스 TTF Medium" panose="02000000000000000000" pitchFamily="2" charset="-127"/>
              </a:rPr>
              <a:t> - </a:t>
            </a:r>
            <a:r>
              <a:rPr lang="ko-KR" altLang="en-US" sz="11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Montserrat SemiBold" pitchFamily="2" charset="0"/>
                <a:ea typeface="G마켓 산스 TTF Medium" panose="02000000000000000000" pitchFamily="2" charset="-127"/>
              </a:rPr>
              <a:t>장해영</a:t>
            </a:r>
            <a:endParaRPr lang="ko-KR" altLang="en-US" sz="1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FFFF"/>
              </a:solidFill>
              <a:latin typeface="Montserrat SemiBold" pitchFamily="2" charset="0"/>
              <a:ea typeface="G마켓 산스 TTF Medium" panose="02000000000000000000" pitchFamily="2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5157" y="2968009"/>
            <a:ext cx="7026249" cy="2751058"/>
          </a:xfrm>
          <a:prstGeom prst="rect">
            <a:avLst/>
          </a:prstGeom>
        </p:spPr>
      </p:pic>
      <p:sp>
        <p:nvSpPr>
          <p:cNvPr id="8" name="TextBox 35"/>
          <p:cNvSpPr txBox="1"/>
          <p:nvPr/>
        </p:nvSpPr>
        <p:spPr>
          <a:xfrm>
            <a:off x="2575157" y="2254726"/>
            <a:ext cx="2769958" cy="636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en-US" altLang="ko-KR" sz="1400" dirty="0" smtClean="0">
                <a:ln w="9525">
                  <a:solidFill>
                    <a:srgbClr val="FFFFFF">
                      <a:alpha val="0"/>
                    </a:srgbClr>
                  </a:solidFill>
                </a:ln>
                <a:solidFill>
                  <a:srgbClr val="944AFF"/>
                </a:solidFill>
                <a:latin typeface="G마켓 산스 TTF Bold"/>
                <a:ea typeface="G마켓 산스 TTF Bold"/>
              </a:rPr>
              <a:t>[chat]</a:t>
            </a:r>
            <a:endParaRPr lang="en-US" altLang="ko-KR" sz="1400" dirty="0">
              <a:ln w="9525">
                <a:solidFill>
                  <a:srgbClr val="FFFFFF">
                    <a:alpha val="0"/>
                  </a:srgbClr>
                </a:solidFill>
              </a:ln>
              <a:solidFill>
                <a:srgbClr val="944AFF"/>
              </a:solidFill>
              <a:latin typeface="G마켓 산스 TTF Bold"/>
              <a:ea typeface="G마켓 산스 TTF Bold"/>
            </a:endParaRPr>
          </a:p>
          <a:p>
            <a:pPr>
              <a:lnSpc>
                <a:spcPct val="130000"/>
              </a:lnSpc>
              <a:defRPr/>
            </a:pPr>
            <a:r>
              <a:rPr lang="ko-KR" altLang="en-US" sz="1400" dirty="0" err="1" smtClean="0">
                <a:ln w="9525">
                  <a:solidFill>
                    <a:srgbClr val="FFFFFF">
                      <a:alpha val="0"/>
                    </a:srgbClr>
                  </a:solidFill>
                </a:ln>
                <a:latin typeface="G마켓 산스 TTF Bold"/>
                <a:ea typeface="G마켓 산스 TTF Bold"/>
              </a:rPr>
              <a:t>채팅방</a:t>
            </a:r>
            <a:r>
              <a:rPr lang="ko-KR" altLang="en-US" sz="1400" dirty="0" smtClean="0">
                <a:ln w="9525">
                  <a:solidFill>
                    <a:srgbClr val="FFFFFF">
                      <a:alpha val="0"/>
                    </a:srgbClr>
                  </a:solidFill>
                </a:ln>
                <a:latin typeface="G마켓 산스 TTF Bold"/>
                <a:ea typeface="G마켓 산스 TTF Bold"/>
              </a:rPr>
              <a:t> 정보 저장 테이블</a:t>
            </a:r>
            <a:endParaRPr lang="ko-KR" altLang="en-US" sz="1400" dirty="0">
              <a:ln w="9525">
                <a:solidFill>
                  <a:srgbClr val="FFFFFF">
                    <a:alpha val="0"/>
                  </a:srgbClr>
                </a:solidFill>
              </a:ln>
              <a:latin typeface="G마켓 산스 TTF Bold"/>
              <a:ea typeface="G마켓 산스 TTF Bold"/>
            </a:endParaRPr>
          </a:p>
        </p:txBody>
      </p:sp>
      <p:sp>
        <p:nvSpPr>
          <p:cNvPr id="9" name="TextBox 35"/>
          <p:cNvSpPr txBox="1"/>
          <p:nvPr/>
        </p:nvSpPr>
        <p:spPr>
          <a:xfrm>
            <a:off x="6155147" y="2277046"/>
            <a:ext cx="2769958" cy="6524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en-US" altLang="ko-KR" sz="1400" dirty="0" smtClean="0">
                <a:ln w="9525">
                  <a:solidFill>
                    <a:srgbClr val="FFFFFF">
                      <a:alpha val="0"/>
                    </a:srgbClr>
                  </a:solidFill>
                </a:ln>
                <a:solidFill>
                  <a:srgbClr val="944AFF"/>
                </a:solidFill>
                <a:latin typeface="G마켓 산스 TTF Bold"/>
                <a:ea typeface="G마켓 산스 TTF Bold"/>
              </a:rPr>
              <a:t>[member]</a:t>
            </a:r>
          </a:p>
          <a:p>
            <a:pPr>
              <a:lnSpc>
                <a:spcPct val="130000"/>
              </a:lnSpc>
              <a:defRPr/>
            </a:pPr>
            <a:r>
              <a:rPr lang="en-US" altLang="ko-KR" sz="1400" dirty="0" smtClean="0">
                <a:ln w="9525">
                  <a:solidFill>
                    <a:srgbClr val="FFFFFF">
                      <a:alpha val="0"/>
                    </a:srgbClr>
                  </a:solidFill>
                </a:ln>
                <a:solidFill>
                  <a:srgbClr val="944AFF"/>
                </a:solidFill>
                <a:latin typeface="G마켓 산스 TTF Bold"/>
                <a:ea typeface="G마켓 산스 TTF Bold"/>
              </a:rPr>
              <a:t> </a:t>
            </a:r>
            <a:r>
              <a:rPr lang="ko-KR" altLang="en-US" sz="1400" dirty="0" smtClean="0">
                <a:ln w="9525">
                  <a:solidFill>
                    <a:srgbClr val="FFFFFF">
                      <a:alpha val="0"/>
                    </a:srgbClr>
                  </a:solidFill>
                </a:ln>
                <a:latin typeface="G마켓 산스 TTF Bold"/>
                <a:ea typeface="G마켓 산스 TTF Bold"/>
              </a:rPr>
              <a:t>회원 정보를 담는 테이블</a:t>
            </a:r>
            <a:endParaRPr lang="ko-KR" altLang="en-US" sz="1400" dirty="0">
              <a:ln w="9525">
                <a:solidFill>
                  <a:srgbClr val="FFFFFF">
                    <a:alpha val="0"/>
                  </a:srgbClr>
                </a:solidFill>
              </a:ln>
              <a:latin typeface="G마켓 산스 TTF Bold"/>
              <a:ea typeface="G마켓 산스 TTF Bold"/>
            </a:endParaRPr>
          </a:p>
        </p:txBody>
      </p:sp>
      <p:sp>
        <p:nvSpPr>
          <p:cNvPr id="10" name="TextBox 35"/>
          <p:cNvSpPr txBox="1"/>
          <p:nvPr/>
        </p:nvSpPr>
        <p:spPr>
          <a:xfrm>
            <a:off x="2575157" y="5796022"/>
            <a:ext cx="3767770" cy="6524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en-US" altLang="ko-KR" sz="1400" dirty="0" smtClean="0">
                <a:ln w="9525">
                  <a:solidFill>
                    <a:srgbClr val="FFFFFF">
                      <a:alpha val="0"/>
                    </a:srgbClr>
                  </a:solidFill>
                </a:ln>
                <a:solidFill>
                  <a:srgbClr val="944AFF"/>
                </a:solidFill>
                <a:latin typeface="G마켓 산스 TTF Bold"/>
                <a:ea typeface="G마켓 산스 TTF Bold"/>
              </a:rPr>
              <a:t>[message]</a:t>
            </a:r>
            <a:endParaRPr lang="en-US" altLang="ko-KR" sz="1400" dirty="0">
              <a:ln w="9525">
                <a:solidFill>
                  <a:srgbClr val="FFFFFF">
                    <a:alpha val="0"/>
                  </a:srgbClr>
                </a:solidFill>
              </a:ln>
              <a:solidFill>
                <a:srgbClr val="944AFF"/>
              </a:solidFill>
              <a:latin typeface="G마켓 산스 TTF Bold"/>
              <a:ea typeface="G마켓 산스 TTF Bold"/>
            </a:endParaRPr>
          </a:p>
          <a:p>
            <a:pPr>
              <a:lnSpc>
                <a:spcPct val="130000"/>
              </a:lnSpc>
              <a:defRPr/>
            </a:pPr>
            <a:r>
              <a:rPr lang="ko-KR" altLang="en-US" sz="1400" dirty="0" smtClean="0">
                <a:ln w="9525">
                  <a:solidFill>
                    <a:srgbClr val="FFFFFF">
                      <a:alpha val="0"/>
                    </a:srgbClr>
                  </a:solidFill>
                </a:ln>
                <a:latin typeface="G마켓 산스 TTF Bold"/>
                <a:ea typeface="G마켓 산스 TTF Bold"/>
              </a:rPr>
              <a:t>하나의 </a:t>
            </a:r>
            <a:r>
              <a:rPr lang="ko-KR" altLang="en-US" sz="1400" dirty="0" err="1" smtClean="0">
                <a:ln w="9525">
                  <a:solidFill>
                    <a:srgbClr val="FFFFFF">
                      <a:alpha val="0"/>
                    </a:srgbClr>
                  </a:solidFill>
                </a:ln>
                <a:latin typeface="G마켓 산스 TTF Bold"/>
                <a:ea typeface="G마켓 산스 TTF Bold"/>
              </a:rPr>
              <a:t>채팅방에</a:t>
            </a:r>
            <a:r>
              <a:rPr lang="ko-KR" altLang="en-US" sz="1400" dirty="0" smtClean="0">
                <a:ln w="9525">
                  <a:solidFill>
                    <a:srgbClr val="FFFFFF">
                      <a:alpha val="0"/>
                    </a:srgbClr>
                  </a:solidFill>
                </a:ln>
                <a:latin typeface="G마켓 산스 TTF Bold"/>
                <a:ea typeface="G마켓 산스 TTF Bold"/>
              </a:rPr>
              <a:t> 대한 채팅 내용을 담는 테이블</a:t>
            </a:r>
            <a:endParaRPr lang="ko-KR" altLang="en-US" sz="1400" dirty="0">
              <a:ln w="9525">
                <a:solidFill>
                  <a:srgbClr val="FFFFFF">
                    <a:alpha val="0"/>
                  </a:srgbClr>
                </a:solidFill>
              </a:ln>
              <a:latin typeface="G마켓 산스 TTF Bold"/>
              <a:ea typeface="G마켓 산스 TTF Bold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853408E-E9A1-046C-58B5-617CC721C6E3}"/>
              </a:ext>
            </a:extLst>
          </p:cNvPr>
          <p:cNvSpPr txBox="1"/>
          <p:nvPr/>
        </p:nvSpPr>
        <p:spPr>
          <a:xfrm>
            <a:off x="11413519" y="0"/>
            <a:ext cx="778481" cy="318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52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/ 60 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FFFF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762386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50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타원 69">
            <a:extLst>
              <a:ext uri="{FF2B5EF4-FFF2-40B4-BE49-F238E27FC236}">
                <a16:creationId xmlns:a16="http://schemas.microsoft.com/office/drawing/2014/main" id="{84742B08-2C2C-DA64-07BA-D67A368C3E26}"/>
              </a:ext>
            </a:extLst>
          </p:cNvPr>
          <p:cNvSpPr/>
          <p:nvPr/>
        </p:nvSpPr>
        <p:spPr>
          <a:xfrm>
            <a:off x="6155147" y="315667"/>
            <a:ext cx="510540" cy="510540"/>
          </a:xfrm>
          <a:prstGeom prst="ellipse">
            <a:avLst/>
          </a:prstGeom>
          <a:solidFill>
            <a:srgbClr val="944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D91DE459-1A2E-7BCF-CABD-6DBBBA301CF5}"/>
              </a:ext>
            </a:extLst>
          </p:cNvPr>
          <p:cNvSpPr/>
          <p:nvPr/>
        </p:nvSpPr>
        <p:spPr>
          <a:xfrm>
            <a:off x="6694762" y="269178"/>
            <a:ext cx="137702" cy="137702"/>
          </a:xfrm>
          <a:prstGeom prst="ellipse">
            <a:avLst/>
          </a:prstGeom>
          <a:solidFill>
            <a:srgbClr val="944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D6752D9-365F-27AD-D149-7B2EA3BBE78E}"/>
              </a:ext>
            </a:extLst>
          </p:cNvPr>
          <p:cNvSpPr txBox="1"/>
          <p:nvPr/>
        </p:nvSpPr>
        <p:spPr>
          <a:xfrm>
            <a:off x="2374900" y="862817"/>
            <a:ext cx="7442200" cy="1052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944AF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en-US" altLang="ko-KR" sz="28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944AF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Websocket</a:t>
            </a:r>
            <a:r>
              <a:rPr lang="ko-KR" altLang="en-US" sz="28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을 이용한 </a:t>
            </a:r>
            <a:r>
              <a:rPr lang="en-US" altLang="ko-KR" sz="28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944AF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1:1 </a:t>
            </a:r>
            <a:r>
              <a:rPr lang="ko-KR" altLang="en-US" sz="28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944AF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채팅구현</a:t>
            </a:r>
            <a:endParaRPr lang="en-US" altLang="ko-KR" sz="28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944AFF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algn="ctr">
              <a:lnSpc>
                <a:spcPct val="130000"/>
              </a:lnSpc>
            </a:pPr>
            <a:r>
              <a:rPr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[</a:t>
            </a:r>
            <a:r>
              <a:rPr lang="ko-KR" altLang="en-US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강사 </a:t>
            </a:r>
            <a:r>
              <a:rPr lang="en-US" altLang="ko-KR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– </a:t>
            </a:r>
            <a:r>
              <a:rPr lang="ko-KR" altLang="en-US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수강생</a:t>
            </a:r>
            <a:r>
              <a:rPr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]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0026622-1AD1-6062-CF85-6D02804E03D4}"/>
              </a:ext>
            </a:extLst>
          </p:cNvPr>
          <p:cNvSpPr txBox="1"/>
          <p:nvPr/>
        </p:nvSpPr>
        <p:spPr>
          <a:xfrm>
            <a:off x="3194050" y="493485"/>
            <a:ext cx="58039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Montserrat SemiBold" pitchFamily="2" charset="0"/>
                <a:ea typeface="G마켓 산스 TTF Medium" panose="02000000000000000000" pitchFamily="2" charset="-127"/>
              </a:rPr>
              <a:t>eduZino</a:t>
            </a:r>
            <a:r>
              <a:rPr lang="en-US" altLang="ko-KR" sz="1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Montserrat SemiBold" pitchFamily="2" charset="0"/>
                <a:ea typeface="G마켓 산스 TTF Medium" panose="02000000000000000000" pitchFamily="2" charset="-127"/>
              </a:rPr>
              <a:t> - </a:t>
            </a:r>
            <a:r>
              <a:rPr lang="ko-KR" altLang="en-US" sz="11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Montserrat SemiBold" pitchFamily="2" charset="0"/>
                <a:ea typeface="G마켓 산스 TTF Medium" panose="02000000000000000000" pitchFamily="2" charset="-127"/>
              </a:rPr>
              <a:t>장해영</a:t>
            </a:r>
            <a:endParaRPr lang="ko-KR" altLang="en-US" sz="1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FFFF"/>
              </a:solidFill>
              <a:latin typeface="Montserrat SemiBold" pitchFamily="2" charset="0"/>
              <a:ea typeface="G마켓 산스 TTF Medium" panose="02000000000000000000" pitchFamily="2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E1AB19A7-EF8E-10F4-23C8-8FEB189DEEBA}"/>
              </a:ext>
            </a:extLst>
          </p:cNvPr>
          <p:cNvSpPr/>
          <p:nvPr/>
        </p:nvSpPr>
        <p:spPr>
          <a:xfrm>
            <a:off x="1499065" y="1975328"/>
            <a:ext cx="4466760" cy="2103480"/>
          </a:xfrm>
          <a:prstGeom prst="rect">
            <a:avLst/>
          </a:prstGeom>
          <a:solidFill>
            <a:srgbClr val="F4F4F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E08C62F9-243E-8F01-0921-D584C1C08D8A}"/>
              </a:ext>
            </a:extLst>
          </p:cNvPr>
          <p:cNvSpPr/>
          <p:nvPr/>
        </p:nvSpPr>
        <p:spPr>
          <a:xfrm>
            <a:off x="1499064" y="1929116"/>
            <a:ext cx="4466759" cy="494487"/>
          </a:xfrm>
          <a:prstGeom prst="rect">
            <a:avLst/>
          </a:prstGeom>
          <a:solidFill>
            <a:srgbClr val="944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E1AB19A7-EF8E-10F4-23C8-8FEB189DEEBA}"/>
              </a:ext>
            </a:extLst>
          </p:cNvPr>
          <p:cNvSpPr/>
          <p:nvPr/>
        </p:nvSpPr>
        <p:spPr>
          <a:xfrm>
            <a:off x="6155148" y="1975328"/>
            <a:ext cx="4466760" cy="2103480"/>
          </a:xfrm>
          <a:prstGeom prst="rect">
            <a:avLst/>
          </a:prstGeom>
          <a:solidFill>
            <a:srgbClr val="F4F4F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E08C62F9-243E-8F01-0921-D584C1C08D8A}"/>
              </a:ext>
            </a:extLst>
          </p:cNvPr>
          <p:cNvSpPr/>
          <p:nvPr/>
        </p:nvSpPr>
        <p:spPr>
          <a:xfrm>
            <a:off x="6155147" y="1929116"/>
            <a:ext cx="4466759" cy="494487"/>
          </a:xfrm>
          <a:prstGeom prst="rect">
            <a:avLst/>
          </a:prstGeom>
          <a:solidFill>
            <a:srgbClr val="944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E1AB19A7-EF8E-10F4-23C8-8FEB189DEEBA}"/>
              </a:ext>
            </a:extLst>
          </p:cNvPr>
          <p:cNvSpPr/>
          <p:nvPr/>
        </p:nvSpPr>
        <p:spPr>
          <a:xfrm>
            <a:off x="1499065" y="4264025"/>
            <a:ext cx="4466760" cy="2103480"/>
          </a:xfrm>
          <a:prstGeom prst="rect">
            <a:avLst/>
          </a:prstGeom>
          <a:solidFill>
            <a:srgbClr val="F4F4F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E08C62F9-243E-8F01-0921-D584C1C08D8A}"/>
              </a:ext>
            </a:extLst>
          </p:cNvPr>
          <p:cNvSpPr/>
          <p:nvPr/>
        </p:nvSpPr>
        <p:spPr>
          <a:xfrm>
            <a:off x="1499064" y="4217813"/>
            <a:ext cx="4466759" cy="494487"/>
          </a:xfrm>
          <a:prstGeom prst="rect">
            <a:avLst/>
          </a:prstGeom>
          <a:solidFill>
            <a:srgbClr val="944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E1AB19A7-EF8E-10F4-23C8-8FEB189DEEBA}"/>
              </a:ext>
            </a:extLst>
          </p:cNvPr>
          <p:cNvSpPr/>
          <p:nvPr/>
        </p:nvSpPr>
        <p:spPr>
          <a:xfrm>
            <a:off x="6155148" y="4264025"/>
            <a:ext cx="4466760" cy="2103480"/>
          </a:xfrm>
          <a:prstGeom prst="rect">
            <a:avLst/>
          </a:prstGeom>
          <a:solidFill>
            <a:srgbClr val="F4F4F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E08C62F9-243E-8F01-0921-D584C1C08D8A}"/>
              </a:ext>
            </a:extLst>
          </p:cNvPr>
          <p:cNvSpPr/>
          <p:nvPr/>
        </p:nvSpPr>
        <p:spPr>
          <a:xfrm>
            <a:off x="6155147" y="4217813"/>
            <a:ext cx="4466759" cy="494487"/>
          </a:xfrm>
          <a:prstGeom prst="rect">
            <a:avLst/>
          </a:prstGeom>
          <a:solidFill>
            <a:srgbClr val="944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6B9156F-C96C-7723-8895-3D1A48F98194}"/>
              </a:ext>
            </a:extLst>
          </p:cNvPr>
          <p:cNvSpPr txBox="1"/>
          <p:nvPr/>
        </p:nvSpPr>
        <p:spPr>
          <a:xfrm>
            <a:off x="1683143" y="1961484"/>
            <a:ext cx="4110754" cy="3939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pPr algn="ctr">
              <a:lnSpc>
                <a:spcPct val="130000"/>
              </a:lnSpc>
            </a:pPr>
            <a:r>
              <a:rPr lang="en-US" altLang="ko-KR" sz="1600" dirty="0" err="1" smtClean="0">
                <a:solidFill>
                  <a:srgbClr val="F4F4F4"/>
                </a:solidFill>
              </a:rPr>
              <a:t>TextWebSocketHandler</a:t>
            </a:r>
            <a:endParaRPr lang="en-US" altLang="ko-KR" sz="1600" dirty="0">
              <a:solidFill>
                <a:srgbClr val="F4F4F4"/>
              </a:solidFill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66B9156F-C96C-7723-8895-3D1A48F98194}"/>
              </a:ext>
            </a:extLst>
          </p:cNvPr>
          <p:cNvSpPr txBox="1"/>
          <p:nvPr/>
        </p:nvSpPr>
        <p:spPr>
          <a:xfrm>
            <a:off x="6333149" y="1961484"/>
            <a:ext cx="4110754" cy="3939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pPr algn="ctr">
              <a:lnSpc>
                <a:spcPct val="130000"/>
              </a:lnSpc>
            </a:pPr>
            <a:r>
              <a:rPr lang="en-US" altLang="ko-KR" sz="1600" dirty="0" smtClean="0">
                <a:solidFill>
                  <a:srgbClr val="F4F4F4"/>
                </a:solidFill>
              </a:rPr>
              <a:t>Model</a:t>
            </a:r>
            <a:endParaRPr lang="en-US" altLang="ko-KR" sz="1600" dirty="0">
              <a:solidFill>
                <a:srgbClr val="F4F4F4"/>
              </a:solidFill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6B9156F-C96C-7723-8895-3D1A48F98194}"/>
              </a:ext>
            </a:extLst>
          </p:cNvPr>
          <p:cNvSpPr txBox="1"/>
          <p:nvPr/>
        </p:nvSpPr>
        <p:spPr>
          <a:xfrm>
            <a:off x="1680104" y="4264025"/>
            <a:ext cx="4110754" cy="3939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pPr algn="ctr">
              <a:lnSpc>
                <a:spcPct val="130000"/>
              </a:lnSpc>
            </a:pPr>
            <a:r>
              <a:rPr lang="en-US" altLang="ko-KR" sz="1600" dirty="0" smtClean="0">
                <a:solidFill>
                  <a:srgbClr val="F4F4F4"/>
                </a:solidFill>
              </a:rPr>
              <a:t>View</a:t>
            </a:r>
            <a:endParaRPr lang="en-US" altLang="ko-KR" sz="1600" dirty="0">
              <a:solidFill>
                <a:srgbClr val="F4F4F4"/>
              </a:solidFill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66B9156F-C96C-7723-8895-3D1A48F98194}"/>
              </a:ext>
            </a:extLst>
          </p:cNvPr>
          <p:cNvSpPr txBox="1"/>
          <p:nvPr/>
        </p:nvSpPr>
        <p:spPr>
          <a:xfrm>
            <a:off x="6330110" y="4264025"/>
            <a:ext cx="4110754" cy="3939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pPr algn="ctr">
              <a:lnSpc>
                <a:spcPct val="130000"/>
              </a:lnSpc>
            </a:pPr>
            <a:r>
              <a:rPr lang="en-US" altLang="ko-KR" sz="1600" dirty="0" smtClean="0">
                <a:solidFill>
                  <a:srgbClr val="F4F4F4"/>
                </a:solidFill>
              </a:rPr>
              <a:t>Controller</a:t>
            </a:r>
            <a:endParaRPr lang="en-US" altLang="ko-KR" sz="1600" dirty="0">
              <a:solidFill>
                <a:srgbClr val="F4F4F4"/>
              </a:solidFill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18E53D99-95AC-BCAB-C63B-90295FFFCBFD}"/>
              </a:ext>
            </a:extLst>
          </p:cNvPr>
          <p:cNvSpPr/>
          <p:nvPr/>
        </p:nvSpPr>
        <p:spPr>
          <a:xfrm>
            <a:off x="1680104" y="2625004"/>
            <a:ext cx="461088" cy="461086"/>
          </a:xfrm>
          <a:prstGeom prst="ellipse">
            <a:avLst/>
          </a:prstGeom>
          <a:solidFill>
            <a:srgbClr val="944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100">
                <a:solidFill>
                  <a:srgbClr val="FFFFFF"/>
                </a:solidFill>
                <a:latin typeface="Montserrat SemiBold" pitchFamily="2" charset="0"/>
                <a:ea typeface="a시월구일2" panose="02020600000000000000" pitchFamily="18" charset="-127"/>
              </a:rPr>
              <a:t>01</a:t>
            </a:r>
            <a:endParaRPr lang="ko-KR" altLang="en-US" sz="1100">
              <a:solidFill>
                <a:srgbClr val="FFFFFF"/>
              </a:solidFill>
              <a:latin typeface="Montserrat SemiBold" pitchFamily="2" charset="0"/>
              <a:ea typeface="a시월구일2" panose="02020600000000000000" pitchFamily="18" charset="-127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4BCAA736-CD56-EEFB-179B-B0C0FB46868D}"/>
              </a:ext>
            </a:extLst>
          </p:cNvPr>
          <p:cNvSpPr txBox="1"/>
          <p:nvPr/>
        </p:nvSpPr>
        <p:spPr>
          <a:xfrm>
            <a:off x="2202152" y="2682586"/>
            <a:ext cx="3588706" cy="406265"/>
          </a:xfrm>
          <a:prstGeom prst="rect">
            <a:avLst/>
          </a:prstGeom>
          <a:noFill/>
        </p:spPr>
        <p:txBody>
          <a:bodyPr wrap="square" tIns="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90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Websocket</a:t>
            </a:r>
            <a:r>
              <a:rPr lang="en-US" altLang="ko-KR" sz="9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sz="9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을 이용하여 클라이언트와 서버를 연결하고</a:t>
            </a:r>
            <a:endParaRPr lang="en-US" altLang="ko-KR" sz="9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9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실시간으로 채팅이 가능하도록 구현</a:t>
            </a:r>
            <a:endParaRPr lang="en-US" altLang="ko-KR" sz="9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18E53D99-95AC-BCAB-C63B-90295FFFCBFD}"/>
              </a:ext>
            </a:extLst>
          </p:cNvPr>
          <p:cNvSpPr/>
          <p:nvPr/>
        </p:nvSpPr>
        <p:spPr>
          <a:xfrm>
            <a:off x="1688708" y="3316777"/>
            <a:ext cx="461088" cy="461086"/>
          </a:xfrm>
          <a:prstGeom prst="ellipse">
            <a:avLst/>
          </a:prstGeom>
          <a:solidFill>
            <a:srgbClr val="944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100" dirty="0" smtClean="0">
                <a:solidFill>
                  <a:srgbClr val="FFFFFF"/>
                </a:solidFill>
                <a:latin typeface="Montserrat SemiBold" pitchFamily="2" charset="0"/>
                <a:ea typeface="a시월구일2" panose="02020600000000000000" pitchFamily="18" charset="-127"/>
              </a:rPr>
              <a:t>02</a:t>
            </a:r>
            <a:endParaRPr lang="ko-KR" altLang="en-US" sz="1100" dirty="0">
              <a:solidFill>
                <a:srgbClr val="FFFFFF"/>
              </a:solidFill>
              <a:latin typeface="Montserrat SemiBold" pitchFamily="2" charset="0"/>
              <a:ea typeface="a시월구일2" panose="02020600000000000000" pitchFamily="18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4BCAA736-CD56-EEFB-179B-B0C0FB46868D}"/>
              </a:ext>
            </a:extLst>
          </p:cNvPr>
          <p:cNvSpPr txBox="1"/>
          <p:nvPr/>
        </p:nvSpPr>
        <p:spPr>
          <a:xfrm>
            <a:off x="2210756" y="3374359"/>
            <a:ext cx="3588706" cy="406265"/>
          </a:xfrm>
          <a:prstGeom prst="rect">
            <a:avLst/>
          </a:prstGeom>
          <a:noFill/>
        </p:spPr>
        <p:txBody>
          <a:bodyPr wrap="square" tIns="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90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채팅방을</a:t>
            </a:r>
            <a:r>
              <a:rPr lang="ko-KR" altLang="en-US" sz="9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생성하고 </a:t>
            </a:r>
            <a:r>
              <a:rPr lang="ko-KR" altLang="en-US" sz="90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채팅내용을</a:t>
            </a:r>
            <a:r>
              <a:rPr lang="ko-KR" altLang="en-US" sz="9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저장하도록</a:t>
            </a:r>
            <a:endParaRPr lang="en-US" altLang="ko-KR" sz="9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9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service</a:t>
            </a:r>
            <a:r>
              <a:rPr lang="ko-KR" altLang="en-US" sz="9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에 데이터를 전달하는 </a:t>
            </a:r>
            <a:r>
              <a:rPr lang="en-US" altLang="ko-KR" sz="9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Controller </a:t>
            </a:r>
            <a:r>
              <a:rPr lang="ko-KR" altLang="en-US" sz="9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역할도 동시에 함</a:t>
            </a:r>
            <a:endParaRPr lang="en-US" altLang="ko-KR" sz="9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id="{18E53D99-95AC-BCAB-C63B-90295FFFCBFD}"/>
              </a:ext>
            </a:extLst>
          </p:cNvPr>
          <p:cNvSpPr/>
          <p:nvPr/>
        </p:nvSpPr>
        <p:spPr>
          <a:xfrm>
            <a:off x="6330110" y="4863886"/>
            <a:ext cx="461088" cy="461086"/>
          </a:xfrm>
          <a:prstGeom prst="ellipse">
            <a:avLst/>
          </a:prstGeom>
          <a:solidFill>
            <a:srgbClr val="944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100">
                <a:solidFill>
                  <a:srgbClr val="FFFFFF"/>
                </a:solidFill>
                <a:latin typeface="Montserrat SemiBold" pitchFamily="2" charset="0"/>
                <a:ea typeface="a시월구일2" panose="02020600000000000000" pitchFamily="18" charset="-127"/>
              </a:rPr>
              <a:t>01</a:t>
            </a:r>
            <a:endParaRPr lang="ko-KR" altLang="en-US" sz="1100">
              <a:solidFill>
                <a:srgbClr val="FFFFFF"/>
              </a:solidFill>
              <a:latin typeface="Montserrat SemiBold" pitchFamily="2" charset="0"/>
              <a:ea typeface="a시월구일2" panose="02020600000000000000" pitchFamily="18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4BCAA736-CD56-EEFB-179B-B0C0FB46868D}"/>
              </a:ext>
            </a:extLst>
          </p:cNvPr>
          <p:cNvSpPr txBox="1"/>
          <p:nvPr/>
        </p:nvSpPr>
        <p:spPr>
          <a:xfrm>
            <a:off x="6852158" y="4921468"/>
            <a:ext cx="3588706" cy="586314"/>
          </a:xfrm>
          <a:prstGeom prst="rect">
            <a:avLst/>
          </a:prstGeom>
          <a:noFill/>
        </p:spPr>
        <p:txBody>
          <a:bodyPr wrap="square" tIns="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9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[</a:t>
            </a:r>
            <a:r>
              <a:rPr lang="ko-KR" altLang="en-US" sz="9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동기</a:t>
            </a:r>
            <a:r>
              <a:rPr lang="en-US" altLang="ko-KR" sz="9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] </a:t>
            </a:r>
            <a:r>
              <a:rPr lang="ko-KR" altLang="en-US" sz="90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채팅방</a:t>
            </a:r>
            <a:r>
              <a:rPr lang="ko-KR" altLang="en-US" sz="9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생성에 필요한</a:t>
            </a:r>
            <a:endParaRPr lang="en-US" altLang="ko-KR" sz="9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9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강사와 수강생 목록을 조회하기 위해 받은 데이터를</a:t>
            </a:r>
            <a:endParaRPr lang="en-US" altLang="ko-KR" sz="9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9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Service </a:t>
            </a:r>
            <a:r>
              <a:rPr lang="ko-KR" altLang="en-US" sz="9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에 전달 후 반환</a:t>
            </a:r>
            <a:endParaRPr lang="en-US" altLang="ko-KR" sz="9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18E53D99-95AC-BCAB-C63B-90295FFFCBFD}"/>
              </a:ext>
            </a:extLst>
          </p:cNvPr>
          <p:cNvSpPr/>
          <p:nvPr/>
        </p:nvSpPr>
        <p:spPr>
          <a:xfrm>
            <a:off x="6330110" y="5558113"/>
            <a:ext cx="461088" cy="461086"/>
          </a:xfrm>
          <a:prstGeom prst="ellipse">
            <a:avLst/>
          </a:prstGeom>
          <a:solidFill>
            <a:srgbClr val="944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100">
                <a:solidFill>
                  <a:srgbClr val="FFFFFF"/>
                </a:solidFill>
                <a:latin typeface="Montserrat SemiBold" pitchFamily="2" charset="0"/>
                <a:ea typeface="a시월구일2" panose="02020600000000000000" pitchFamily="18" charset="-127"/>
              </a:rPr>
              <a:t>01</a:t>
            </a:r>
            <a:endParaRPr lang="ko-KR" altLang="en-US" sz="1100">
              <a:solidFill>
                <a:srgbClr val="FFFFFF"/>
              </a:solidFill>
              <a:latin typeface="Montserrat SemiBold" pitchFamily="2" charset="0"/>
              <a:ea typeface="a시월구일2" panose="02020600000000000000" pitchFamily="18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4BCAA736-CD56-EEFB-179B-B0C0FB46868D}"/>
              </a:ext>
            </a:extLst>
          </p:cNvPr>
          <p:cNvSpPr txBox="1"/>
          <p:nvPr/>
        </p:nvSpPr>
        <p:spPr>
          <a:xfrm>
            <a:off x="6852158" y="5615695"/>
            <a:ext cx="3588706" cy="586314"/>
          </a:xfrm>
          <a:prstGeom prst="rect">
            <a:avLst/>
          </a:prstGeom>
          <a:noFill/>
        </p:spPr>
        <p:txBody>
          <a:bodyPr wrap="square" tIns="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9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[</a:t>
            </a:r>
            <a:r>
              <a:rPr lang="ko-KR" altLang="en-US" sz="9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비동기</a:t>
            </a:r>
            <a:r>
              <a:rPr lang="en-US" altLang="ko-KR" sz="9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]</a:t>
            </a:r>
          </a:p>
          <a:p>
            <a:pPr>
              <a:lnSpc>
                <a:spcPct val="130000"/>
              </a:lnSpc>
            </a:pPr>
            <a:r>
              <a:rPr lang="ko-KR" altLang="en-US" sz="90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채팅방</a:t>
            </a:r>
            <a:r>
              <a:rPr lang="ko-KR" altLang="en-US" sz="9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조회 및 생성</a:t>
            </a:r>
            <a:r>
              <a:rPr lang="en-US" altLang="ko-KR" sz="9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90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채팅내용</a:t>
            </a:r>
            <a:r>
              <a:rPr lang="ko-KR" altLang="en-US" sz="9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조회</a:t>
            </a:r>
            <a:r>
              <a:rPr lang="en-US" altLang="ko-KR" sz="9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90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채팅내용</a:t>
            </a:r>
            <a:r>
              <a:rPr lang="ko-KR" altLang="en-US" sz="9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sz="90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읽음표시</a:t>
            </a:r>
            <a:r>
              <a:rPr lang="ko-KR" altLang="en-US" sz="9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등</a:t>
            </a:r>
            <a:endParaRPr lang="en-US" altLang="ko-KR" sz="9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9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받은 데이터를 </a:t>
            </a:r>
            <a:r>
              <a:rPr lang="en-US" altLang="ko-KR" sz="9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Service</a:t>
            </a:r>
            <a:r>
              <a:rPr lang="ko-KR" altLang="en-US" sz="9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에 전달 후 반환</a:t>
            </a:r>
            <a:endParaRPr lang="en-US" altLang="ko-KR" sz="9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18E53D99-95AC-BCAB-C63B-90295FFFCBFD}"/>
              </a:ext>
            </a:extLst>
          </p:cNvPr>
          <p:cNvSpPr/>
          <p:nvPr/>
        </p:nvSpPr>
        <p:spPr>
          <a:xfrm>
            <a:off x="6330110" y="2786775"/>
            <a:ext cx="461088" cy="461086"/>
          </a:xfrm>
          <a:prstGeom prst="ellipse">
            <a:avLst/>
          </a:prstGeom>
          <a:solidFill>
            <a:srgbClr val="944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100">
                <a:solidFill>
                  <a:srgbClr val="FFFFFF"/>
                </a:solidFill>
                <a:latin typeface="Montserrat SemiBold" pitchFamily="2" charset="0"/>
                <a:ea typeface="a시월구일2" panose="02020600000000000000" pitchFamily="18" charset="-127"/>
              </a:rPr>
              <a:t>01</a:t>
            </a:r>
            <a:endParaRPr lang="ko-KR" altLang="en-US" sz="1100">
              <a:solidFill>
                <a:srgbClr val="FFFFFF"/>
              </a:solidFill>
              <a:latin typeface="Montserrat SemiBold" pitchFamily="2" charset="0"/>
              <a:ea typeface="a시월구일2" panose="02020600000000000000" pitchFamily="18" charset="-127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4BCAA736-CD56-EEFB-179B-B0C0FB46868D}"/>
              </a:ext>
            </a:extLst>
          </p:cNvPr>
          <p:cNvSpPr txBox="1"/>
          <p:nvPr/>
        </p:nvSpPr>
        <p:spPr>
          <a:xfrm>
            <a:off x="6852158" y="2844357"/>
            <a:ext cx="3588706" cy="766364"/>
          </a:xfrm>
          <a:prstGeom prst="rect">
            <a:avLst/>
          </a:prstGeom>
          <a:noFill/>
        </p:spPr>
        <p:txBody>
          <a:bodyPr wrap="square" tIns="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DAO, </a:t>
            </a:r>
            <a:r>
              <a:rPr lang="en-US" altLang="ko-KR" sz="9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MybatisDAO</a:t>
            </a:r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</a:t>
            </a:r>
          </a:p>
          <a:p>
            <a:pPr>
              <a:lnSpc>
                <a:spcPct val="130000"/>
              </a:lnSpc>
            </a:pPr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Service, </a:t>
            </a:r>
            <a:r>
              <a:rPr lang="en-US" altLang="ko-KR" sz="9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ServiceImpl</a:t>
            </a:r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클래스 </a:t>
            </a:r>
            <a:r>
              <a:rPr lang="ko-KR" altLang="en-US" sz="9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사용하여</a:t>
            </a:r>
            <a:endParaRPr lang="en-US" altLang="ko-KR" sz="9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90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채팅방</a:t>
            </a:r>
            <a:r>
              <a:rPr lang="ko-KR" altLang="en-US" sz="9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테이블과 </a:t>
            </a:r>
            <a:r>
              <a:rPr lang="ko-KR" altLang="en-US" sz="90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채팅내용을</a:t>
            </a:r>
            <a:r>
              <a:rPr lang="ko-KR" altLang="en-US" sz="9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담는 메시지 테이블에서</a:t>
            </a:r>
            <a:endParaRPr lang="en-US" altLang="ko-KR" sz="9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9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정보를 조회 하고 </a:t>
            </a:r>
            <a:r>
              <a:rPr lang="en-US" altLang="ko-KR" sz="9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Controller</a:t>
            </a:r>
            <a:r>
              <a:rPr lang="ko-KR" altLang="en-US" sz="9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에 데이터 반환</a:t>
            </a:r>
            <a:endParaRPr lang="en-US" altLang="ko-KR" sz="9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86" name="타원 85">
            <a:extLst>
              <a:ext uri="{FF2B5EF4-FFF2-40B4-BE49-F238E27FC236}">
                <a16:creationId xmlns:a16="http://schemas.microsoft.com/office/drawing/2014/main" id="{18E53D99-95AC-BCAB-C63B-90295FFFCBFD}"/>
              </a:ext>
            </a:extLst>
          </p:cNvPr>
          <p:cNvSpPr/>
          <p:nvPr/>
        </p:nvSpPr>
        <p:spPr>
          <a:xfrm>
            <a:off x="1671500" y="4962092"/>
            <a:ext cx="461088" cy="461086"/>
          </a:xfrm>
          <a:prstGeom prst="ellipse">
            <a:avLst/>
          </a:prstGeom>
          <a:solidFill>
            <a:srgbClr val="944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100">
                <a:solidFill>
                  <a:srgbClr val="FFFFFF"/>
                </a:solidFill>
                <a:latin typeface="Montserrat SemiBold" pitchFamily="2" charset="0"/>
                <a:ea typeface="a시월구일2" panose="02020600000000000000" pitchFamily="18" charset="-127"/>
              </a:rPr>
              <a:t>01</a:t>
            </a:r>
            <a:endParaRPr lang="ko-KR" altLang="en-US" sz="1100">
              <a:solidFill>
                <a:srgbClr val="FFFFFF"/>
              </a:solidFill>
              <a:latin typeface="Montserrat SemiBold" pitchFamily="2" charset="0"/>
              <a:ea typeface="a시월구일2" panose="02020600000000000000" pitchFamily="18" charset="-127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4BCAA736-CD56-EEFB-179B-B0C0FB46868D}"/>
              </a:ext>
            </a:extLst>
          </p:cNvPr>
          <p:cNvSpPr txBox="1"/>
          <p:nvPr/>
        </p:nvSpPr>
        <p:spPr>
          <a:xfrm>
            <a:off x="2193548" y="5019674"/>
            <a:ext cx="3588706" cy="406265"/>
          </a:xfrm>
          <a:prstGeom prst="rect">
            <a:avLst/>
          </a:prstGeom>
          <a:noFill/>
        </p:spPr>
        <p:txBody>
          <a:bodyPr wrap="square" tIns="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90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채팅방생성</a:t>
            </a:r>
            <a:r>
              <a:rPr lang="ko-KR" altLang="en-US" sz="9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및 </a:t>
            </a:r>
            <a:r>
              <a:rPr lang="ko-KR" altLang="en-US" sz="90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채팅내용은</a:t>
            </a:r>
            <a:r>
              <a:rPr lang="ko-KR" altLang="en-US" sz="9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sz="90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Vue</a:t>
            </a:r>
            <a:r>
              <a:rPr lang="en-US" altLang="ko-KR" sz="9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sz="9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를 이용하여 비동기로 데이터를 받아</a:t>
            </a:r>
            <a:endParaRPr lang="en-US" altLang="ko-KR" sz="9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9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화면에 부착</a:t>
            </a:r>
            <a:endParaRPr lang="en-US" altLang="ko-KR" sz="9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18E53D99-95AC-BCAB-C63B-90295FFFCBFD}"/>
              </a:ext>
            </a:extLst>
          </p:cNvPr>
          <p:cNvSpPr/>
          <p:nvPr/>
        </p:nvSpPr>
        <p:spPr>
          <a:xfrm>
            <a:off x="1680104" y="5653865"/>
            <a:ext cx="461088" cy="461086"/>
          </a:xfrm>
          <a:prstGeom prst="ellipse">
            <a:avLst/>
          </a:prstGeom>
          <a:solidFill>
            <a:srgbClr val="944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100" dirty="0" smtClean="0">
                <a:solidFill>
                  <a:srgbClr val="FFFFFF"/>
                </a:solidFill>
                <a:latin typeface="Montserrat SemiBold" pitchFamily="2" charset="0"/>
                <a:ea typeface="a시월구일2" panose="02020600000000000000" pitchFamily="18" charset="-127"/>
              </a:rPr>
              <a:t>02</a:t>
            </a:r>
            <a:endParaRPr lang="ko-KR" altLang="en-US" sz="1100" dirty="0">
              <a:solidFill>
                <a:srgbClr val="FFFFFF"/>
              </a:solidFill>
              <a:latin typeface="Montserrat SemiBold" pitchFamily="2" charset="0"/>
              <a:ea typeface="a시월구일2" panose="02020600000000000000" pitchFamily="18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4BCAA736-CD56-EEFB-179B-B0C0FB46868D}"/>
              </a:ext>
            </a:extLst>
          </p:cNvPr>
          <p:cNvSpPr txBox="1"/>
          <p:nvPr/>
        </p:nvSpPr>
        <p:spPr>
          <a:xfrm>
            <a:off x="2202152" y="5711447"/>
            <a:ext cx="3588706" cy="395878"/>
          </a:xfrm>
          <a:prstGeom prst="rect">
            <a:avLst/>
          </a:prstGeom>
          <a:noFill/>
        </p:spPr>
        <p:txBody>
          <a:bodyPr wrap="square" tIns="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9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수강생을 조회하여 클릭 시 새로운 </a:t>
            </a:r>
            <a:r>
              <a:rPr lang="ko-KR" altLang="en-US" sz="90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채팅방이</a:t>
            </a:r>
            <a:r>
              <a:rPr lang="ko-KR" altLang="en-US" sz="9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생성되거나</a:t>
            </a:r>
            <a:endParaRPr lang="en-US" altLang="ko-KR" sz="9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9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기존의 </a:t>
            </a:r>
            <a:r>
              <a:rPr lang="ko-KR" altLang="en-US" sz="90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채팅방이</a:t>
            </a:r>
            <a:r>
              <a:rPr lang="ko-KR" altLang="en-US" sz="9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보이도록 구현</a:t>
            </a:r>
            <a:endParaRPr lang="en-US" altLang="ko-KR" sz="9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853408E-E9A1-046C-58B5-617CC721C6E3}"/>
              </a:ext>
            </a:extLst>
          </p:cNvPr>
          <p:cNvSpPr txBox="1"/>
          <p:nvPr/>
        </p:nvSpPr>
        <p:spPr>
          <a:xfrm>
            <a:off x="11413519" y="0"/>
            <a:ext cx="778481" cy="318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53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/ 60 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FFFF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990335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med" p14:dur="700">
        <p159:morph option="byObject"/>
      </p:transition>
    </mc:Choice>
    <mc:Fallback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타원 69"/>
          <p:cNvSpPr/>
          <p:nvPr/>
        </p:nvSpPr>
        <p:spPr>
          <a:xfrm>
            <a:off x="6155147" y="315667"/>
            <a:ext cx="510540" cy="510540"/>
          </a:xfrm>
          <a:prstGeom prst="ellipse">
            <a:avLst/>
          </a:prstGeom>
          <a:solidFill>
            <a:srgbClr val="944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1" name="타원 70"/>
          <p:cNvSpPr/>
          <p:nvPr/>
        </p:nvSpPr>
        <p:spPr>
          <a:xfrm>
            <a:off x="6694762" y="269178"/>
            <a:ext cx="137702" cy="137702"/>
          </a:xfrm>
          <a:prstGeom prst="ellipse">
            <a:avLst/>
          </a:prstGeom>
          <a:solidFill>
            <a:srgbClr val="944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2374900" y="862817"/>
            <a:ext cx="7442200" cy="10525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  <a:defRPr/>
            </a:pPr>
            <a:r>
              <a:rPr lang="ko-KR" altLang="en-US" sz="28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944AFF"/>
                </a:solidFill>
                <a:latin typeface="G마켓 산스 TTF Bold"/>
                <a:ea typeface="G마켓 산스 TTF Bold"/>
                <a:cs typeface="+mn-cs"/>
              </a:rPr>
              <a:t> </a:t>
            </a:r>
            <a:r>
              <a:rPr lang="en-US" altLang="ko-KR" sz="28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944AFF"/>
                </a:solidFill>
                <a:latin typeface="G마켓 산스 TTF Bold"/>
                <a:ea typeface="G마켓 산스 TTF Bold"/>
                <a:cs typeface="+mn-cs"/>
              </a:rPr>
              <a:t>Websocket</a:t>
            </a:r>
            <a:r>
              <a:rPr lang="ko-KR" altLang="en-US" sz="28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G마켓 산스 TTF Bold"/>
                <a:ea typeface="G마켓 산스 TTF Bold"/>
                <a:cs typeface="+mn-cs"/>
              </a:rPr>
              <a:t>을 이용한 </a:t>
            </a:r>
            <a:r>
              <a:rPr lang="en-US" altLang="ko-KR" sz="28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944AFF"/>
                </a:solidFill>
                <a:latin typeface="G마켓 산스 TTF Bold"/>
                <a:ea typeface="G마켓 산스 TTF Bold"/>
                <a:cs typeface="+mn-cs"/>
              </a:rPr>
              <a:t>1:1 </a:t>
            </a:r>
            <a:r>
              <a:rPr lang="ko-KR" altLang="en-US" sz="28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944AFF"/>
                </a:solidFill>
                <a:latin typeface="G마켓 산스 TTF Bold"/>
                <a:ea typeface="G마켓 산스 TTF Bold"/>
                <a:cs typeface="+mn-cs"/>
              </a:rPr>
              <a:t>채팅구현</a:t>
            </a:r>
          </a:p>
          <a:p>
            <a:pPr algn="ctr">
              <a:lnSpc>
                <a:spcPct val="130000"/>
              </a:lnSpc>
              <a:defRPr/>
            </a:pPr>
            <a:r>
              <a:rPr lang="en-US" altLang="ko-KR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Bold"/>
                <a:ea typeface="G마켓 산스 TTF Bold"/>
                <a:cs typeface="+mn-cs"/>
              </a:rPr>
              <a:t>[</a:t>
            </a:r>
            <a:r>
              <a:rPr lang="ko-KR" altLang="en-US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Bold"/>
                <a:ea typeface="G마켓 산스 TTF Bold"/>
                <a:cs typeface="+mn-cs"/>
              </a:rPr>
              <a:t>강사 </a:t>
            </a:r>
            <a:r>
              <a:rPr lang="en-US" altLang="ko-KR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Bold"/>
                <a:ea typeface="G마켓 산스 TTF Bold"/>
                <a:cs typeface="+mn-cs"/>
              </a:rPr>
              <a:t>– </a:t>
            </a:r>
            <a:r>
              <a:rPr lang="ko-KR" altLang="en-US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Bold"/>
                <a:ea typeface="G마켓 산스 TTF Bold"/>
                <a:cs typeface="+mn-cs"/>
              </a:rPr>
              <a:t>수강생</a:t>
            </a:r>
            <a:r>
              <a:rPr lang="en-US" altLang="ko-KR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Bold"/>
                <a:ea typeface="G마켓 산스 TTF Bold"/>
                <a:cs typeface="+mn-cs"/>
              </a:rPr>
              <a:t>]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194050" y="493485"/>
            <a:ext cx="58039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1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Montserrat SemiBold"/>
                <a:ea typeface="G마켓 산스 TTF Medium"/>
              </a:rPr>
              <a:t>eduZino - </a:t>
            </a:r>
            <a:r>
              <a:rPr lang="ko-KR" altLang="en-US" sz="11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Montserrat SemiBold"/>
                <a:ea typeface="G마켓 산스 TTF Medium"/>
              </a:rPr>
              <a:t>장해영</a:t>
            </a:r>
          </a:p>
        </p:txBody>
      </p:sp>
      <p:pic>
        <p:nvPicPr>
          <p:cNvPr id="90" name="그림 89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43890" y="2881717"/>
            <a:ext cx="3696215" cy="1771897"/>
          </a:xfrm>
          <a:prstGeom prst="rect">
            <a:avLst/>
          </a:prstGeom>
        </p:spPr>
      </p:pic>
      <p:pic>
        <p:nvPicPr>
          <p:cNvPr id="93" name="그림 92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66513" y="4865941"/>
            <a:ext cx="3787468" cy="1425063"/>
          </a:xfrm>
          <a:prstGeom prst="rect">
            <a:avLst/>
          </a:prstGeom>
        </p:spPr>
      </p:pic>
      <p:pic>
        <p:nvPicPr>
          <p:cNvPr id="94" name="그림 93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4369389" y="2860463"/>
            <a:ext cx="3453221" cy="3433656"/>
          </a:xfrm>
          <a:prstGeom prst="rect">
            <a:avLst/>
          </a:prstGeom>
        </p:spPr>
      </p:pic>
      <p:pic>
        <p:nvPicPr>
          <p:cNvPr id="95" name="그림 94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8993294" y="2367702"/>
            <a:ext cx="1973580" cy="937259"/>
          </a:xfrm>
          <a:prstGeom prst="rect">
            <a:avLst/>
          </a:prstGeom>
        </p:spPr>
      </p:pic>
      <p:pic>
        <p:nvPicPr>
          <p:cNvPr id="96" name="그림 9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8405281" y="3429000"/>
            <a:ext cx="3052661" cy="3127230"/>
          </a:xfrm>
          <a:prstGeom prst="rect">
            <a:avLst/>
          </a:prstGeom>
        </p:spPr>
      </p:pic>
      <p:sp>
        <p:nvSpPr>
          <p:cNvPr id="97" name="TextBox 35"/>
          <p:cNvSpPr txBox="1"/>
          <p:nvPr/>
        </p:nvSpPr>
        <p:spPr>
          <a:xfrm>
            <a:off x="3121556" y="2271047"/>
            <a:ext cx="2266583" cy="3665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ko-KR" altLang="en-US" sz="1400">
                <a:ln w="9525">
                  <a:solidFill>
                    <a:srgbClr val="FFFFFF">
                      <a:alpha val="0"/>
                    </a:srgbClr>
                  </a:solidFill>
                </a:ln>
                <a:solidFill>
                  <a:srgbClr val="944AFF"/>
                </a:solidFill>
                <a:latin typeface="G마켓 산스 TTF Bold"/>
                <a:ea typeface="G마켓 산스 TTF Bold"/>
              </a:rPr>
              <a:t>강사</a:t>
            </a:r>
            <a:r>
              <a:rPr lang="en-US" altLang="ko-KR" sz="1400">
                <a:ln w="9525">
                  <a:solidFill>
                    <a:srgbClr val="FFFFFF">
                      <a:alpha val="0"/>
                    </a:srgbClr>
                  </a:solidFill>
                </a:ln>
                <a:solidFill>
                  <a:srgbClr val="944AFF"/>
                </a:solidFill>
                <a:latin typeface="G마켓 산스 TTF Bold"/>
                <a:ea typeface="G마켓 산스 TTF Bold"/>
              </a:rPr>
              <a:t>. </a:t>
            </a:r>
            <a:r>
              <a:rPr lang="ko-KR" altLang="en-US" sz="1400">
                <a:ln w="9525"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/>
                </a:solidFill>
                <a:latin typeface="G마켓 산스 TTF Bold"/>
                <a:ea typeface="G마켓 산스 TTF Bold"/>
              </a:rPr>
              <a:t>채팅구현페이지</a:t>
            </a:r>
          </a:p>
        </p:txBody>
      </p:sp>
      <p:sp>
        <p:nvSpPr>
          <p:cNvPr id="98" name="TextBox 35"/>
          <p:cNvSpPr txBox="1"/>
          <p:nvPr/>
        </p:nvSpPr>
        <p:spPr>
          <a:xfrm>
            <a:off x="8766541" y="1851946"/>
            <a:ext cx="2266583" cy="3665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ko-KR" altLang="en-US" sz="1400">
                <a:ln w="9525">
                  <a:solidFill>
                    <a:srgbClr val="FFFFFF">
                      <a:alpha val="0"/>
                    </a:srgbClr>
                  </a:solidFill>
                </a:ln>
                <a:solidFill>
                  <a:srgbClr val="944AFF"/>
                </a:solidFill>
                <a:latin typeface="G마켓 산스 TTF Bold"/>
                <a:ea typeface="G마켓 산스 TTF Bold"/>
              </a:rPr>
              <a:t>수강생</a:t>
            </a:r>
            <a:r>
              <a:rPr lang="en-US" altLang="ko-KR" sz="1400">
                <a:ln w="9525">
                  <a:solidFill>
                    <a:srgbClr val="FFFFFF">
                      <a:alpha val="0"/>
                    </a:srgbClr>
                  </a:solidFill>
                </a:ln>
                <a:solidFill>
                  <a:srgbClr val="944AFF"/>
                </a:solidFill>
                <a:latin typeface="G마켓 산스 TTF Bold"/>
                <a:ea typeface="G마켓 산스 TTF Bold"/>
              </a:rPr>
              <a:t>. </a:t>
            </a:r>
            <a:r>
              <a:rPr lang="ko-KR" altLang="en-US" sz="1400">
                <a:ln w="9525"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/>
                </a:solidFill>
                <a:latin typeface="G마켓 산스 TTF Bold"/>
                <a:ea typeface="G마켓 산스 TTF Bold"/>
              </a:rPr>
              <a:t>채팅구현페이지</a:t>
            </a:r>
          </a:p>
        </p:txBody>
      </p:sp>
      <p:sp>
        <p:nvSpPr>
          <p:cNvPr id="99" name="직사각형 25"/>
          <p:cNvSpPr/>
          <p:nvPr/>
        </p:nvSpPr>
        <p:spPr>
          <a:xfrm>
            <a:off x="415260" y="2788856"/>
            <a:ext cx="7491283" cy="3566287"/>
          </a:xfrm>
          <a:prstGeom prst="rect">
            <a:avLst/>
          </a:prstGeom>
          <a:noFill/>
          <a:ln>
            <a:solidFill>
              <a:srgbClr val="944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rgbClr val="FECC0A"/>
              </a:solidFill>
            </a:endParaRPr>
          </a:p>
        </p:txBody>
      </p:sp>
      <p:sp>
        <p:nvSpPr>
          <p:cNvPr id="100" name="직사각형 25"/>
          <p:cNvSpPr/>
          <p:nvPr/>
        </p:nvSpPr>
        <p:spPr>
          <a:xfrm>
            <a:off x="8314661" y="2263923"/>
            <a:ext cx="3247365" cy="4391787"/>
          </a:xfrm>
          <a:prstGeom prst="rect">
            <a:avLst/>
          </a:prstGeom>
          <a:noFill/>
          <a:ln>
            <a:solidFill>
              <a:srgbClr val="944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rgbClr val="FECC0A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853408E-E9A1-046C-58B5-617CC721C6E3}"/>
              </a:ext>
            </a:extLst>
          </p:cNvPr>
          <p:cNvSpPr txBox="1"/>
          <p:nvPr/>
        </p:nvSpPr>
        <p:spPr>
          <a:xfrm>
            <a:off x="11413519" y="0"/>
            <a:ext cx="778481" cy="318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54 / 60 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FFFF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50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/>
          <p:cNvSpPr/>
          <p:nvPr/>
        </p:nvSpPr>
        <p:spPr>
          <a:xfrm>
            <a:off x="6155147" y="315667"/>
            <a:ext cx="510540" cy="510540"/>
          </a:xfrm>
          <a:prstGeom prst="ellipse">
            <a:avLst/>
          </a:prstGeom>
          <a:solidFill>
            <a:srgbClr val="944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6694762" y="269178"/>
            <a:ext cx="137702" cy="137702"/>
          </a:xfrm>
          <a:prstGeom prst="ellipse">
            <a:avLst/>
          </a:prstGeom>
          <a:solidFill>
            <a:srgbClr val="944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374900" y="862817"/>
            <a:ext cx="7442200" cy="6201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  <a:defRPr/>
            </a:pPr>
            <a:r>
              <a:rPr lang="ko-KR" altLang="en-US" sz="28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944AFF"/>
                </a:solidFill>
                <a:latin typeface="G마켓 산스 TTF Bold"/>
                <a:ea typeface="G마켓 산스 TTF Bold"/>
                <a:cs typeface="+mn-cs"/>
              </a:rPr>
              <a:t> </a:t>
            </a:r>
            <a:r>
              <a:rPr lang="en-US" altLang="ko-KR" sz="2800" dirty="0" err="1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944AFF"/>
                </a:solidFill>
                <a:latin typeface="G마켓 산스 TTF Bold"/>
                <a:ea typeface="G마켓 산스 TTF Bold"/>
                <a:cs typeface="+mn-cs"/>
              </a:rPr>
              <a:t>Websocket</a:t>
            </a:r>
            <a:r>
              <a:rPr lang="ko-KR" altLang="en-US" sz="28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G마켓 산스 TTF Bold"/>
                <a:ea typeface="G마켓 산스 TTF Bold"/>
                <a:cs typeface="+mn-cs"/>
              </a:rPr>
              <a:t>을 이용한 </a:t>
            </a:r>
            <a:r>
              <a:rPr lang="en-US" altLang="ko-KR" sz="28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944AFF"/>
                </a:solidFill>
                <a:latin typeface="G마켓 산스 TTF Bold"/>
                <a:ea typeface="G마켓 산스 TTF Bold"/>
                <a:cs typeface="+mn-cs"/>
              </a:rPr>
              <a:t>1:1 </a:t>
            </a:r>
            <a:r>
              <a:rPr lang="ko-KR" altLang="en-US" sz="2800" dirty="0" err="1" smtClean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944AFF"/>
                </a:solidFill>
                <a:latin typeface="G마켓 산스 TTF Bold"/>
                <a:ea typeface="G마켓 산스 TTF Bold"/>
                <a:cs typeface="+mn-cs"/>
              </a:rPr>
              <a:t>채팅구현</a:t>
            </a:r>
            <a:endParaRPr lang="ko-KR" altLang="en-US" sz="2800" dirty="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rgbClr val="944AFF"/>
              </a:solidFill>
              <a:latin typeface="G마켓 산스 TTF Bold"/>
              <a:ea typeface="G마켓 산스 TTF Bold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194050" y="493485"/>
            <a:ext cx="58039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1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Montserrat SemiBold"/>
                <a:ea typeface="G마켓 산스 TTF Medium"/>
              </a:rPr>
              <a:t>eduZino - </a:t>
            </a:r>
            <a:r>
              <a:rPr lang="ko-KR" altLang="en-US" sz="11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Montserrat SemiBold"/>
                <a:ea typeface="G마켓 산스 TTF Medium"/>
              </a:rPr>
              <a:t>장해영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828" y="2477437"/>
            <a:ext cx="4950103" cy="96682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828" y="1996963"/>
            <a:ext cx="4011631" cy="34018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828" y="3514559"/>
            <a:ext cx="3420804" cy="1528851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B1768DEC-0C8D-A78E-5D52-980155811ECF}"/>
              </a:ext>
            </a:extLst>
          </p:cNvPr>
          <p:cNvSpPr/>
          <p:nvPr/>
        </p:nvSpPr>
        <p:spPr>
          <a:xfrm>
            <a:off x="585728" y="1952232"/>
            <a:ext cx="5039003" cy="3125890"/>
          </a:xfrm>
          <a:prstGeom prst="rect">
            <a:avLst/>
          </a:prstGeom>
          <a:noFill/>
          <a:ln>
            <a:solidFill>
              <a:srgbClr val="944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ECC0A"/>
              </a:solidFill>
            </a:endParaRPr>
          </a:p>
        </p:txBody>
      </p:sp>
      <p:sp>
        <p:nvSpPr>
          <p:cNvPr id="10" name="사각형: 둥근 모서리 62">
            <a:extLst>
              <a:ext uri="{FF2B5EF4-FFF2-40B4-BE49-F238E27FC236}">
                <a16:creationId xmlns:a16="http://schemas.microsoft.com/office/drawing/2014/main" id="{61B59D3C-D4CF-C1DF-1CD5-941ADCABC4E0}"/>
              </a:ext>
            </a:extLst>
          </p:cNvPr>
          <p:cNvSpPr/>
          <p:nvPr/>
        </p:nvSpPr>
        <p:spPr>
          <a:xfrm>
            <a:off x="585728" y="5079813"/>
            <a:ext cx="5039003" cy="878444"/>
          </a:xfrm>
          <a:prstGeom prst="roundRect">
            <a:avLst>
              <a:gd name="adj" fmla="val 0"/>
            </a:avLst>
          </a:prstGeom>
          <a:solidFill>
            <a:srgbClr val="E5D6FA"/>
          </a:solidFill>
          <a:ln>
            <a:solidFill>
              <a:srgbClr val="944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ECC0A"/>
              </a:solidFill>
            </a:endParaRPr>
          </a:p>
        </p:txBody>
      </p:sp>
      <p:sp>
        <p:nvSpPr>
          <p:cNvPr id="11" name="화살표: 갈매기형 수장 43">
            <a:extLst>
              <a:ext uri="{FF2B5EF4-FFF2-40B4-BE49-F238E27FC236}">
                <a16:creationId xmlns:a16="http://schemas.microsoft.com/office/drawing/2014/main" id="{F998C421-B826-10A0-D440-C08C1FAF60D5}"/>
              </a:ext>
            </a:extLst>
          </p:cNvPr>
          <p:cNvSpPr/>
          <p:nvPr/>
        </p:nvSpPr>
        <p:spPr>
          <a:xfrm>
            <a:off x="878377" y="5230113"/>
            <a:ext cx="117011" cy="149776"/>
          </a:xfrm>
          <a:prstGeom prst="chevron">
            <a:avLst/>
          </a:prstGeom>
          <a:solidFill>
            <a:srgbClr val="231F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31F20"/>
              </a:solidFill>
            </a:endParaRPr>
          </a:p>
        </p:txBody>
      </p:sp>
      <p:sp>
        <p:nvSpPr>
          <p:cNvPr id="12" name="화살표: 갈매기형 수장 44">
            <a:extLst>
              <a:ext uri="{FF2B5EF4-FFF2-40B4-BE49-F238E27FC236}">
                <a16:creationId xmlns:a16="http://schemas.microsoft.com/office/drawing/2014/main" id="{32B9A88C-CF31-A766-5F6C-79985DBB02C5}"/>
              </a:ext>
            </a:extLst>
          </p:cNvPr>
          <p:cNvSpPr/>
          <p:nvPr/>
        </p:nvSpPr>
        <p:spPr>
          <a:xfrm>
            <a:off x="974732" y="5230113"/>
            <a:ext cx="117011" cy="149776"/>
          </a:xfrm>
          <a:prstGeom prst="chevron">
            <a:avLst/>
          </a:prstGeom>
          <a:solidFill>
            <a:srgbClr val="231F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31F2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B56CC36-44B0-D6E7-60D4-11730442E11E}"/>
              </a:ext>
            </a:extLst>
          </p:cNvPr>
          <p:cNvSpPr txBox="1"/>
          <p:nvPr/>
        </p:nvSpPr>
        <p:spPr>
          <a:xfrm>
            <a:off x="1091744" y="5145727"/>
            <a:ext cx="4075788" cy="81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Selectbox</a:t>
            </a:r>
            <a:r>
              <a:rPr lang="ko-KR" altLang="en-US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로 불러온 수강생 목록에 </a:t>
            </a:r>
            <a:r>
              <a:rPr lang="en-US" altLang="ko-KR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click </a:t>
            </a:r>
            <a:r>
              <a:rPr lang="ko-KR" altLang="en-US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이벤트를 주어</a:t>
            </a:r>
            <a:endParaRPr lang="en-US" altLang="ko-KR" sz="12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20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모달창에서</a:t>
            </a:r>
            <a:r>
              <a:rPr lang="ko-KR" altLang="en-US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“</a:t>
            </a:r>
            <a:r>
              <a:rPr lang="ko-KR" altLang="en-US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메시지를 보내겠습니까</a:t>
            </a:r>
            <a:r>
              <a:rPr lang="en-US" altLang="ko-KR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?”</a:t>
            </a:r>
          </a:p>
          <a:p>
            <a:pPr>
              <a:lnSpc>
                <a:spcPct val="130000"/>
              </a:lnSpc>
            </a:pPr>
            <a:r>
              <a:rPr lang="ko-KR" altLang="en-US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물어본 후 해당 </a:t>
            </a:r>
            <a:r>
              <a:rPr lang="ko-KR" altLang="en-US" sz="120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채팅방으로</a:t>
            </a:r>
            <a:r>
              <a:rPr lang="ko-KR" altLang="en-US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이동하거나 생성</a:t>
            </a:r>
            <a:endParaRPr lang="en-US" altLang="ko-KR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4" name="화살표: 갈매기형 수장 43">
            <a:extLst>
              <a:ext uri="{FF2B5EF4-FFF2-40B4-BE49-F238E27FC236}">
                <a16:creationId xmlns:a16="http://schemas.microsoft.com/office/drawing/2014/main" id="{F998C421-B826-10A0-D440-C08C1FAF60D5}"/>
              </a:ext>
            </a:extLst>
          </p:cNvPr>
          <p:cNvSpPr/>
          <p:nvPr/>
        </p:nvSpPr>
        <p:spPr>
          <a:xfrm>
            <a:off x="6543737" y="5012204"/>
            <a:ext cx="117011" cy="149776"/>
          </a:xfrm>
          <a:prstGeom prst="chevron">
            <a:avLst/>
          </a:prstGeom>
          <a:solidFill>
            <a:srgbClr val="231F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31F20"/>
              </a:solidFill>
            </a:endParaRPr>
          </a:p>
        </p:txBody>
      </p:sp>
      <p:sp>
        <p:nvSpPr>
          <p:cNvPr id="15" name="화살표: 갈매기형 수장 44">
            <a:extLst>
              <a:ext uri="{FF2B5EF4-FFF2-40B4-BE49-F238E27FC236}">
                <a16:creationId xmlns:a16="http://schemas.microsoft.com/office/drawing/2014/main" id="{32B9A88C-CF31-A766-5F6C-79985DBB02C5}"/>
              </a:ext>
            </a:extLst>
          </p:cNvPr>
          <p:cNvSpPr/>
          <p:nvPr/>
        </p:nvSpPr>
        <p:spPr>
          <a:xfrm>
            <a:off x="6640092" y="5012204"/>
            <a:ext cx="117011" cy="149776"/>
          </a:xfrm>
          <a:prstGeom prst="chevron">
            <a:avLst/>
          </a:prstGeom>
          <a:solidFill>
            <a:srgbClr val="231F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31F20"/>
              </a:solidFill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17380" y="1984903"/>
            <a:ext cx="5635513" cy="3277662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B1768DEC-0C8D-A78E-5D52-980155811ECF}"/>
              </a:ext>
            </a:extLst>
          </p:cNvPr>
          <p:cNvSpPr/>
          <p:nvPr/>
        </p:nvSpPr>
        <p:spPr>
          <a:xfrm>
            <a:off x="5889204" y="1952232"/>
            <a:ext cx="5695459" cy="3460328"/>
          </a:xfrm>
          <a:prstGeom prst="rect">
            <a:avLst/>
          </a:prstGeom>
          <a:noFill/>
          <a:ln>
            <a:solidFill>
              <a:srgbClr val="944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ECC0A"/>
              </a:solidFill>
            </a:endParaRPr>
          </a:p>
        </p:txBody>
      </p:sp>
      <p:sp>
        <p:nvSpPr>
          <p:cNvPr id="18" name="사각형: 둥근 모서리 62">
            <a:extLst>
              <a:ext uri="{FF2B5EF4-FFF2-40B4-BE49-F238E27FC236}">
                <a16:creationId xmlns:a16="http://schemas.microsoft.com/office/drawing/2014/main" id="{61B59D3C-D4CF-C1DF-1CD5-941ADCABC4E0}"/>
              </a:ext>
            </a:extLst>
          </p:cNvPr>
          <p:cNvSpPr/>
          <p:nvPr/>
        </p:nvSpPr>
        <p:spPr>
          <a:xfrm>
            <a:off x="5889204" y="5295236"/>
            <a:ext cx="5695459" cy="878444"/>
          </a:xfrm>
          <a:prstGeom prst="roundRect">
            <a:avLst>
              <a:gd name="adj" fmla="val 0"/>
            </a:avLst>
          </a:prstGeom>
          <a:solidFill>
            <a:srgbClr val="E5D6FA"/>
          </a:solidFill>
          <a:ln>
            <a:solidFill>
              <a:srgbClr val="944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ECC0A"/>
              </a:solidFill>
            </a:endParaRPr>
          </a:p>
        </p:txBody>
      </p:sp>
      <p:sp>
        <p:nvSpPr>
          <p:cNvPr id="19" name="화살표: 갈매기형 수장 43">
            <a:extLst>
              <a:ext uri="{FF2B5EF4-FFF2-40B4-BE49-F238E27FC236}">
                <a16:creationId xmlns:a16="http://schemas.microsoft.com/office/drawing/2014/main" id="{F998C421-B826-10A0-D440-C08C1FAF60D5}"/>
              </a:ext>
            </a:extLst>
          </p:cNvPr>
          <p:cNvSpPr/>
          <p:nvPr/>
        </p:nvSpPr>
        <p:spPr>
          <a:xfrm>
            <a:off x="6181853" y="5445536"/>
            <a:ext cx="117011" cy="149776"/>
          </a:xfrm>
          <a:prstGeom prst="chevron">
            <a:avLst/>
          </a:prstGeom>
          <a:solidFill>
            <a:srgbClr val="231F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31F20"/>
              </a:solidFill>
            </a:endParaRPr>
          </a:p>
        </p:txBody>
      </p:sp>
      <p:sp>
        <p:nvSpPr>
          <p:cNvPr id="20" name="화살표: 갈매기형 수장 44">
            <a:extLst>
              <a:ext uri="{FF2B5EF4-FFF2-40B4-BE49-F238E27FC236}">
                <a16:creationId xmlns:a16="http://schemas.microsoft.com/office/drawing/2014/main" id="{32B9A88C-CF31-A766-5F6C-79985DBB02C5}"/>
              </a:ext>
            </a:extLst>
          </p:cNvPr>
          <p:cNvSpPr/>
          <p:nvPr/>
        </p:nvSpPr>
        <p:spPr>
          <a:xfrm>
            <a:off x="6278208" y="5445536"/>
            <a:ext cx="117011" cy="149776"/>
          </a:xfrm>
          <a:prstGeom prst="chevron">
            <a:avLst/>
          </a:prstGeom>
          <a:solidFill>
            <a:srgbClr val="231F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31F2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B56CC36-44B0-D6E7-60D4-11730442E11E}"/>
              </a:ext>
            </a:extLst>
          </p:cNvPr>
          <p:cNvSpPr txBox="1"/>
          <p:nvPr/>
        </p:nvSpPr>
        <p:spPr>
          <a:xfrm>
            <a:off x="6395219" y="5361150"/>
            <a:ext cx="4801625" cy="81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Vue</a:t>
            </a:r>
            <a:r>
              <a:rPr lang="ko-KR" altLang="en-US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를 이용하여 채팅 비동기로 구성</a:t>
            </a:r>
            <a:endParaRPr lang="en-US" altLang="ko-KR" sz="12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Click </a:t>
            </a:r>
            <a:r>
              <a:rPr lang="ko-KR" altLang="en-US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이벤트를 주어 하나의 </a:t>
            </a:r>
            <a:r>
              <a:rPr lang="ko-KR" altLang="en-US" sz="120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채팅방</a:t>
            </a:r>
            <a:r>
              <a:rPr lang="ko-KR" altLang="en-US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클릭 시</a:t>
            </a:r>
            <a:endParaRPr lang="en-US" altLang="ko-KR" sz="12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해당 </a:t>
            </a:r>
            <a:r>
              <a:rPr lang="ko-KR" altLang="en-US" sz="120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채팅방으로</a:t>
            </a:r>
            <a:r>
              <a:rPr lang="ko-KR" altLang="en-US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이동하거나 생성하는 함수 호출</a:t>
            </a:r>
            <a:endParaRPr lang="en-US" altLang="ko-KR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853408E-E9A1-046C-58B5-617CC721C6E3}"/>
              </a:ext>
            </a:extLst>
          </p:cNvPr>
          <p:cNvSpPr txBox="1"/>
          <p:nvPr/>
        </p:nvSpPr>
        <p:spPr>
          <a:xfrm>
            <a:off x="11413519" y="0"/>
            <a:ext cx="778481" cy="318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55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/ 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60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FFFF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744164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50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/>
          <p:cNvSpPr/>
          <p:nvPr/>
        </p:nvSpPr>
        <p:spPr>
          <a:xfrm>
            <a:off x="6155147" y="315667"/>
            <a:ext cx="510540" cy="510540"/>
          </a:xfrm>
          <a:prstGeom prst="ellipse">
            <a:avLst/>
          </a:prstGeom>
          <a:solidFill>
            <a:srgbClr val="944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6694762" y="269178"/>
            <a:ext cx="137702" cy="137702"/>
          </a:xfrm>
          <a:prstGeom prst="ellipse">
            <a:avLst/>
          </a:prstGeom>
          <a:solidFill>
            <a:srgbClr val="944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374900" y="862817"/>
            <a:ext cx="7442200" cy="6201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  <a:defRPr/>
            </a:pPr>
            <a:r>
              <a:rPr lang="ko-KR" altLang="en-US" sz="28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944AFF"/>
                </a:solidFill>
                <a:latin typeface="G마켓 산스 TTF Bold"/>
                <a:ea typeface="G마켓 산스 TTF Bold"/>
                <a:cs typeface="+mn-cs"/>
              </a:rPr>
              <a:t> </a:t>
            </a:r>
            <a:r>
              <a:rPr lang="en-US" altLang="ko-KR" sz="2800" dirty="0" err="1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944AFF"/>
                </a:solidFill>
                <a:latin typeface="G마켓 산스 TTF Bold"/>
                <a:ea typeface="G마켓 산스 TTF Bold"/>
                <a:cs typeface="+mn-cs"/>
              </a:rPr>
              <a:t>Websocket</a:t>
            </a:r>
            <a:r>
              <a:rPr lang="ko-KR" altLang="en-US" sz="28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G마켓 산스 TTF Bold"/>
                <a:ea typeface="G마켓 산스 TTF Bold"/>
                <a:cs typeface="+mn-cs"/>
              </a:rPr>
              <a:t>을 이용한 </a:t>
            </a:r>
            <a:r>
              <a:rPr lang="en-US" altLang="ko-KR" sz="28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944AFF"/>
                </a:solidFill>
                <a:latin typeface="G마켓 산스 TTF Bold"/>
                <a:ea typeface="G마켓 산스 TTF Bold"/>
                <a:cs typeface="+mn-cs"/>
              </a:rPr>
              <a:t>1:1 </a:t>
            </a:r>
            <a:r>
              <a:rPr lang="ko-KR" altLang="en-US" sz="2800" dirty="0" err="1" smtClean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944AFF"/>
                </a:solidFill>
                <a:latin typeface="G마켓 산스 TTF Bold"/>
                <a:ea typeface="G마켓 산스 TTF Bold"/>
                <a:cs typeface="+mn-cs"/>
              </a:rPr>
              <a:t>채팅구현</a:t>
            </a:r>
            <a:endParaRPr lang="ko-KR" altLang="en-US" sz="2800" dirty="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rgbClr val="944AFF"/>
              </a:solidFill>
              <a:latin typeface="G마켓 산스 TTF Bold"/>
              <a:ea typeface="G마켓 산스 TTF Bold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194050" y="493485"/>
            <a:ext cx="58039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1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Montserrat SemiBold"/>
                <a:ea typeface="G마켓 산스 TTF Medium"/>
              </a:rPr>
              <a:t>eduZino - </a:t>
            </a:r>
            <a:r>
              <a:rPr lang="ko-KR" altLang="en-US" sz="11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Montserrat SemiBold"/>
                <a:ea typeface="G마켓 산스 TTF Medium"/>
              </a:rPr>
              <a:t>장해영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1768DEC-0C8D-A78E-5D52-980155811ECF}"/>
              </a:ext>
            </a:extLst>
          </p:cNvPr>
          <p:cNvSpPr/>
          <p:nvPr/>
        </p:nvSpPr>
        <p:spPr>
          <a:xfrm>
            <a:off x="1418525" y="1590709"/>
            <a:ext cx="3617679" cy="3545171"/>
          </a:xfrm>
          <a:prstGeom prst="rect">
            <a:avLst/>
          </a:prstGeom>
          <a:noFill/>
          <a:ln>
            <a:solidFill>
              <a:srgbClr val="944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ECC0A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8999" y="1642042"/>
            <a:ext cx="3509293" cy="3368216"/>
          </a:xfrm>
          <a:prstGeom prst="rect">
            <a:avLst/>
          </a:prstGeom>
        </p:spPr>
      </p:pic>
      <p:sp>
        <p:nvSpPr>
          <p:cNvPr id="8" name="사각형: 둥근 모서리 62">
            <a:extLst>
              <a:ext uri="{FF2B5EF4-FFF2-40B4-BE49-F238E27FC236}">
                <a16:creationId xmlns:a16="http://schemas.microsoft.com/office/drawing/2014/main" id="{61B59D3C-D4CF-C1DF-1CD5-941ADCABC4E0}"/>
              </a:ext>
            </a:extLst>
          </p:cNvPr>
          <p:cNvSpPr/>
          <p:nvPr/>
        </p:nvSpPr>
        <p:spPr>
          <a:xfrm>
            <a:off x="1418525" y="5061591"/>
            <a:ext cx="3617679" cy="878444"/>
          </a:xfrm>
          <a:prstGeom prst="roundRect">
            <a:avLst>
              <a:gd name="adj" fmla="val 0"/>
            </a:avLst>
          </a:prstGeom>
          <a:solidFill>
            <a:srgbClr val="E5D6FA"/>
          </a:solidFill>
          <a:ln>
            <a:solidFill>
              <a:srgbClr val="944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ECC0A"/>
              </a:solidFill>
            </a:endParaRPr>
          </a:p>
        </p:txBody>
      </p:sp>
      <p:sp>
        <p:nvSpPr>
          <p:cNvPr id="9" name="화살표: 갈매기형 수장 43">
            <a:extLst>
              <a:ext uri="{FF2B5EF4-FFF2-40B4-BE49-F238E27FC236}">
                <a16:creationId xmlns:a16="http://schemas.microsoft.com/office/drawing/2014/main" id="{F998C421-B826-10A0-D440-C08C1FAF60D5}"/>
              </a:ext>
            </a:extLst>
          </p:cNvPr>
          <p:cNvSpPr/>
          <p:nvPr/>
        </p:nvSpPr>
        <p:spPr>
          <a:xfrm>
            <a:off x="1676253" y="5211891"/>
            <a:ext cx="117011" cy="149776"/>
          </a:xfrm>
          <a:prstGeom prst="chevron">
            <a:avLst/>
          </a:prstGeom>
          <a:solidFill>
            <a:srgbClr val="231F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31F20"/>
              </a:solidFill>
            </a:endParaRPr>
          </a:p>
        </p:txBody>
      </p:sp>
      <p:sp>
        <p:nvSpPr>
          <p:cNvPr id="10" name="화살표: 갈매기형 수장 44">
            <a:extLst>
              <a:ext uri="{FF2B5EF4-FFF2-40B4-BE49-F238E27FC236}">
                <a16:creationId xmlns:a16="http://schemas.microsoft.com/office/drawing/2014/main" id="{32B9A88C-CF31-A766-5F6C-79985DBB02C5}"/>
              </a:ext>
            </a:extLst>
          </p:cNvPr>
          <p:cNvSpPr/>
          <p:nvPr/>
        </p:nvSpPr>
        <p:spPr>
          <a:xfrm>
            <a:off x="1772608" y="5211891"/>
            <a:ext cx="117011" cy="149776"/>
          </a:xfrm>
          <a:prstGeom prst="chevron">
            <a:avLst/>
          </a:prstGeom>
          <a:solidFill>
            <a:srgbClr val="231F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31F2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B56CC36-44B0-D6E7-60D4-11730442E11E}"/>
              </a:ext>
            </a:extLst>
          </p:cNvPr>
          <p:cNvSpPr txBox="1"/>
          <p:nvPr/>
        </p:nvSpPr>
        <p:spPr>
          <a:xfrm>
            <a:off x="1889620" y="5127505"/>
            <a:ext cx="2894112" cy="81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[</a:t>
            </a:r>
            <a:r>
              <a:rPr lang="ko-KR" altLang="en-US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비동기</a:t>
            </a:r>
            <a:r>
              <a:rPr lang="en-US" altLang="ko-KR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]</a:t>
            </a:r>
          </a:p>
          <a:p>
            <a:pPr>
              <a:lnSpc>
                <a:spcPct val="130000"/>
              </a:lnSpc>
            </a:pPr>
            <a:r>
              <a:rPr lang="ko-KR" altLang="en-US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읽지 않은 메시지 수를 표시하고</a:t>
            </a:r>
            <a:endParaRPr lang="en-US" altLang="ko-KR" sz="12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20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채팅방</a:t>
            </a:r>
            <a:r>
              <a:rPr lang="ko-KR" altLang="en-US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입장 시</a:t>
            </a:r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읽음 표시</a:t>
            </a:r>
            <a:endParaRPr lang="en-US" altLang="ko-KR" sz="12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1307" y="1642042"/>
            <a:ext cx="2648470" cy="487529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11307" y="2214025"/>
            <a:ext cx="5171825" cy="2405097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B1768DEC-0C8D-A78E-5D52-980155811ECF}"/>
              </a:ext>
            </a:extLst>
          </p:cNvPr>
          <p:cNvSpPr/>
          <p:nvPr/>
        </p:nvSpPr>
        <p:spPr>
          <a:xfrm>
            <a:off x="5484306" y="1590709"/>
            <a:ext cx="5244547" cy="3208120"/>
          </a:xfrm>
          <a:prstGeom prst="rect">
            <a:avLst/>
          </a:prstGeom>
          <a:noFill/>
          <a:ln>
            <a:solidFill>
              <a:srgbClr val="944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ECC0A"/>
              </a:solidFill>
            </a:endParaRPr>
          </a:p>
        </p:txBody>
      </p:sp>
      <p:sp>
        <p:nvSpPr>
          <p:cNvPr id="15" name="사각형: 둥근 모서리 62">
            <a:extLst>
              <a:ext uri="{FF2B5EF4-FFF2-40B4-BE49-F238E27FC236}">
                <a16:creationId xmlns:a16="http://schemas.microsoft.com/office/drawing/2014/main" id="{61B59D3C-D4CF-C1DF-1CD5-941ADCABC4E0}"/>
              </a:ext>
            </a:extLst>
          </p:cNvPr>
          <p:cNvSpPr/>
          <p:nvPr/>
        </p:nvSpPr>
        <p:spPr>
          <a:xfrm>
            <a:off x="5487667" y="4703576"/>
            <a:ext cx="5241186" cy="1661101"/>
          </a:xfrm>
          <a:prstGeom prst="roundRect">
            <a:avLst>
              <a:gd name="adj" fmla="val 0"/>
            </a:avLst>
          </a:prstGeom>
          <a:solidFill>
            <a:srgbClr val="E5D6FA"/>
          </a:solidFill>
          <a:ln>
            <a:solidFill>
              <a:srgbClr val="944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ECC0A"/>
              </a:solidFill>
            </a:endParaRPr>
          </a:p>
        </p:txBody>
      </p:sp>
      <p:sp>
        <p:nvSpPr>
          <p:cNvPr id="16" name="화살표: 갈매기형 수장 43">
            <a:extLst>
              <a:ext uri="{FF2B5EF4-FFF2-40B4-BE49-F238E27FC236}">
                <a16:creationId xmlns:a16="http://schemas.microsoft.com/office/drawing/2014/main" id="{F998C421-B826-10A0-D440-C08C1FAF60D5}"/>
              </a:ext>
            </a:extLst>
          </p:cNvPr>
          <p:cNvSpPr/>
          <p:nvPr/>
        </p:nvSpPr>
        <p:spPr>
          <a:xfrm>
            <a:off x="5780315" y="4853876"/>
            <a:ext cx="117011" cy="149776"/>
          </a:xfrm>
          <a:prstGeom prst="chevron">
            <a:avLst/>
          </a:prstGeom>
          <a:solidFill>
            <a:srgbClr val="231F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31F20"/>
              </a:solidFill>
            </a:endParaRPr>
          </a:p>
        </p:txBody>
      </p:sp>
      <p:sp>
        <p:nvSpPr>
          <p:cNvPr id="17" name="화살표: 갈매기형 수장 44">
            <a:extLst>
              <a:ext uri="{FF2B5EF4-FFF2-40B4-BE49-F238E27FC236}">
                <a16:creationId xmlns:a16="http://schemas.microsoft.com/office/drawing/2014/main" id="{32B9A88C-CF31-A766-5F6C-79985DBB02C5}"/>
              </a:ext>
            </a:extLst>
          </p:cNvPr>
          <p:cNvSpPr/>
          <p:nvPr/>
        </p:nvSpPr>
        <p:spPr>
          <a:xfrm>
            <a:off x="5876670" y="4853876"/>
            <a:ext cx="117011" cy="149776"/>
          </a:xfrm>
          <a:prstGeom prst="chevron">
            <a:avLst/>
          </a:prstGeom>
          <a:solidFill>
            <a:srgbClr val="231F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31F2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B56CC36-44B0-D6E7-60D4-11730442E11E}"/>
              </a:ext>
            </a:extLst>
          </p:cNvPr>
          <p:cNvSpPr txBox="1"/>
          <p:nvPr/>
        </p:nvSpPr>
        <p:spPr>
          <a:xfrm>
            <a:off x="5993681" y="4769490"/>
            <a:ext cx="4638651" cy="15327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[</a:t>
            </a:r>
            <a:r>
              <a:rPr lang="ko-KR" altLang="en-US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비동기</a:t>
            </a:r>
            <a:r>
              <a:rPr lang="en-US" altLang="ko-KR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]</a:t>
            </a:r>
          </a:p>
          <a:p>
            <a:pPr>
              <a:lnSpc>
                <a:spcPct val="130000"/>
              </a:lnSpc>
            </a:pPr>
            <a:r>
              <a:rPr lang="en-US" altLang="ko-KR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- </a:t>
            </a:r>
            <a:r>
              <a:rPr lang="ko-KR" altLang="en-US" sz="120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채팅방의</a:t>
            </a:r>
            <a:r>
              <a:rPr lang="ko-KR" altLang="en-US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header</a:t>
            </a:r>
            <a:r>
              <a:rPr lang="ko-KR" altLang="en-US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</a:t>
            </a:r>
            <a:r>
              <a:rPr lang="ko-KR" altLang="en-US" sz="120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채팅방</a:t>
            </a:r>
            <a:r>
              <a:rPr lang="ko-KR" altLang="en-US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이름 출력</a:t>
            </a:r>
            <a:r>
              <a:rPr lang="en-US" altLang="ko-KR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)</a:t>
            </a:r>
          </a:p>
          <a:p>
            <a:pPr marL="171450" indent="-171450">
              <a:lnSpc>
                <a:spcPct val="130000"/>
              </a:lnSpc>
              <a:buFontTx/>
              <a:buChar char="-"/>
            </a:pPr>
            <a:r>
              <a:rPr lang="ko-KR" altLang="en-US" sz="120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채팅방의</a:t>
            </a:r>
            <a:r>
              <a:rPr lang="ko-KR" altLang="en-US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footer (</a:t>
            </a:r>
            <a:r>
              <a:rPr lang="en-US" altLang="ko-KR" sz="120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textarea</a:t>
            </a:r>
            <a:r>
              <a:rPr lang="en-US" altLang="ko-KR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및 전송 버튼</a:t>
            </a:r>
            <a:r>
              <a:rPr lang="en-US" altLang="ko-KR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)</a:t>
            </a:r>
          </a:p>
          <a:p>
            <a:pPr marL="171450" indent="-171450">
              <a:lnSpc>
                <a:spcPct val="130000"/>
              </a:lnSpc>
              <a:buFontTx/>
              <a:buChar char="-"/>
            </a:pPr>
            <a:r>
              <a:rPr lang="en-US" altLang="ko-KR" sz="120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getChatHeadFoot</a:t>
            </a:r>
            <a:r>
              <a:rPr lang="en-US" altLang="ko-KR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()</a:t>
            </a:r>
          </a:p>
          <a:p>
            <a:pPr>
              <a:lnSpc>
                <a:spcPct val="130000"/>
              </a:lnSpc>
            </a:pPr>
            <a:r>
              <a:rPr lang="en-US" altLang="ko-KR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   : </a:t>
            </a:r>
            <a:r>
              <a:rPr lang="ko-KR" altLang="en-US" sz="120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채팅방</a:t>
            </a:r>
            <a:r>
              <a:rPr lang="ko-KR" altLang="en-US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클릭 시 </a:t>
            </a:r>
            <a:r>
              <a:rPr lang="en-US" altLang="ko-KR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header</a:t>
            </a:r>
            <a:r>
              <a:rPr lang="ko-KR" altLang="en-US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와 </a:t>
            </a:r>
            <a:r>
              <a:rPr lang="en-US" altLang="ko-KR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footer</a:t>
            </a:r>
            <a:r>
              <a:rPr lang="ko-KR" altLang="en-US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를 불러오는 함수</a:t>
            </a:r>
            <a:endParaRPr lang="en-US" altLang="ko-KR" sz="12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   </a:t>
            </a:r>
            <a:r>
              <a:rPr lang="ko-KR" altLang="en-US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클릭 시 넘어오는 데이터를 이용해 해당 </a:t>
            </a:r>
            <a:r>
              <a:rPr lang="ko-KR" altLang="en-US" sz="120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채팅방의</a:t>
            </a:r>
            <a:r>
              <a:rPr lang="ko-KR" altLang="en-US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정보를 불러옴</a:t>
            </a:r>
            <a:endParaRPr lang="en-US" altLang="ko-KR" sz="12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853408E-E9A1-046C-58B5-617CC721C6E3}"/>
              </a:ext>
            </a:extLst>
          </p:cNvPr>
          <p:cNvSpPr txBox="1"/>
          <p:nvPr/>
        </p:nvSpPr>
        <p:spPr>
          <a:xfrm>
            <a:off x="11413519" y="0"/>
            <a:ext cx="778481" cy="318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56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/ 60 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FFFF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489823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50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>
            <a:extLst>
              <a:ext uri="{FF2B5EF4-FFF2-40B4-BE49-F238E27FC236}">
                <a16:creationId xmlns:a16="http://schemas.microsoft.com/office/drawing/2014/main" id="{84742B08-2C2C-DA64-07BA-D67A368C3E26}"/>
              </a:ext>
            </a:extLst>
          </p:cNvPr>
          <p:cNvSpPr/>
          <p:nvPr/>
        </p:nvSpPr>
        <p:spPr>
          <a:xfrm>
            <a:off x="6155147" y="315667"/>
            <a:ext cx="510540" cy="510540"/>
          </a:xfrm>
          <a:prstGeom prst="ellipse">
            <a:avLst/>
          </a:prstGeom>
          <a:solidFill>
            <a:srgbClr val="944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D91DE459-1A2E-7BCF-CABD-6DBBBA301CF5}"/>
              </a:ext>
            </a:extLst>
          </p:cNvPr>
          <p:cNvSpPr/>
          <p:nvPr/>
        </p:nvSpPr>
        <p:spPr>
          <a:xfrm>
            <a:off x="6694762" y="269178"/>
            <a:ext cx="137702" cy="137702"/>
          </a:xfrm>
          <a:prstGeom prst="ellipse">
            <a:avLst/>
          </a:prstGeom>
          <a:solidFill>
            <a:srgbClr val="944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6752D9-365F-27AD-D149-7B2EA3BBE78E}"/>
              </a:ext>
            </a:extLst>
          </p:cNvPr>
          <p:cNvSpPr txBox="1"/>
          <p:nvPr/>
        </p:nvSpPr>
        <p:spPr>
          <a:xfrm>
            <a:off x="2374900" y="862817"/>
            <a:ext cx="7442200" cy="1012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944AF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en-US" altLang="ko-KR" sz="28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944AF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Websocket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을 이용한 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944AF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1:1 </a:t>
            </a:r>
            <a:r>
              <a:rPr lang="ko-KR" altLang="en-US" sz="28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944AF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채팅구현</a:t>
            </a:r>
            <a:endParaRPr lang="en-US" altLang="ko-KR" sz="28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944AFF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algn="ctr">
              <a:lnSpc>
                <a:spcPct val="130000"/>
              </a:lnSpc>
            </a:pPr>
            <a:r>
              <a:rPr lang="en-US" altLang="ko-KR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[</a:t>
            </a:r>
            <a:r>
              <a:rPr lang="en-US" altLang="ko-KR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944AF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View – </a:t>
            </a:r>
            <a:r>
              <a:rPr lang="ko-KR" altLang="en-US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채팅 메시지 목록</a:t>
            </a:r>
            <a:r>
              <a:rPr lang="en-US" altLang="ko-KR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]</a:t>
            </a:r>
            <a:endParaRPr lang="en-US" altLang="ko-KR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026622-1AD1-6062-CF85-6D02804E03D4}"/>
              </a:ext>
            </a:extLst>
          </p:cNvPr>
          <p:cNvSpPr txBox="1"/>
          <p:nvPr/>
        </p:nvSpPr>
        <p:spPr>
          <a:xfrm>
            <a:off x="3079785" y="491706"/>
            <a:ext cx="58039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Montserrat SemiBold" pitchFamily="2" charset="0"/>
                <a:ea typeface="G마켓 산스 TTF Medium" panose="02000000000000000000" pitchFamily="2" charset="-127"/>
              </a:rPr>
              <a:t>eduZino</a:t>
            </a:r>
            <a:r>
              <a:rPr lang="en-US" altLang="ko-KR" sz="1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Montserrat SemiBold" pitchFamily="2" charset="0"/>
                <a:ea typeface="G마켓 산스 TTF Medium" panose="02000000000000000000" pitchFamily="2" charset="-127"/>
              </a:rPr>
              <a:t> - </a:t>
            </a:r>
            <a:r>
              <a:rPr lang="ko-KR" altLang="en-US" sz="11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Montserrat SemiBold" pitchFamily="2" charset="0"/>
                <a:ea typeface="G마켓 산스 TTF Medium" panose="02000000000000000000" pitchFamily="2" charset="-127"/>
              </a:rPr>
              <a:t>장해영</a:t>
            </a:r>
            <a:endParaRPr lang="ko-KR" altLang="en-US" sz="1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FFFF"/>
              </a:solidFill>
              <a:latin typeface="Montserrat SemiBold" pitchFamily="2" charset="0"/>
              <a:ea typeface="G마켓 산스 TTF Medium" panose="02000000000000000000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1768DEC-0C8D-A78E-5D52-980155811ECF}"/>
              </a:ext>
            </a:extLst>
          </p:cNvPr>
          <p:cNvSpPr/>
          <p:nvPr/>
        </p:nvSpPr>
        <p:spPr>
          <a:xfrm>
            <a:off x="364658" y="1908073"/>
            <a:ext cx="11554910" cy="4828591"/>
          </a:xfrm>
          <a:prstGeom prst="rect">
            <a:avLst/>
          </a:prstGeom>
          <a:noFill/>
          <a:ln>
            <a:solidFill>
              <a:srgbClr val="944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ECC0A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872" y="1946804"/>
            <a:ext cx="2854204" cy="320593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50818" y="4583420"/>
            <a:ext cx="5689308" cy="205570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05104" y="1946804"/>
            <a:ext cx="2433543" cy="2980552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74129" y="1965474"/>
            <a:ext cx="2511424" cy="2520410"/>
          </a:xfrm>
          <a:prstGeom prst="rect">
            <a:avLst/>
          </a:prstGeom>
        </p:spPr>
      </p:pic>
      <p:sp>
        <p:nvSpPr>
          <p:cNvPr id="11" name="사각형: 둥근 모서리 62">
            <a:extLst>
              <a:ext uri="{FF2B5EF4-FFF2-40B4-BE49-F238E27FC236}">
                <a16:creationId xmlns:a16="http://schemas.microsoft.com/office/drawing/2014/main" id="{61B59D3C-D4CF-C1DF-1CD5-941ADCABC4E0}"/>
              </a:ext>
            </a:extLst>
          </p:cNvPr>
          <p:cNvSpPr/>
          <p:nvPr/>
        </p:nvSpPr>
        <p:spPr>
          <a:xfrm>
            <a:off x="9123867" y="5268247"/>
            <a:ext cx="2792817" cy="1469538"/>
          </a:xfrm>
          <a:prstGeom prst="roundRect">
            <a:avLst>
              <a:gd name="adj" fmla="val 0"/>
            </a:avLst>
          </a:prstGeom>
          <a:solidFill>
            <a:srgbClr val="E5D6FA"/>
          </a:solidFill>
          <a:ln>
            <a:solidFill>
              <a:srgbClr val="944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ECC0A"/>
              </a:solidFill>
            </a:endParaRPr>
          </a:p>
        </p:txBody>
      </p:sp>
      <p:sp>
        <p:nvSpPr>
          <p:cNvPr id="12" name="화살표: 갈매기형 수장 43">
            <a:extLst>
              <a:ext uri="{FF2B5EF4-FFF2-40B4-BE49-F238E27FC236}">
                <a16:creationId xmlns:a16="http://schemas.microsoft.com/office/drawing/2014/main" id="{F998C421-B826-10A0-D440-C08C1FAF60D5}"/>
              </a:ext>
            </a:extLst>
          </p:cNvPr>
          <p:cNvSpPr/>
          <p:nvPr/>
        </p:nvSpPr>
        <p:spPr>
          <a:xfrm>
            <a:off x="9381595" y="5418547"/>
            <a:ext cx="117011" cy="149776"/>
          </a:xfrm>
          <a:prstGeom prst="chevron">
            <a:avLst/>
          </a:prstGeom>
          <a:solidFill>
            <a:srgbClr val="231F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31F20"/>
              </a:solidFill>
            </a:endParaRPr>
          </a:p>
        </p:txBody>
      </p:sp>
      <p:sp>
        <p:nvSpPr>
          <p:cNvPr id="13" name="화살표: 갈매기형 수장 44">
            <a:extLst>
              <a:ext uri="{FF2B5EF4-FFF2-40B4-BE49-F238E27FC236}">
                <a16:creationId xmlns:a16="http://schemas.microsoft.com/office/drawing/2014/main" id="{32B9A88C-CF31-A766-5F6C-79985DBB02C5}"/>
              </a:ext>
            </a:extLst>
          </p:cNvPr>
          <p:cNvSpPr/>
          <p:nvPr/>
        </p:nvSpPr>
        <p:spPr>
          <a:xfrm>
            <a:off x="9477950" y="5418547"/>
            <a:ext cx="117011" cy="149776"/>
          </a:xfrm>
          <a:prstGeom prst="chevron">
            <a:avLst/>
          </a:prstGeom>
          <a:solidFill>
            <a:srgbClr val="231F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31F2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B56CC36-44B0-D6E7-60D4-11730442E11E}"/>
              </a:ext>
            </a:extLst>
          </p:cNvPr>
          <p:cNvSpPr txBox="1"/>
          <p:nvPr/>
        </p:nvSpPr>
        <p:spPr>
          <a:xfrm>
            <a:off x="9594962" y="5334161"/>
            <a:ext cx="2243686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[</a:t>
            </a:r>
            <a:r>
              <a:rPr lang="en-US" altLang="ko-KR" sz="120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MessageRightCard</a:t>
            </a:r>
            <a:r>
              <a:rPr lang="en-US" altLang="ko-KR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]</a:t>
            </a:r>
          </a:p>
          <a:p>
            <a:pPr>
              <a:lnSpc>
                <a:spcPct val="130000"/>
              </a:lnSpc>
            </a:pPr>
            <a:r>
              <a:rPr lang="en-US" altLang="ko-KR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[</a:t>
            </a:r>
            <a:r>
              <a:rPr lang="en-US" altLang="ko-KR" sz="120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MessageLeftCard</a:t>
            </a:r>
            <a:r>
              <a:rPr lang="en-US" altLang="ko-KR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]</a:t>
            </a:r>
          </a:p>
          <a:p>
            <a:pPr>
              <a:lnSpc>
                <a:spcPct val="130000"/>
              </a:lnSpc>
            </a:pPr>
            <a:r>
              <a:rPr lang="en-US" altLang="ko-KR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: </a:t>
            </a:r>
            <a:r>
              <a:rPr lang="en-US" altLang="ko-KR" sz="120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js</a:t>
            </a:r>
            <a:r>
              <a:rPr lang="ko-KR" altLang="en-US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의 </a:t>
            </a:r>
            <a:r>
              <a:rPr lang="en-US" altLang="ko-KR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class</a:t>
            </a:r>
            <a:r>
              <a:rPr lang="ko-KR" altLang="en-US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로 구성</a:t>
            </a:r>
            <a:endParaRPr lang="en-US" altLang="ko-KR" sz="12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New </a:t>
            </a:r>
            <a:r>
              <a:rPr lang="ko-KR" altLang="en-US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하여 필요한 데이터를</a:t>
            </a:r>
            <a:endParaRPr lang="en-US" altLang="ko-KR" sz="12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넘겨 받아 사용</a:t>
            </a:r>
            <a:endParaRPr lang="en-US" altLang="ko-KR" sz="12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5" name="사각형: 둥근 모서리 62">
            <a:extLst>
              <a:ext uri="{FF2B5EF4-FFF2-40B4-BE49-F238E27FC236}">
                <a16:creationId xmlns:a16="http://schemas.microsoft.com/office/drawing/2014/main" id="{61B59D3C-D4CF-C1DF-1CD5-941ADCABC4E0}"/>
              </a:ext>
            </a:extLst>
          </p:cNvPr>
          <p:cNvSpPr/>
          <p:nvPr/>
        </p:nvSpPr>
        <p:spPr>
          <a:xfrm>
            <a:off x="3346743" y="2510978"/>
            <a:ext cx="2792817" cy="1469538"/>
          </a:xfrm>
          <a:prstGeom prst="roundRect">
            <a:avLst>
              <a:gd name="adj" fmla="val 0"/>
            </a:avLst>
          </a:prstGeom>
          <a:solidFill>
            <a:srgbClr val="E5D6FA"/>
          </a:solidFill>
          <a:ln>
            <a:solidFill>
              <a:srgbClr val="944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ECC0A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B56CC36-44B0-D6E7-60D4-11730442E11E}"/>
              </a:ext>
            </a:extLst>
          </p:cNvPr>
          <p:cNvSpPr txBox="1"/>
          <p:nvPr/>
        </p:nvSpPr>
        <p:spPr>
          <a:xfrm>
            <a:off x="3817838" y="2576892"/>
            <a:ext cx="2243686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[</a:t>
            </a:r>
            <a:r>
              <a:rPr lang="ko-KR" altLang="en-US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비동기</a:t>
            </a:r>
            <a:r>
              <a:rPr lang="en-US" altLang="ko-KR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]</a:t>
            </a:r>
          </a:p>
          <a:p>
            <a:pPr>
              <a:lnSpc>
                <a:spcPct val="130000"/>
              </a:lnSpc>
            </a:pPr>
            <a:r>
              <a:rPr lang="en-US" altLang="ko-KR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Get </a:t>
            </a:r>
            <a:r>
              <a:rPr lang="ko-KR" altLang="en-US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방식을 사용하여</a:t>
            </a:r>
            <a:endParaRPr lang="en-US" altLang="ko-KR" sz="12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DB</a:t>
            </a:r>
            <a:r>
              <a:rPr lang="ko-KR" altLang="en-US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에 저장된</a:t>
            </a:r>
            <a:endParaRPr lang="en-US" altLang="ko-KR" sz="12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20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채팅방의</a:t>
            </a:r>
            <a:r>
              <a:rPr lang="ko-KR" altLang="en-US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모든 메시지를</a:t>
            </a:r>
            <a:endParaRPr lang="en-US" altLang="ko-KR" sz="12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가져옴</a:t>
            </a:r>
            <a:endParaRPr lang="en-US" altLang="ko-KR" sz="12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853408E-E9A1-046C-58B5-617CC721C6E3}"/>
              </a:ext>
            </a:extLst>
          </p:cNvPr>
          <p:cNvSpPr txBox="1"/>
          <p:nvPr/>
        </p:nvSpPr>
        <p:spPr>
          <a:xfrm>
            <a:off x="11413519" y="0"/>
            <a:ext cx="778481" cy="318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57 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/ 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60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FFFF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02208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50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타원 14"/>
          <p:cNvSpPr/>
          <p:nvPr/>
        </p:nvSpPr>
        <p:spPr>
          <a:xfrm>
            <a:off x="6155147" y="315667"/>
            <a:ext cx="510540" cy="510540"/>
          </a:xfrm>
          <a:prstGeom prst="ellipse">
            <a:avLst/>
          </a:prstGeom>
          <a:solidFill>
            <a:srgbClr val="944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6694762" y="269178"/>
            <a:ext cx="137702" cy="137702"/>
          </a:xfrm>
          <a:prstGeom prst="ellipse">
            <a:avLst/>
          </a:prstGeom>
          <a:solidFill>
            <a:srgbClr val="944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374900" y="862817"/>
            <a:ext cx="7442200" cy="6201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  <a:defRPr/>
            </a:pPr>
            <a:r>
              <a:rPr lang="ko-KR" altLang="en-US" sz="28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944AFF"/>
                </a:solidFill>
                <a:latin typeface="G마켓 산스 TTF Bold"/>
                <a:ea typeface="G마켓 산스 TTF Bold"/>
                <a:cs typeface="+mn-cs"/>
              </a:rPr>
              <a:t> </a:t>
            </a:r>
            <a:r>
              <a:rPr lang="en-US" altLang="ko-KR" sz="2800" dirty="0" err="1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944AFF"/>
                </a:solidFill>
                <a:latin typeface="G마켓 산스 TTF Bold"/>
                <a:ea typeface="G마켓 산스 TTF Bold"/>
                <a:cs typeface="+mn-cs"/>
              </a:rPr>
              <a:t>Websocket</a:t>
            </a:r>
            <a:r>
              <a:rPr lang="ko-KR" altLang="en-US" sz="28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G마켓 산스 TTF Bold"/>
                <a:ea typeface="G마켓 산스 TTF Bold"/>
                <a:cs typeface="+mn-cs"/>
              </a:rPr>
              <a:t>을 이용한 </a:t>
            </a:r>
            <a:r>
              <a:rPr lang="en-US" altLang="ko-KR" sz="28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944AFF"/>
                </a:solidFill>
                <a:latin typeface="G마켓 산스 TTF Bold"/>
                <a:ea typeface="G마켓 산스 TTF Bold"/>
                <a:cs typeface="+mn-cs"/>
              </a:rPr>
              <a:t>1:1 </a:t>
            </a:r>
            <a:r>
              <a:rPr lang="ko-KR" altLang="en-US" sz="2800" dirty="0" err="1" smtClean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944AFF"/>
                </a:solidFill>
                <a:latin typeface="G마켓 산스 TTF Bold"/>
                <a:ea typeface="G마켓 산스 TTF Bold"/>
                <a:cs typeface="+mn-cs"/>
              </a:rPr>
              <a:t>채팅구현</a:t>
            </a:r>
            <a:endParaRPr lang="ko-KR" altLang="en-US" sz="2800" dirty="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rgbClr val="944AFF"/>
              </a:solidFill>
              <a:latin typeface="G마켓 산스 TTF Bold"/>
              <a:ea typeface="G마켓 산스 TTF Bold"/>
              <a:cs typeface="+mn-cs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194050" y="493485"/>
            <a:ext cx="58039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1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Montserrat SemiBold"/>
                <a:ea typeface="G마켓 산스 TTF Medium"/>
              </a:rPr>
              <a:t>eduZino - </a:t>
            </a:r>
            <a:r>
              <a:rPr lang="ko-KR" altLang="en-US" sz="11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Montserrat SemiBold"/>
                <a:ea typeface="G마켓 산스 TTF Medium"/>
              </a:rPr>
              <a:t>장해영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1768DEC-0C8D-A78E-5D52-980155811ECF}"/>
              </a:ext>
            </a:extLst>
          </p:cNvPr>
          <p:cNvSpPr/>
          <p:nvPr/>
        </p:nvSpPr>
        <p:spPr>
          <a:xfrm>
            <a:off x="267599" y="1705552"/>
            <a:ext cx="5056876" cy="637286"/>
          </a:xfrm>
          <a:prstGeom prst="rect">
            <a:avLst/>
          </a:prstGeom>
          <a:noFill/>
          <a:ln>
            <a:solidFill>
              <a:srgbClr val="944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ECC0A"/>
              </a:solidFill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400" y="1749589"/>
            <a:ext cx="4956286" cy="536099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800" y="2499297"/>
            <a:ext cx="4681721" cy="3025480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14245" y="1749589"/>
            <a:ext cx="6337163" cy="4524896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B1768DEC-0C8D-A78E-5D52-980155811ECF}"/>
              </a:ext>
            </a:extLst>
          </p:cNvPr>
          <p:cNvSpPr/>
          <p:nvPr/>
        </p:nvSpPr>
        <p:spPr>
          <a:xfrm>
            <a:off x="419999" y="2442146"/>
            <a:ext cx="4797796" cy="3146811"/>
          </a:xfrm>
          <a:prstGeom prst="rect">
            <a:avLst/>
          </a:prstGeom>
          <a:noFill/>
          <a:ln>
            <a:solidFill>
              <a:srgbClr val="944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ECC0A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1768DEC-0C8D-A78E-5D52-980155811ECF}"/>
              </a:ext>
            </a:extLst>
          </p:cNvPr>
          <p:cNvSpPr/>
          <p:nvPr/>
        </p:nvSpPr>
        <p:spPr>
          <a:xfrm>
            <a:off x="5448300" y="1705552"/>
            <a:ext cx="6477000" cy="4637786"/>
          </a:xfrm>
          <a:prstGeom prst="rect">
            <a:avLst/>
          </a:prstGeom>
          <a:noFill/>
          <a:ln>
            <a:solidFill>
              <a:srgbClr val="944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ECC0A"/>
              </a:solidFill>
            </a:endParaRPr>
          </a:p>
        </p:txBody>
      </p:sp>
      <p:sp>
        <p:nvSpPr>
          <p:cNvPr id="25" name="사각형: 둥근 모서리 62">
            <a:extLst>
              <a:ext uri="{FF2B5EF4-FFF2-40B4-BE49-F238E27FC236}">
                <a16:creationId xmlns:a16="http://schemas.microsoft.com/office/drawing/2014/main" id="{61B59D3C-D4CF-C1DF-1CD5-941ADCABC4E0}"/>
              </a:ext>
            </a:extLst>
          </p:cNvPr>
          <p:cNvSpPr/>
          <p:nvPr/>
        </p:nvSpPr>
        <p:spPr>
          <a:xfrm>
            <a:off x="437144" y="5688265"/>
            <a:ext cx="4780651" cy="655073"/>
          </a:xfrm>
          <a:prstGeom prst="roundRect">
            <a:avLst>
              <a:gd name="adj" fmla="val 0"/>
            </a:avLst>
          </a:prstGeom>
          <a:solidFill>
            <a:srgbClr val="E5D6FA"/>
          </a:solidFill>
          <a:ln>
            <a:solidFill>
              <a:srgbClr val="944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ECC0A"/>
              </a:solidFill>
            </a:endParaRPr>
          </a:p>
        </p:txBody>
      </p:sp>
      <p:sp>
        <p:nvSpPr>
          <p:cNvPr id="26" name="화살표: 갈매기형 수장 43">
            <a:extLst>
              <a:ext uri="{FF2B5EF4-FFF2-40B4-BE49-F238E27FC236}">
                <a16:creationId xmlns:a16="http://schemas.microsoft.com/office/drawing/2014/main" id="{F998C421-B826-10A0-D440-C08C1FAF60D5}"/>
              </a:ext>
            </a:extLst>
          </p:cNvPr>
          <p:cNvSpPr/>
          <p:nvPr/>
        </p:nvSpPr>
        <p:spPr>
          <a:xfrm>
            <a:off x="729793" y="5838565"/>
            <a:ext cx="117011" cy="149776"/>
          </a:xfrm>
          <a:prstGeom prst="chevron">
            <a:avLst/>
          </a:prstGeom>
          <a:solidFill>
            <a:srgbClr val="231F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31F20"/>
              </a:solidFill>
            </a:endParaRPr>
          </a:p>
        </p:txBody>
      </p:sp>
      <p:sp>
        <p:nvSpPr>
          <p:cNvPr id="27" name="화살표: 갈매기형 수장 44">
            <a:extLst>
              <a:ext uri="{FF2B5EF4-FFF2-40B4-BE49-F238E27FC236}">
                <a16:creationId xmlns:a16="http://schemas.microsoft.com/office/drawing/2014/main" id="{32B9A88C-CF31-A766-5F6C-79985DBB02C5}"/>
              </a:ext>
            </a:extLst>
          </p:cNvPr>
          <p:cNvSpPr/>
          <p:nvPr/>
        </p:nvSpPr>
        <p:spPr>
          <a:xfrm>
            <a:off x="826148" y="5838565"/>
            <a:ext cx="117011" cy="149776"/>
          </a:xfrm>
          <a:prstGeom prst="chevron">
            <a:avLst/>
          </a:prstGeom>
          <a:solidFill>
            <a:srgbClr val="231F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31F2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B56CC36-44B0-D6E7-60D4-11730442E11E}"/>
              </a:ext>
            </a:extLst>
          </p:cNvPr>
          <p:cNvSpPr txBox="1"/>
          <p:nvPr/>
        </p:nvSpPr>
        <p:spPr>
          <a:xfrm>
            <a:off x="943158" y="5754179"/>
            <a:ext cx="3876491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메시지가 도착하면 </a:t>
            </a:r>
            <a:r>
              <a:rPr lang="ko-KR" altLang="en-US" sz="120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채팅방</a:t>
            </a:r>
            <a:r>
              <a:rPr lang="ko-KR" altLang="en-US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조회를 먼저 한 후</a:t>
            </a:r>
            <a:endParaRPr lang="en-US" altLang="ko-KR" sz="12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정보를 선언한 </a:t>
            </a:r>
            <a:r>
              <a:rPr lang="en-US" altLang="ko-KR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Map</a:t>
            </a:r>
            <a:r>
              <a:rPr lang="ko-KR" altLang="en-US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에 담고</a:t>
            </a:r>
            <a:r>
              <a:rPr lang="en-US" altLang="ko-KR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service</a:t>
            </a:r>
            <a:r>
              <a:rPr lang="ko-KR" altLang="en-US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로 정보를 전달</a:t>
            </a:r>
            <a:endParaRPr lang="en-US" altLang="ko-KR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853408E-E9A1-046C-58B5-617CC721C6E3}"/>
              </a:ext>
            </a:extLst>
          </p:cNvPr>
          <p:cNvSpPr txBox="1"/>
          <p:nvPr/>
        </p:nvSpPr>
        <p:spPr>
          <a:xfrm>
            <a:off x="11413519" y="0"/>
            <a:ext cx="778481" cy="318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58 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/ 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60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FFFF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449842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50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>
            <a:extLst>
              <a:ext uri="{FF2B5EF4-FFF2-40B4-BE49-F238E27FC236}">
                <a16:creationId xmlns:a16="http://schemas.microsoft.com/office/drawing/2014/main" id="{84742B08-2C2C-DA64-07BA-D67A368C3E26}"/>
              </a:ext>
            </a:extLst>
          </p:cNvPr>
          <p:cNvSpPr/>
          <p:nvPr/>
        </p:nvSpPr>
        <p:spPr>
          <a:xfrm>
            <a:off x="6155147" y="315667"/>
            <a:ext cx="510540" cy="510540"/>
          </a:xfrm>
          <a:prstGeom prst="ellipse">
            <a:avLst/>
          </a:prstGeom>
          <a:solidFill>
            <a:srgbClr val="944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D91DE459-1A2E-7BCF-CABD-6DBBBA301CF5}"/>
              </a:ext>
            </a:extLst>
          </p:cNvPr>
          <p:cNvSpPr/>
          <p:nvPr/>
        </p:nvSpPr>
        <p:spPr>
          <a:xfrm>
            <a:off x="6694762" y="269178"/>
            <a:ext cx="137702" cy="137702"/>
          </a:xfrm>
          <a:prstGeom prst="ellipse">
            <a:avLst/>
          </a:prstGeom>
          <a:solidFill>
            <a:srgbClr val="944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6752D9-365F-27AD-D149-7B2EA3BBE78E}"/>
              </a:ext>
            </a:extLst>
          </p:cNvPr>
          <p:cNvSpPr txBox="1"/>
          <p:nvPr/>
        </p:nvSpPr>
        <p:spPr>
          <a:xfrm>
            <a:off x="2374900" y="862817"/>
            <a:ext cx="7442200" cy="1012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944AF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en-US" altLang="ko-KR" sz="28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944AF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Websocket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을 이용한 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944AF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1:1 </a:t>
            </a:r>
            <a:r>
              <a:rPr lang="ko-KR" altLang="en-US" sz="28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944AF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채팅구현</a:t>
            </a:r>
            <a:endParaRPr lang="en-US" altLang="ko-KR" sz="28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944AFF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algn="ctr">
              <a:lnSpc>
                <a:spcPct val="130000"/>
              </a:lnSpc>
            </a:pPr>
            <a:r>
              <a:rPr lang="en-US" altLang="ko-KR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[</a:t>
            </a:r>
            <a:r>
              <a:rPr lang="en-US" altLang="ko-KR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websocket</a:t>
            </a:r>
            <a:r>
              <a:rPr lang="ko-KR" altLang="en-US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을 이용한 실시간 메시지 반영</a:t>
            </a:r>
            <a:r>
              <a:rPr lang="en-US" altLang="ko-KR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]</a:t>
            </a:r>
            <a:endParaRPr lang="en-US" altLang="ko-KR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026622-1AD1-6062-CF85-6D02804E03D4}"/>
              </a:ext>
            </a:extLst>
          </p:cNvPr>
          <p:cNvSpPr txBox="1"/>
          <p:nvPr/>
        </p:nvSpPr>
        <p:spPr>
          <a:xfrm>
            <a:off x="3079785" y="491706"/>
            <a:ext cx="58039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Montserrat SemiBold" pitchFamily="2" charset="0"/>
                <a:ea typeface="G마켓 산스 TTF Medium" panose="02000000000000000000" pitchFamily="2" charset="-127"/>
              </a:rPr>
              <a:t>eduZino</a:t>
            </a:r>
            <a:r>
              <a:rPr lang="en-US" altLang="ko-KR" sz="1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Montserrat SemiBold" pitchFamily="2" charset="0"/>
                <a:ea typeface="G마켓 산스 TTF Medium" panose="02000000000000000000" pitchFamily="2" charset="-127"/>
              </a:rPr>
              <a:t> - </a:t>
            </a:r>
            <a:r>
              <a:rPr lang="ko-KR" altLang="en-US" sz="11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Montserrat SemiBold" pitchFamily="2" charset="0"/>
                <a:ea typeface="G마켓 산스 TTF Medium" panose="02000000000000000000" pitchFamily="2" charset="-127"/>
              </a:rPr>
              <a:t>장해영</a:t>
            </a:r>
            <a:endParaRPr lang="ko-KR" altLang="en-US" sz="1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FFFF"/>
              </a:solidFill>
              <a:latin typeface="Montserrat SemiBold" pitchFamily="2" charset="0"/>
              <a:ea typeface="G마켓 산스 TTF Medium" panose="02000000000000000000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1768DEC-0C8D-A78E-5D52-980155811ECF}"/>
              </a:ext>
            </a:extLst>
          </p:cNvPr>
          <p:cNvSpPr/>
          <p:nvPr/>
        </p:nvSpPr>
        <p:spPr>
          <a:xfrm>
            <a:off x="6608538" y="1939824"/>
            <a:ext cx="5343992" cy="1244702"/>
          </a:xfrm>
          <a:prstGeom prst="rect">
            <a:avLst/>
          </a:prstGeom>
          <a:noFill/>
          <a:ln>
            <a:solidFill>
              <a:srgbClr val="944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ECC0A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5687" y="1984903"/>
            <a:ext cx="5230929" cy="1091672"/>
          </a:xfrm>
          <a:prstGeom prst="rect">
            <a:avLst/>
          </a:prstGeom>
        </p:spPr>
      </p:pic>
      <p:sp>
        <p:nvSpPr>
          <p:cNvPr id="8" name="사각형: 둥근 모서리 62">
            <a:extLst>
              <a:ext uri="{FF2B5EF4-FFF2-40B4-BE49-F238E27FC236}">
                <a16:creationId xmlns:a16="http://schemas.microsoft.com/office/drawing/2014/main" id="{61B59D3C-D4CF-C1DF-1CD5-941ADCABC4E0}"/>
              </a:ext>
            </a:extLst>
          </p:cNvPr>
          <p:cNvSpPr/>
          <p:nvPr/>
        </p:nvSpPr>
        <p:spPr>
          <a:xfrm>
            <a:off x="6606270" y="3121654"/>
            <a:ext cx="5346260" cy="710571"/>
          </a:xfrm>
          <a:prstGeom prst="roundRect">
            <a:avLst>
              <a:gd name="adj" fmla="val 0"/>
            </a:avLst>
          </a:prstGeom>
          <a:solidFill>
            <a:srgbClr val="E5D6FA"/>
          </a:solidFill>
          <a:ln>
            <a:solidFill>
              <a:srgbClr val="944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ECC0A"/>
              </a:solidFill>
            </a:endParaRPr>
          </a:p>
        </p:txBody>
      </p:sp>
      <p:sp>
        <p:nvSpPr>
          <p:cNvPr id="9" name="화살표: 갈매기형 수장 43">
            <a:extLst>
              <a:ext uri="{FF2B5EF4-FFF2-40B4-BE49-F238E27FC236}">
                <a16:creationId xmlns:a16="http://schemas.microsoft.com/office/drawing/2014/main" id="{F998C421-B826-10A0-D440-C08C1FAF60D5}"/>
              </a:ext>
            </a:extLst>
          </p:cNvPr>
          <p:cNvSpPr/>
          <p:nvPr/>
        </p:nvSpPr>
        <p:spPr>
          <a:xfrm>
            <a:off x="6863998" y="3271954"/>
            <a:ext cx="117011" cy="149776"/>
          </a:xfrm>
          <a:prstGeom prst="chevron">
            <a:avLst/>
          </a:prstGeom>
          <a:solidFill>
            <a:srgbClr val="231F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31F20"/>
              </a:solidFill>
            </a:endParaRPr>
          </a:p>
        </p:txBody>
      </p:sp>
      <p:sp>
        <p:nvSpPr>
          <p:cNvPr id="10" name="화살표: 갈매기형 수장 44">
            <a:extLst>
              <a:ext uri="{FF2B5EF4-FFF2-40B4-BE49-F238E27FC236}">
                <a16:creationId xmlns:a16="http://schemas.microsoft.com/office/drawing/2014/main" id="{32B9A88C-CF31-A766-5F6C-79985DBB02C5}"/>
              </a:ext>
            </a:extLst>
          </p:cNvPr>
          <p:cNvSpPr/>
          <p:nvPr/>
        </p:nvSpPr>
        <p:spPr>
          <a:xfrm>
            <a:off x="6960353" y="3271954"/>
            <a:ext cx="117011" cy="149776"/>
          </a:xfrm>
          <a:prstGeom prst="chevron">
            <a:avLst/>
          </a:prstGeom>
          <a:solidFill>
            <a:srgbClr val="231F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31F2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B56CC36-44B0-D6E7-60D4-11730442E11E}"/>
              </a:ext>
            </a:extLst>
          </p:cNvPr>
          <p:cNvSpPr txBox="1"/>
          <p:nvPr/>
        </p:nvSpPr>
        <p:spPr>
          <a:xfrm>
            <a:off x="7077364" y="3187568"/>
            <a:ext cx="4557665" cy="5586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Textarea</a:t>
            </a:r>
            <a:r>
              <a:rPr lang="ko-KR" altLang="en-US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에 메시지 입력 후 </a:t>
            </a:r>
            <a:r>
              <a:rPr lang="en-US" altLang="ko-KR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enter / </a:t>
            </a:r>
            <a:r>
              <a:rPr lang="ko-KR" altLang="en-US" sz="120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전송버튼</a:t>
            </a:r>
            <a:r>
              <a:rPr lang="ko-KR" altLang="en-US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눌렀을 때</a:t>
            </a:r>
            <a:endParaRPr lang="en-US" altLang="ko-KR" sz="12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호출 되는 메시지 전송 함수</a:t>
            </a:r>
            <a:endParaRPr lang="en-US" altLang="ko-KR" sz="12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5627" y="1984903"/>
            <a:ext cx="6124171" cy="4639125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B1768DEC-0C8D-A78E-5D52-980155811ECF}"/>
              </a:ext>
            </a:extLst>
          </p:cNvPr>
          <p:cNvSpPr/>
          <p:nvPr/>
        </p:nvSpPr>
        <p:spPr>
          <a:xfrm>
            <a:off x="219712" y="1929651"/>
            <a:ext cx="6249667" cy="4760710"/>
          </a:xfrm>
          <a:prstGeom prst="rect">
            <a:avLst/>
          </a:prstGeom>
          <a:noFill/>
          <a:ln>
            <a:solidFill>
              <a:srgbClr val="944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ECC0A"/>
              </a:solidFill>
            </a:endParaRPr>
          </a:p>
        </p:txBody>
      </p:sp>
      <p:sp>
        <p:nvSpPr>
          <p:cNvPr id="14" name="사각형: 둥근 모서리 62">
            <a:extLst>
              <a:ext uri="{FF2B5EF4-FFF2-40B4-BE49-F238E27FC236}">
                <a16:creationId xmlns:a16="http://schemas.microsoft.com/office/drawing/2014/main" id="{61B59D3C-D4CF-C1DF-1CD5-941ADCABC4E0}"/>
              </a:ext>
            </a:extLst>
          </p:cNvPr>
          <p:cNvSpPr/>
          <p:nvPr/>
        </p:nvSpPr>
        <p:spPr>
          <a:xfrm>
            <a:off x="6606270" y="4526663"/>
            <a:ext cx="5346260" cy="2163698"/>
          </a:xfrm>
          <a:prstGeom prst="roundRect">
            <a:avLst>
              <a:gd name="adj" fmla="val 0"/>
            </a:avLst>
          </a:prstGeom>
          <a:solidFill>
            <a:srgbClr val="E5D6FA"/>
          </a:solidFill>
          <a:ln>
            <a:solidFill>
              <a:srgbClr val="944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ECC0A"/>
              </a:solidFill>
            </a:endParaRPr>
          </a:p>
        </p:txBody>
      </p:sp>
      <p:sp>
        <p:nvSpPr>
          <p:cNvPr id="15" name="화살표: 갈매기형 수장 43">
            <a:extLst>
              <a:ext uri="{FF2B5EF4-FFF2-40B4-BE49-F238E27FC236}">
                <a16:creationId xmlns:a16="http://schemas.microsoft.com/office/drawing/2014/main" id="{F998C421-B826-10A0-D440-C08C1FAF60D5}"/>
              </a:ext>
            </a:extLst>
          </p:cNvPr>
          <p:cNvSpPr/>
          <p:nvPr/>
        </p:nvSpPr>
        <p:spPr>
          <a:xfrm>
            <a:off x="6863998" y="4676963"/>
            <a:ext cx="117011" cy="149776"/>
          </a:xfrm>
          <a:prstGeom prst="chevron">
            <a:avLst/>
          </a:prstGeom>
          <a:solidFill>
            <a:srgbClr val="231F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31F20"/>
              </a:solidFill>
            </a:endParaRPr>
          </a:p>
        </p:txBody>
      </p:sp>
      <p:sp>
        <p:nvSpPr>
          <p:cNvPr id="16" name="화살표: 갈매기형 수장 44">
            <a:extLst>
              <a:ext uri="{FF2B5EF4-FFF2-40B4-BE49-F238E27FC236}">
                <a16:creationId xmlns:a16="http://schemas.microsoft.com/office/drawing/2014/main" id="{32B9A88C-CF31-A766-5F6C-79985DBB02C5}"/>
              </a:ext>
            </a:extLst>
          </p:cNvPr>
          <p:cNvSpPr/>
          <p:nvPr/>
        </p:nvSpPr>
        <p:spPr>
          <a:xfrm>
            <a:off x="6960353" y="4676963"/>
            <a:ext cx="117011" cy="149776"/>
          </a:xfrm>
          <a:prstGeom prst="chevron">
            <a:avLst/>
          </a:prstGeom>
          <a:solidFill>
            <a:srgbClr val="231F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31F2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B56CC36-44B0-D6E7-60D4-11730442E11E}"/>
              </a:ext>
            </a:extLst>
          </p:cNvPr>
          <p:cNvSpPr txBox="1"/>
          <p:nvPr/>
        </p:nvSpPr>
        <p:spPr>
          <a:xfrm>
            <a:off x="7077364" y="4592577"/>
            <a:ext cx="4638386" cy="20128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20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채팅방</a:t>
            </a:r>
            <a:r>
              <a:rPr lang="ko-KR" altLang="en-US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들어갈 때 </a:t>
            </a:r>
            <a:r>
              <a:rPr lang="en-US" altLang="ko-KR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chat </a:t>
            </a:r>
            <a:r>
              <a:rPr lang="ko-KR" altLang="en-US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데이터를 가지고</a:t>
            </a:r>
            <a:endParaRPr lang="en-US" altLang="ko-KR" sz="12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20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웹소켓</a:t>
            </a:r>
            <a:r>
              <a:rPr lang="ko-KR" altLang="en-US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접속 </a:t>
            </a:r>
            <a:r>
              <a:rPr lang="en-US" altLang="ko-KR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(connect(chat);)</a:t>
            </a:r>
          </a:p>
          <a:p>
            <a:pPr marL="171450" indent="-171450">
              <a:lnSpc>
                <a:spcPct val="130000"/>
              </a:lnSpc>
              <a:buFontTx/>
              <a:buChar char="-"/>
            </a:pPr>
            <a:r>
              <a:rPr lang="en-US" altLang="ko-KR" sz="120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ws.onopen</a:t>
            </a:r>
            <a:r>
              <a:rPr lang="en-US" altLang="ko-KR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: </a:t>
            </a:r>
            <a:r>
              <a:rPr lang="ko-KR" altLang="en-US" sz="120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웹소켓</a:t>
            </a:r>
            <a:r>
              <a:rPr lang="ko-KR" altLang="en-US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연결 시 호출</a:t>
            </a:r>
            <a:endParaRPr lang="en-US" altLang="ko-KR" sz="12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171450" indent="-171450">
              <a:lnSpc>
                <a:spcPct val="130000"/>
              </a:lnSpc>
              <a:buFontTx/>
              <a:buChar char="-"/>
            </a:pPr>
            <a:r>
              <a:rPr lang="en-US" altLang="ko-KR" sz="12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w</a:t>
            </a:r>
            <a:r>
              <a:rPr lang="en-US" altLang="ko-KR" sz="120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s.onmessage</a:t>
            </a:r>
            <a:r>
              <a:rPr lang="en-US" altLang="ko-KR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: </a:t>
            </a:r>
            <a:r>
              <a:rPr lang="ko-KR" altLang="en-US" sz="120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웹소켓에서</a:t>
            </a:r>
            <a:r>
              <a:rPr lang="ko-KR" altLang="en-US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다시 보내 준 데이터</a:t>
            </a:r>
            <a:endParaRPr lang="en-US" altLang="ko-KR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171450" indent="-171450">
              <a:lnSpc>
                <a:spcPct val="130000"/>
              </a:lnSpc>
              <a:buFontTx/>
              <a:buChar char="-"/>
            </a:pPr>
            <a:r>
              <a:rPr lang="en-US" altLang="ko-KR" sz="120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ws.onclose</a:t>
            </a:r>
            <a:r>
              <a:rPr lang="en-US" altLang="ko-KR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: </a:t>
            </a:r>
            <a:r>
              <a:rPr lang="ko-KR" altLang="en-US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접속이 끊길 때 호출</a:t>
            </a:r>
            <a:endParaRPr lang="en-US" altLang="ko-KR" sz="12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  </a:t>
            </a:r>
            <a:r>
              <a:rPr lang="ko-KR" altLang="en-US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끊기는 시점에 </a:t>
            </a:r>
            <a:r>
              <a:rPr lang="en-US" altLang="ko-KR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</a:t>
            </a:r>
            <a:r>
              <a:rPr lang="ko-KR" altLang="en-US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초 시간 뒤 </a:t>
            </a:r>
            <a:r>
              <a:rPr lang="ko-KR" altLang="en-US" sz="120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재접속</a:t>
            </a:r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요청</a:t>
            </a:r>
            <a:endParaRPr lang="en-US" altLang="ko-KR" sz="12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  (</a:t>
            </a:r>
            <a:r>
              <a:rPr lang="en-US" altLang="ko-KR" sz="120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setTimeout</a:t>
            </a:r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("connect()", 1000</a:t>
            </a:r>
            <a:r>
              <a:rPr lang="en-US" altLang="ko-KR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);)</a:t>
            </a:r>
          </a:p>
          <a:p>
            <a:pPr>
              <a:lnSpc>
                <a:spcPct val="130000"/>
              </a:lnSpc>
            </a:pPr>
            <a:r>
              <a:rPr lang="en-US" altLang="ko-KR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- </a:t>
            </a:r>
            <a:r>
              <a:rPr lang="en-US" altLang="ko-KR" sz="120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ws.onerror</a:t>
            </a:r>
            <a:r>
              <a:rPr lang="en-US" altLang="ko-KR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: </a:t>
            </a:r>
            <a:r>
              <a:rPr lang="ko-KR" altLang="en-US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에러 발생 시 호출</a:t>
            </a:r>
            <a:endParaRPr lang="en-US" altLang="ko-KR" sz="12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853408E-E9A1-046C-58B5-617CC721C6E3}"/>
              </a:ext>
            </a:extLst>
          </p:cNvPr>
          <p:cNvSpPr txBox="1"/>
          <p:nvPr/>
        </p:nvSpPr>
        <p:spPr>
          <a:xfrm>
            <a:off x="11413519" y="0"/>
            <a:ext cx="778481" cy="318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59 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/ 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60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FFFF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665131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5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/>
          <p:cNvSpPr/>
          <p:nvPr/>
        </p:nvSpPr>
        <p:spPr>
          <a:xfrm>
            <a:off x="358814" y="1793817"/>
            <a:ext cx="11458937" cy="4780603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5" name="TextBox 35"/>
          <p:cNvSpPr txBox="1"/>
          <p:nvPr/>
        </p:nvSpPr>
        <p:spPr>
          <a:xfrm>
            <a:off x="979695" y="5005648"/>
            <a:ext cx="10232610" cy="14818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en-US" altLang="ko-KR" sz="1400">
                <a:ln w="9525">
                  <a:solidFill>
                    <a:srgbClr val="FFFFFF">
                      <a:alpha val="0"/>
                    </a:srgbClr>
                  </a:solidFill>
                </a:ln>
                <a:solidFill>
                  <a:srgbClr val="944AFF"/>
                </a:solidFill>
                <a:latin typeface="G마켓 산스 TTF Bold"/>
                <a:ea typeface="G마켓 산스 TTF Bold"/>
              </a:rPr>
              <a:t>[member]</a:t>
            </a:r>
            <a:r>
              <a:rPr lang="en-US" altLang="ko-KR" sz="1400">
                <a:ln w="9525">
                  <a:solidFill>
                    <a:srgbClr val="FFFFFF">
                      <a:alpha val="0"/>
                    </a:srgbClr>
                  </a:solidFill>
                </a:ln>
                <a:latin typeface="G마켓 산스 TTF Bold"/>
                <a:ea typeface="G마켓 산스 TTF Bold"/>
              </a:rPr>
              <a:t> </a:t>
            </a:r>
            <a:r>
              <a:rPr lang="ko-KR" altLang="en-US" sz="1400">
                <a:ln w="9525">
                  <a:solidFill>
                    <a:srgbClr val="FFFFFF">
                      <a:alpha val="0"/>
                    </a:srgbClr>
                  </a:solidFill>
                </a:ln>
                <a:latin typeface="G마켓 산스 TTF Bold"/>
                <a:ea typeface="G마켓 산스 TTF Bold"/>
              </a:rPr>
              <a:t>하나의 채팅방에 대한 채팅 내용을 담는 테이블</a:t>
            </a:r>
          </a:p>
          <a:p>
            <a:pPr>
              <a:lnSpc>
                <a:spcPct val="130000"/>
              </a:lnSpc>
              <a:defRPr/>
            </a:pPr>
            <a:r>
              <a:rPr lang="en-US" altLang="ko-KR" sz="1400">
                <a:ln w="9525">
                  <a:solidFill>
                    <a:srgbClr val="FFFFFF">
                      <a:alpha val="0"/>
                    </a:srgbClr>
                  </a:solidFill>
                </a:ln>
                <a:solidFill>
                  <a:srgbClr val="944AFF"/>
                </a:solidFill>
                <a:latin typeface="G마켓 산스 TTF Bold"/>
                <a:ea typeface="G마켓 산스 TTF Bold"/>
              </a:rPr>
              <a:t>[sns]</a:t>
            </a:r>
            <a:r>
              <a:rPr lang="en-US" altLang="ko-KR" sz="1400">
                <a:ln w="9525">
                  <a:solidFill>
                    <a:srgbClr val="FFFFFF">
                      <a:alpha val="0"/>
                    </a:srgbClr>
                  </a:solidFill>
                </a:ln>
                <a:latin typeface="G마켓 산스 TTF Bold"/>
                <a:ea typeface="G마켓 산스 TTF Bold"/>
              </a:rPr>
              <a:t> </a:t>
            </a:r>
            <a:r>
              <a:rPr lang="en-US" altLang="ko-KR" sz="1400">
                <a:ln w="9525">
                  <a:solidFill>
                    <a:srgbClr val="FFFFFF">
                      <a:alpha val="0"/>
                    </a:srgbClr>
                  </a:solidFill>
                </a:ln>
                <a:solidFill>
                  <a:srgbClr val="944AFF"/>
                </a:solidFill>
                <a:latin typeface="G마켓 산스 TTF Bold"/>
                <a:ea typeface="G마켓 산스 TTF Bold"/>
              </a:rPr>
              <a:t>,</a:t>
            </a:r>
            <a:r>
              <a:rPr lang="en-US" altLang="ko-KR" sz="1400">
                <a:ln w="9525">
                  <a:solidFill>
                    <a:srgbClr val="FFFFFF">
                      <a:alpha val="0"/>
                    </a:srgbClr>
                  </a:solidFill>
                </a:ln>
                <a:latin typeface="G마켓 산스 TTF Bold"/>
                <a:ea typeface="G마켓 산스 TTF Bold"/>
              </a:rPr>
              <a:t> </a:t>
            </a:r>
            <a:r>
              <a:rPr lang="en-US" altLang="ko-KR" sz="1400">
                <a:ln w="9525">
                  <a:solidFill>
                    <a:srgbClr val="FFFFFF">
                      <a:alpha val="0"/>
                    </a:srgbClr>
                  </a:solidFill>
                </a:ln>
                <a:solidFill>
                  <a:srgbClr val="944AFF"/>
                </a:solidFill>
                <a:latin typeface="G마켓 산스 TTF Bold"/>
                <a:ea typeface="G마켓 산스 TTF Bold"/>
              </a:rPr>
              <a:t>[email] , [profilePhoto] , [birthday] </a:t>
            </a:r>
            <a:endParaRPr lang="en-US" altLang="ko-KR" sz="1400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944AFF"/>
              </a:solidFill>
              <a:latin typeface="G마켓 산스 TTF Bold"/>
              <a:ea typeface="G마켓 산스 TTF Bold"/>
            </a:endParaRPr>
          </a:p>
          <a:p>
            <a:pPr>
              <a:lnSpc>
                <a:spcPct val="130000"/>
              </a:lnSpc>
              <a:defRPr/>
            </a:pPr>
            <a:r>
              <a:rPr lang="en-US" altLang="ko-KR" sz="140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     </a:t>
            </a:r>
            <a:r>
              <a:rPr lang="ko-KR" altLang="en-US" sz="140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sns만을 통한 로그인 처리를 구현했기 때문에 각 플랫폼이 제공해주는 데이터가 다름</a:t>
            </a:r>
          </a:p>
          <a:p>
            <a:pPr>
              <a:lnSpc>
                <a:spcPct val="130000"/>
              </a:lnSpc>
              <a:defRPr/>
            </a:pPr>
            <a:r>
              <a:rPr lang="en-US" altLang="ko-KR" sz="140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    </a:t>
            </a:r>
            <a:r>
              <a:rPr lang="ko-KR" altLang="en-US" sz="140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유지보수성을 고려해 두고 공통으로 제공해주는 정보만 메인 테이블 (MEMBER)에 담고, 선택적으로 제공해주는 정보들은 따로 테이블을 생성</a:t>
            </a:r>
          </a:p>
        </p:txBody>
      </p:sp>
      <p:sp>
        <p:nvSpPr>
          <p:cNvPr id="111" name="타원 88"/>
          <p:cNvSpPr/>
          <p:nvPr/>
        </p:nvSpPr>
        <p:spPr>
          <a:xfrm>
            <a:off x="6246804" y="94649"/>
            <a:ext cx="510540" cy="549093"/>
          </a:xfrm>
          <a:prstGeom prst="ellipse">
            <a:avLst/>
          </a:prstGeom>
          <a:solidFill>
            <a:srgbClr val="944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12" name="타원 89"/>
          <p:cNvSpPr/>
          <p:nvPr/>
        </p:nvSpPr>
        <p:spPr>
          <a:xfrm>
            <a:off x="6786419" y="48161"/>
            <a:ext cx="137702" cy="137702"/>
          </a:xfrm>
          <a:prstGeom prst="ellipse">
            <a:avLst/>
          </a:prstGeom>
          <a:solidFill>
            <a:srgbClr val="944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13" name="TextBox 14"/>
          <p:cNvSpPr txBox="1"/>
          <p:nvPr/>
        </p:nvSpPr>
        <p:spPr>
          <a:xfrm>
            <a:off x="3079785" y="272631"/>
            <a:ext cx="58039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1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Montserrat SemiBold"/>
                <a:ea typeface="G마켓 산스 TTF Medium"/>
              </a:rPr>
              <a:t>eduZino - </a:t>
            </a:r>
            <a:r>
              <a:rPr lang="ko-KR" altLang="en-US" sz="11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Montserrat SemiBold"/>
                <a:ea typeface="G마켓 산스 TTF Medium"/>
              </a:rPr>
              <a:t>안도경</a:t>
            </a:r>
          </a:p>
        </p:txBody>
      </p:sp>
      <p:sp>
        <p:nvSpPr>
          <p:cNvPr id="114" name="TextBox 18"/>
          <p:cNvSpPr txBox="1"/>
          <p:nvPr/>
        </p:nvSpPr>
        <p:spPr>
          <a:xfrm>
            <a:off x="1127396" y="643742"/>
            <a:ext cx="9936844" cy="10021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  <a:defRPr/>
            </a:pPr>
            <a:r>
              <a:rPr lang="ko-KR" altLang="en-US" sz="28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944AFF"/>
                </a:solidFill>
                <a:latin typeface="G마켓 산스 TTF Bold"/>
                <a:ea typeface="G마켓 산스 TTF Bold"/>
                <a:cs typeface="+mn-cs"/>
              </a:rPr>
              <a:t> </a:t>
            </a:r>
            <a:r>
              <a:rPr lang="en-US" altLang="ko-KR" sz="28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944AFF"/>
                </a:solidFill>
                <a:latin typeface="G마켓 산스 TTF Bold"/>
                <a:ea typeface="G마켓 산스 TTF Bold"/>
                <a:cs typeface="+mn-cs"/>
              </a:rPr>
              <a:t> SNS </a:t>
            </a:r>
            <a:r>
              <a:rPr lang="ko-KR" altLang="en-US" sz="28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944AFF"/>
                </a:solidFill>
                <a:latin typeface="G마켓 산스 TTF Bold"/>
                <a:ea typeface="G마켓 산스 TTF Bold"/>
                <a:cs typeface="+mn-cs"/>
              </a:rPr>
              <a:t>로그인 </a:t>
            </a:r>
            <a:r>
              <a:rPr lang="ko-KR" altLang="en-US" sz="28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Bold"/>
                <a:ea typeface="G마켓 산스 TTF Bold"/>
                <a:cs typeface="+mn-cs"/>
              </a:rPr>
              <a:t>기능 구현 및 </a:t>
            </a:r>
            <a:r>
              <a:rPr lang="en-US" altLang="ko-KR" sz="2800" dirty="0" err="1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944AFF"/>
                </a:solidFill>
                <a:latin typeface="G마켓 산스 TTF Bold"/>
                <a:ea typeface="G마켓 산스 TTF Bold"/>
                <a:cs typeface="+mn-cs"/>
              </a:rPr>
              <a:t>aop</a:t>
            </a:r>
            <a:r>
              <a:rPr lang="en-US" altLang="ko-KR" sz="28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944AFF"/>
                </a:solidFill>
                <a:latin typeface="G마켓 산스 TTF Bold"/>
                <a:ea typeface="G마켓 산스 TTF Bold"/>
                <a:cs typeface="+mn-cs"/>
              </a:rPr>
              <a:t> </a:t>
            </a:r>
            <a:r>
              <a:rPr lang="ko-KR" altLang="en-US" sz="28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944AFF"/>
                </a:solidFill>
                <a:latin typeface="G마켓 산스 TTF Bold"/>
                <a:ea typeface="G마켓 산스 TTF Bold"/>
                <a:cs typeface="+mn-cs"/>
              </a:rPr>
              <a:t>처리 </a:t>
            </a:r>
          </a:p>
          <a:p>
            <a:pPr algn="ctr">
              <a:lnSpc>
                <a:spcPct val="130000"/>
              </a:lnSpc>
              <a:defRPr/>
            </a:pPr>
            <a:r>
              <a:rPr lang="en-US" altLang="ko-KR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Bold"/>
                <a:ea typeface="G마켓 산스 TTF Bold"/>
              </a:rPr>
              <a:t>[ERD Table]</a:t>
            </a:r>
            <a:endParaRPr lang="en-US" altLang="ko-KR" dirty="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G마켓 산스 TTF Bold"/>
              <a:ea typeface="G마켓 산스 TTF Bold"/>
              <a:cs typeface="+mn-cs"/>
            </a:endParaRPr>
          </a:p>
        </p:txBody>
      </p:sp>
      <p:sp>
        <p:nvSpPr>
          <p:cNvPr id="116" name="타원 89"/>
          <p:cNvSpPr/>
          <p:nvPr/>
        </p:nvSpPr>
        <p:spPr>
          <a:xfrm>
            <a:off x="1112355" y="5692634"/>
            <a:ext cx="137702" cy="137702"/>
          </a:xfrm>
          <a:prstGeom prst="ellipse">
            <a:avLst/>
          </a:prstGeom>
          <a:solidFill>
            <a:srgbClr val="944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17" name="타원 89"/>
          <p:cNvSpPr/>
          <p:nvPr/>
        </p:nvSpPr>
        <p:spPr>
          <a:xfrm>
            <a:off x="1101568" y="5956497"/>
            <a:ext cx="137702" cy="137702"/>
          </a:xfrm>
          <a:prstGeom prst="ellipse">
            <a:avLst/>
          </a:prstGeom>
          <a:solidFill>
            <a:srgbClr val="944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18" name="그림 11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194703" y="1866682"/>
            <a:ext cx="9802593" cy="312463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853408E-E9A1-046C-58B5-617CC721C6E3}"/>
              </a:ext>
            </a:extLst>
          </p:cNvPr>
          <p:cNvSpPr txBox="1"/>
          <p:nvPr/>
        </p:nvSpPr>
        <p:spPr>
          <a:xfrm>
            <a:off x="11413519" y="0"/>
            <a:ext cx="778481" cy="332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6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/ 60 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FFFF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54827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750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타원 28"/>
          <p:cNvSpPr/>
          <p:nvPr/>
        </p:nvSpPr>
        <p:spPr>
          <a:xfrm>
            <a:off x="7273768" y="3136829"/>
            <a:ext cx="231605" cy="231605"/>
          </a:xfrm>
          <a:prstGeom prst="ellipse">
            <a:avLst/>
          </a:prstGeom>
          <a:solidFill>
            <a:srgbClr val="944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4605047" y="2474430"/>
            <a:ext cx="510540" cy="510540"/>
          </a:xfrm>
          <a:prstGeom prst="ellipse">
            <a:avLst/>
          </a:prstGeom>
          <a:solidFill>
            <a:srgbClr val="944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4524897" y="2589912"/>
            <a:ext cx="3142207" cy="8309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4800" dirty="0" smtClean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G마켓 산스 TTF Bold"/>
                <a:ea typeface="G마켓 산스 TTF Bold"/>
                <a:cs typeface="+mn-cs"/>
              </a:rPr>
              <a:t>감사합니다</a:t>
            </a:r>
            <a:endParaRPr lang="en-US" altLang="ko-KR" sz="4800" dirty="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rgbClr val="944AFF"/>
              </a:solidFill>
              <a:latin typeface="G마켓 산스 TTF Bold"/>
              <a:ea typeface="G마켓 산스 TTF Bold"/>
              <a:cs typeface="+mn-cs"/>
            </a:endParaRPr>
          </a:p>
        </p:txBody>
      </p:sp>
      <p:sp>
        <p:nvSpPr>
          <p:cNvPr id="20" name="사각형: 둥근 모서리 19"/>
          <p:cNvSpPr/>
          <p:nvPr/>
        </p:nvSpPr>
        <p:spPr>
          <a:xfrm>
            <a:off x="4370862" y="3877495"/>
            <a:ext cx="3398427" cy="383492"/>
          </a:xfrm>
          <a:prstGeom prst="roundRect">
            <a:avLst>
              <a:gd name="adj" fmla="val 50000"/>
            </a:avLst>
          </a:prstGeom>
          <a:solidFill>
            <a:srgbClr val="6C73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4402725" y="3915351"/>
            <a:ext cx="332950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4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G마켓 산스 TTF Medium"/>
                <a:ea typeface="G마켓 산스 TTF Medium"/>
              </a:rPr>
              <a:t>김나연</a:t>
            </a:r>
            <a:r>
              <a:rPr lang="en-US" altLang="ko-KR" sz="14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G마켓 산스 TTF Medium"/>
                <a:ea typeface="G마켓 산스 TTF Medium"/>
              </a:rPr>
              <a:t>, </a:t>
            </a:r>
            <a:r>
              <a:rPr lang="ko-KR" altLang="en-US" sz="14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G마켓 산스 TTF Medium"/>
                <a:ea typeface="G마켓 산스 TTF Medium"/>
              </a:rPr>
              <a:t>황현정</a:t>
            </a:r>
            <a:r>
              <a:rPr lang="en-US" altLang="ko-KR" sz="14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G마켓 산스 TTF Medium"/>
                <a:ea typeface="G마켓 산스 TTF Medium"/>
              </a:rPr>
              <a:t>, </a:t>
            </a:r>
            <a:r>
              <a:rPr lang="ko-KR" altLang="en-US" sz="14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G마켓 산스 TTF Medium"/>
                <a:ea typeface="G마켓 산스 TTF Medium"/>
              </a:rPr>
              <a:t>신지환</a:t>
            </a:r>
            <a:r>
              <a:rPr lang="en-US" altLang="ko-KR" sz="14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G마켓 산스 TTF Medium"/>
                <a:ea typeface="G마켓 산스 TTF Medium"/>
              </a:rPr>
              <a:t>, </a:t>
            </a:r>
            <a:r>
              <a:rPr lang="ko-KR" altLang="en-US" sz="14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G마켓 산스 TTF Medium"/>
                <a:ea typeface="G마켓 산스 TTF Medium"/>
              </a:rPr>
              <a:t>안도경</a:t>
            </a:r>
            <a:r>
              <a:rPr lang="en-US" altLang="ko-KR" sz="14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G마켓 산스 TTF Medium"/>
                <a:ea typeface="G마켓 산스 TTF Medium"/>
              </a:rPr>
              <a:t>, </a:t>
            </a:r>
            <a:r>
              <a:rPr lang="ko-KR" altLang="en-US" sz="14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G마켓 산스 TTF Medium"/>
                <a:ea typeface="G마켓 산스 TTF Medium"/>
              </a:rPr>
              <a:t>장해영</a:t>
            </a:r>
          </a:p>
        </p:txBody>
      </p:sp>
      <p:sp>
        <p:nvSpPr>
          <p:cNvPr id="28" name="타원 27"/>
          <p:cNvSpPr/>
          <p:nvPr/>
        </p:nvSpPr>
        <p:spPr>
          <a:xfrm>
            <a:off x="5144662" y="2523196"/>
            <a:ext cx="137702" cy="137702"/>
          </a:xfrm>
          <a:prstGeom prst="ellipse">
            <a:avLst/>
          </a:prstGeom>
          <a:solidFill>
            <a:srgbClr val="944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2452772" y="4833783"/>
            <a:ext cx="231605" cy="231605"/>
          </a:xfrm>
          <a:prstGeom prst="ellipse">
            <a:avLst/>
          </a:prstGeom>
          <a:solidFill>
            <a:srgbClr val="231F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8378995" y="6089308"/>
            <a:ext cx="231605" cy="231605"/>
          </a:xfrm>
          <a:prstGeom prst="ellipse">
            <a:avLst/>
          </a:prstGeom>
          <a:solidFill>
            <a:srgbClr val="231F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853408E-E9A1-046C-58B5-617CC721C6E3}"/>
              </a:ext>
            </a:extLst>
          </p:cNvPr>
          <p:cNvSpPr txBox="1"/>
          <p:nvPr/>
        </p:nvSpPr>
        <p:spPr>
          <a:xfrm>
            <a:off x="11413519" y="0"/>
            <a:ext cx="778481" cy="318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60 / 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60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FFFF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1895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타원 88"/>
          <p:cNvSpPr/>
          <p:nvPr/>
        </p:nvSpPr>
        <p:spPr>
          <a:xfrm>
            <a:off x="6246804" y="313724"/>
            <a:ext cx="510540" cy="549093"/>
          </a:xfrm>
          <a:prstGeom prst="ellipse">
            <a:avLst/>
          </a:prstGeom>
          <a:solidFill>
            <a:srgbClr val="944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0" name="타원 89"/>
          <p:cNvSpPr/>
          <p:nvPr/>
        </p:nvSpPr>
        <p:spPr>
          <a:xfrm>
            <a:off x="6786419" y="267236"/>
            <a:ext cx="137702" cy="137702"/>
          </a:xfrm>
          <a:prstGeom prst="ellipse">
            <a:avLst/>
          </a:prstGeom>
          <a:solidFill>
            <a:srgbClr val="944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3079785" y="491706"/>
            <a:ext cx="58039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100" dirty="0" err="1" smtClean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Montserrat SemiBold"/>
                <a:ea typeface="G마켓 산스 TTF Medium"/>
              </a:rPr>
              <a:t>eduZino</a:t>
            </a:r>
            <a:r>
              <a:rPr lang="en-US" altLang="ko-KR" sz="1100" dirty="0" smtClean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Montserrat SemiBold"/>
                <a:ea typeface="G마켓 산스 TTF Medium"/>
              </a:rPr>
              <a:t> - </a:t>
            </a:r>
            <a:r>
              <a:rPr lang="ko-KR" altLang="en-US" sz="1100" dirty="0" err="1" smtClean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Montserrat SemiBold"/>
                <a:ea typeface="G마켓 산스 TTF Medium"/>
              </a:rPr>
              <a:t>안도경</a:t>
            </a:r>
            <a:endParaRPr lang="ko-KR" altLang="en-US" sz="1100" dirty="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rgbClr val="FFFFFF"/>
              </a:solidFill>
              <a:latin typeface="Montserrat SemiBold"/>
              <a:ea typeface="G마켓 산스 TTF Medium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8144061" y="2434771"/>
            <a:ext cx="3371739" cy="3929743"/>
          </a:xfrm>
          <a:prstGeom prst="rect">
            <a:avLst/>
          </a:prstGeom>
          <a:solidFill>
            <a:srgbClr val="F4F4F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675999" y="2453798"/>
            <a:ext cx="3371739" cy="3872932"/>
          </a:xfrm>
          <a:prstGeom prst="rect">
            <a:avLst/>
          </a:prstGeom>
          <a:solidFill>
            <a:srgbClr val="F4F4F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9" name="직사각형 38"/>
          <p:cNvSpPr/>
          <p:nvPr/>
        </p:nvSpPr>
        <p:spPr>
          <a:xfrm>
            <a:off x="4410130" y="2452685"/>
            <a:ext cx="3371739" cy="3911830"/>
          </a:xfrm>
          <a:prstGeom prst="rect">
            <a:avLst/>
          </a:prstGeom>
          <a:solidFill>
            <a:srgbClr val="F4F4F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1" name="타원 40"/>
          <p:cNvSpPr/>
          <p:nvPr/>
        </p:nvSpPr>
        <p:spPr>
          <a:xfrm>
            <a:off x="4600189" y="4268360"/>
            <a:ext cx="461088" cy="461086"/>
          </a:xfrm>
          <a:prstGeom prst="ellipse">
            <a:avLst/>
          </a:prstGeom>
          <a:solidFill>
            <a:srgbClr val="944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defRPr/>
            </a:pPr>
            <a:r>
              <a:rPr lang="en-US" altLang="ko-KR" sz="1100">
                <a:solidFill>
                  <a:srgbClr val="FFFFFF"/>
                </a:solidFill>
                <a:latin typeface="Montserrat SemiBold"/>
                <a:ea typeface="a시월구일2"/>
              </a:rPr>
              <a:t>02</a:t>
            </a:r>
            <a:endParaRPr lang="ko-KR" altLang="en-US" sz="1100">
              <a:solidFill>
                <a:srgbClr val="FFFFFF"/>
              </a:solidFill>
              <a:latin typeface="Montserrat SemiBold"/>
              <a:ea typeface="a시월구일2"/>
            </a:endParaRPr>
          </a:p>
        </p:txBody>
      </p:sp>
      <p:sp>
        <p:nvSpPr>
          <p:cNvPr id="45" name="타원 44"/>
          <p:cNvSpPr/>
          <p:nvPr/>
        </p:nvSpPr>
        <p:spPr>
          <a:xfrm>
            <a:off x="4600189" y="3625967"/>
            <a:ext cx="461088" cy="461086"/>
          </a:xfrm>
          <a:prstGeom prst="ellipse">
            <a:avLst/>
          </a:prstGeom>
          <a:solidFill>
            <a:srgbClr val="944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defRPr/>
            </a:pPr>
            <a:r>
              <a:rPr lang="en-US" altLang="ko-KR" sz="1100">
                <a:solidFill>
                  <a:srgbClr val="FFFFFF"/>
                </a:solidFill>
                <a:latin typeface="Montserrat SemiBold"/>
                <a:ea typeface="a시월구일2"/>
              </a:rPr>
              <a:t>01</a:t>
            </a:r>
            <a:endParaRPr lang="ko-KR" altLang="en-US" sz="1100">
              <a:solidFill>
                <a:srgbClr val="FFFFFF"/>
              </a:solidFill>
              <a:latin typeface="Montserrat SemiBold"/>
              <a:ea typeface="a시월구일2"/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4410130" y="2434772"/>
            <a:ext cx="3371738" cy="860395"/>
          </a:xfrm>
          <a:prstGeom prst="rect">
            <a:avLst/>
          </a:prstGeom>
          <a:solidFill>
            <a:srgbClr val="944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3" name="TextBox 72"/>
          <p:cNvSpPr txBox="1"/>
          <p:nvPr/>
        </p:nvSpPr>
        <p:spPr>
          <a:xfrm>
            <a:off x="5186134" y="2506751"/>
            <a:ext cx="1819729" cy="71404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defPPr>
              <a:defRPr lang="ko-KR"/>
            </a:defPPr>
            <a:lvl1pPr>
              <a:defRPr>
                <a:ln w="9525">
                  <a:solidFill>
                    <a:schemeClr val="accent1">
                      <a:alpha val="0"/>
                    </a:schemeClr>
                  </a:solidFill>
                </a:ln>
                <a:latin typeface="G마켓 산스 TTF Bold"/>
                <a:ea typeface="G마켓 산스 TTF Bold"/>
              </a:defRPr>
            </a:lvl1pPr>
          </a:lstStyle>
          <a:p>
            <a:pPr algn="ctr">
              <a:lnSpc>
                <a:spcPct val="130000"/>
              </a:lnSpc>
              <a:defRPr/>
            </a:pPr>
            <a:r>
              <a:rPr lang="en-US" altLang="ko-KR" sz="1600" dirty="0">
                <a:solidFill>
                  <a:srgbClr val="F4F4F4"/>
                </a:solidFill>
              </a:rPr>
              <a:t>View</a:t>
            </a:r>
          </a:p>
          <a:p>
            <a:pPr algn="ctr">
              <a:lnSpc>
                <a:spcPct val="130000"/>
              </a:lnSpc>
              <a:defRPr/>
            </a:pPr>
            <a:r>
              <a:rPr lang="en-US" altLang="ko-KR" sz="1600" dirty="0">
                <a:solidFill>
                  <a:srgbClr val="F4F4F4"/>
                </a:solidFill>
              </a:rPr>
              <a:t>.</a:t>
            </a:r>
            <a:r>
              <a:rPr lang="en-US" altLang="ko-KR" sz="1600" dirty="0" err="1">
                <a:solidFill>
                  <a:srgbClr val="F4F4F4"/>
                </a:solidFill>
              </a:rPr>
              <a:t>jsp</a:t>
            </a:r>
            <a:r>
              <a:rPr lang="ko-KR" altLang="en-US" sz="1600" dirty="0">
                <a:solidFill>
                  <a:srgbClr val="F4F4F4"/>
                </a:solidFill>
              </a:rPr>
              <a:t>에서 구현하기</a:t>
            </a:r>
            <a:endParaRPr lang="en-US" altLang="ko-KR" sz="1600" dirty="0">
              <a:solidFill>
                <a:srgbClr val="F4F4F4"/>
              </a:solidFill>
            </a:endParaRPr>
          </a:p>
        </p:txBody>
      </p:sp>
      <p:sp>
        <p:nvSpPr>
          <p:cNvPr id="128" name="직사각형 127"/>
          <p:cNvSpPr/>
          <p:nvPr/>
        </p:nvSpPr>
        <p:spPr>
          <a:xfrm>
            <a:off x="8144062" y="2434772"/>
            <a:ext cx="3371738" cy="860395"/>
          </a:xfrm>
          <a:prstGeom prst="rect">
            <a:avLst/>
          </a:prstGeom>
          <a:solidFill>
            <a:srgbClr val="944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29" name="TextBox 128"/>
          <p:cNvSpPr txBox="1"/>
          <p:nvPr/>
        </p:nvSpPr>
        <p:spPr>
          <a:xfrm>
            <a:off x="9018655" y="2506751"/>
            <a:ext cx="1622560" cy="732508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defPPr>
              <a:defRPr lang="ko-KR"/>
            </a:defPPr>
            <a:lvl1pPr>
              <a:defRPr>
                <a:ln w="9525">
                  <a:solidFill>
                    <a:schemeClr val="accent1">
                      <a:alpha val="0"/>
                    </a:schemeClr>
                  </a:solidFill>
                </a:ln>
                <a:latin typeface="G마켓 산스 TTF Bold"/>
                <a:ea typeface="G마켓 산스 TTF Bold"/>
              </a:defRPr>
            </a:lvl1pPr>
          </a:lstStyle>
          <a:p>
            <a:pPr algn="ctr">
              <a:lnSpc>
                <a:spcPct val="130000"/>
              </a:lnSpc>
              <a:defRPr/>
            </a:pPr>
            <a:r>
              <a:rPr lang="en-US" altLang="ko-KR" sz="1600">
                <a:solidFill>
                  <a:srgbClr val="F4F4F4"/>
                </a:solidFill>
              </a:rPr>
              <a:t>Controller</a:t>
            </a:r>
          </a:p>
          <a:p>
            <a:pPr algn="ctr">
              <a:lnSpc>
                <a:spcPct val="130000"/>
              </a:lnSpc>
              <a:defRPr/>
            </a:pPr>
            <a:r>
              <a:rPr lang="ko-KR" altLang="en-US" sz="1600">
                <a:solidFill>
                  <a:srgbClr val="F4F4F4"/>
                </a:solidFill>
              </a:rPr>
              <a:t>데이터 처리하기</a:t>
            </a:r>
            <a:endParaRPr lang="en-US" altLang="ko-KR" sz="1600">
              <a:solidFill>
                <a:srgbClr val="F4F4F4"/>
              </a:solidFill>
            </a:endParaRPr>
          </a:p>
        </p:txBody>
      </p:sp>
      <p:sp>
        <p:nvSpPr>
          <p:cNvPr id="132" name="직사각형 131"/>
          <p:cNvSpPr/>
          <p:nvPr/>
        </p:nvSpPr>
        <p:spPr>
          <a:xfrm>
            <a:off x="675999" y="2434772"/>
            <a:ext cx="3371738" cy="860395"/>
          </a:xfrm>
          <a:prstGeom prst="rect">
            <a:avLst/>
          </a:prstGeom>
          <a:solidFill>
            <a:srgbClr val="944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3" name="TextBox 132"/>
          <p:cNvSpPr txBox="1"/>
          <p:nvPr/>
        </p:nvSpPr>
        <p:spPr>
          <a:xfrm>
            <a:off x="1127396" y="2506751"/>
            <a:ext cx="2468946" cy="732508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defPPr>
              <a:defRPr lang="ko-KR"/>
            </a:defPPr>
            <a:lvl1pPr>
              <a:defRPr>
                <a:ln w="9525">
                  <a:solidFill>
                    <a:schemeClr val="accent1">
                      <a:alpha val="0"/>
                    </a:schemeClr>
                  </a:solidFill>
                </a:ln>
                <a:latin typeface="G마켓 산스 TTF Bold"/>
                <a:ea typeface="G마켓 산스 TTF Bold"/>
              </a:defRPr>
            </a:lvl1pPr>
          </a:lstStyle>
          <a:p>
            <a:pPr algn="ctr">
              <a:lnSpc>
                <a:spcPct val="130000"/>
              </a:lnSpc>
              <a:defRPr/>
            </a:pPr>
            <a:r>
              <a:rPr lang="en-US" altLang="ko-KR" sz="1600" dirty="0">
                <a:solidFill>
                  <a:srgbClr val="F4F4F4"/>
                </a:solidFill>
              </a:rPr>
              <a:t>Model</a:t>
            </a:r>
          </a:p>
          <a:p>
            <a:pPr algn="ctr">
              <a:lnSpc>
                <a:spcPct val="130000"/>
              </a:lnSpc>
              <a:defRPr/>
            </a:pPr>
            <a:r>
              <a:rPr lang="ko-KR" altLang="en-US" sz="1600" dirty="0">
                <a:solidFill>
                  <a:srgbClr val="F4F4F4"/>
                </a:solidFill>
              </a:rPr>
              <a:t>데이터를 처리해 넣어주기</a:t>
            </a:r>
            <a:endParaRPr lang="en-US" altLang="ko-KR" sz="1600" dirty="0">
              <a:solidFill>
                <a:srgbClr val="F4F4F4"/>
              </a:solidFill>
            </a:endParaRPr>
          </a:p>
        </p:txBody>
      </p:sp>
      <p:sp>
        <p:nvSpPr>
          <p:cNvPr id="69" name="타원 68"/>
          <p:cNvSpPr/>
          <p:nvPr/>
        </p:nvSpPr>
        <p:spPr>
          <a:xfrm>
            <a:off x="866047" y="4252021"/>
            <a:ext cx="461088" cy="461086"/>
          </a:xfrm>
          <a:prstGeom prst="ellipse">
            <a:avLst/>
          </a:prstGeom>
          <a:solidFill>
            <a:srgbClr val="944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defRPr/>
            </a:pPr>
            <a:r>
              <a:rPr lang="en-US" altLang="ko-KR" sz="1100">
                <a:solidFill>
                  <a:srgbClr val="FFFFFF"/>
                </a:solidFill>
                <a:latin typeface="Montserrat SemiBold"/>
                <a:ea typeface="a시월구일2"/>
              </a:rPr>
              <a:t>02</a:t>
            </a:r>
            <a:endParaRPr lang="ko-KR" altLang="en-US" sz="1100">
              <a:solidFill>
                <a:srgbClr val="FFFFFF"/>
              </a:solidFill>
              <a:latin typeface="Montserrat SemiBold"/>
              <a:ea typeface="a시월구일2"/>
            </a:endParaRPr>
          </a:p>
        </p:txBody>
      </p:sp>
      <p:sp>
        <p:nvSpPr>
          <p:cNvPr id="72" name="타원 71"/>
          <p:cNvSpPr/>
          <p:nvPr/>
        </p:nvSpPr>
        <p:spPr>
          <a:xfrm>
            <a:off x="866047" y="3609628"/>
            <a:ext cx="461088" cy="461086"/>
          </a:xfrm>
          <a:prstGeom prst="ellipse">
            <a:avLst/>
          </a:prstGeom>
          <a:solidFill>
            <a:srgbClr val="944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defRPr/>
            </a:pPr>
            <a:r>
              <a:rPr lang="en-US" altLang="ko-KR" sz="1100">
                <a:solidFill>
                  <a:srgbClr val="FFFFFF"/>
                </a:solidFill>
                <a:latin typeface="Montserrat SemiBold"/>
                <a:ea typeface="a시월구일2"/>
              </a:rPr>
              <a:t>01</a:t>
            </a:r>
            <a:endParaRPr lang="ko-KR" altLang="en-US" sz="1100">
              <a:solidFill>
                <a:srgbClr val="FFFFFF"/>
              </a:solidFill>
              <a:latin typeface="Montserrat SemiBold"/>
              <a:ea typeface="a시월구일2"/>
            </a:endParaRPr>
          </a:p>
        </p:txBody>
      </p:sp>
      <p:sp>
        <p:nvSpPr>
          <p:cNvPr id="76" name="타원 75"/>
          <p:cNvSpPr/>
          <p:nvPr/>
        </p:nvSpPr>
        <p:spPr>
          <a:xfrm>
            <a:off x="866047" y="4894414"/>
            <a:ext cx="461088" cy="461086"/>
          </a:xfrm>
          <a:prstGeom prst="ellipse">
            <a:avLst/>
          </a:prstGeom>
          <a:solidFill>
            <a:srgbClr val="944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defRPr/>
            </a:pPr>
            <a:r>
              <a:rPr lang="en-US" altLang="ko-KR" sz="1100">
                <a:solidFill>
                  <a:srgbClr val="FFFFFF"/>
                </a:solidFill>
                <a:latin typeface="Montserrat SemiBold"/>
                <a:ea typeface="a시월구일2"/>
              </a:rPr>
              <a:t>03</a:t>
            </a:r>
            <a:endParaRPr lang="ko-KR" altLang="en-US" sz="1100">
              <a:solidFill>
                <a:srgbClr val="FFFFFF"/>
              </a:solidFill>
              <a:latin typeface="Montserrat SemiBold"/>
              <a:ea typeface="a시월구일2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1388095" y="3667210"/>
            <a:ext cx="2485623" cy="406265"/>
          </a:xfrm>
          <a:prstGeom prst="rect">
            <a:avLst/>
          </a:prstGeom>
          <a:noFill/>
        </p:spPr>
        <p:txBody>
          <a:bodyPr wrap="square" tIns="0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ko-KR" altLang="en-US" sz="90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컨트롤러에서 받은 정보로 회원 </a:t>
            </a:r>
            <a:r>
              <a:rPr lang="ko-KR" altLang="en-US" sz="900" dirty="0" smtClean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등록하기</a:t>
            </a:r>
            <a:endParaRPr lang="en-US" altLang="ko-KR" sz="900" dirty="0" smtClean="0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G마켓 산스 TTF Medium"/>
              <a:ea typeface="G마켓 산스 TTF Medium"/>
            </a:endParaRPr>
          </a:p>
          <a:p>
            <a:pPr>
              <a:lnSpc>
                <a:spcPct val="130000"/>
              </a:lnSpc>
              <a:defRPr/>
            </a:pPr>
            <a:r>
              <a:rPr lang="en-US" altLang="ko-KR" sz="900" dirty="0" smtClean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(</a:t>
            </a:r>
            <a:r>
              <a:rPr lang="ko-KR" altLang="en-US" sz="90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각 데이터가 입력될 때 예외처리하기</a:t>
            </a:r>
            <a:r>
              <a:rPr lang="en-US" altLang="ko-KR" sz="90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)</a:t>
            </a:r>
            <a:endParaRPr lang="ko-KR" altLang="en-US" sz="900" dirty="0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G마켓 산스 TTF Medium"/>
              <a:ea typeface="G마켓 산스 TTF Medium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1370776" y="4945270"/>
            <a:ext cx="2485623" cy="395878"/>
          </a:xfrm>
          <a:prstGeom prst="rect">
            <a:avLst/>
          </a:prstGeom>
          <a:noFill/>
        </p:spPr>
        <p:txBody>
          <a:bodyPr wrap="square" tIns="0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en-US" altLang="ko-KR" sz="90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Mapper</a:t>
            </a:r>
            <a:r>
              <a:rPr lang="ko-KR" altLang="en-US" sz="90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에 입력된 </a:t>
            </a:r>
            <a:r>
              <a:rPr lang="en-US" altLang="ko-KR" sz="90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insert </a:t>
            </a:r>
            <a:r>
              <a:rPr lang="ko-KR" altLang="en-US" sz="900" dirty="0" err="1" smtClean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쿼리문을</a:t>
            </a:r>
            <a:endParaRPr lang="en-US" altLang="ko-KR" sz="900" dirty="0" smtClean="0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G마켓 산스 TTF Medium"/>
              <a:ea typeface="G마켓 산스 TTF Medium"/>
            </a:endParaRPr>
          </a:p>
          <a:p>
            <a:pPr>
              <a:lnSpc>
                <a:spcPct val="130000"/>
              </a:lnSpc>
              <a:defRPr/>
            </a:pPr>
            <a:r>
              <a:rPr lang="ko-KR" altLang="en-US" sz="900" dirty="0" smtClean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이용하여 </a:t>
            </a:r>
            <a:r>
              <a:rPr lang="ko-KR" altLang="en-US" sz="90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회원 등록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1388095" y="4291105"/>
            <a:ext cx="2485623" cy="395878"/>
          </a:xfrm>
          <a:prstGeom prst="rect">
            <a:avLst/>
          </a:prstGeom>
          <a:noFill/>
        </p:spPr>
        <p:txBody>
          <a:bodyPr wrap="square" tIns="0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en-US" altLang="ko-KR" sz="90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 DAO, </a:t>
            </a:r>
            <a:r>
              <a:rPr lang="en-US" altLang="ko-KR" sz="900" dirty="0" err="1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MybatisDAO</a:t>
            </a:r>
            <a:r>
              <a:rPr lang="en-US" altLang="ko-KR" sz="90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, Service, </a:t>
            </a:r>
            <a:r>
              <a:rPr lang="en-US" altLang="ko-KR" sz="900" dirty="0" err="1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ServiceImpl</a:t>
            </a:r>
            <a:r>
              <a:rPr lang="en-US" altLang="ko-KR" sz="90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 </a:t>
            </a:r>
            <a:r>
              <a:rPr lang="ko-KR" altLang="en-US" sz="90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클래스를 사용</a:t>
            </a:r>
          </a:p>
        </p:txBody>
      </p:sp>
      <p:sp>
        <p:nvSpPr>
          <p:cNvPr id="81" name="타원 80"/>
          <p:cNvSpPr/>
          <p:nvPr/>
        </p:nvSpPr>
        <p:spPr>
          <a:xfrm>
            <a:off x="8361637" y="4029009"/>
            <a:ext cx="461088" cy="461086"/>
          </a:xfrm>
          <a:prstGeom prst="ellipse">
            <a:avLst/>
          </a:prstGeom>
          <a:solidFill>
            <a:srgbClr val="944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defRPr/>
            </a:pPr>
            <a:r>
              <a:rPr lang="en-US" altLang="ko-KR" sz="1100">
                <a:solidFill>
                  <a:srgbClr val="FFFFFF"/>
                </a:solidFill>
                <a:latin typeface="Montserrat SemiBold"/>
                <a:ea typeface="a시월구일2"/>
              </a:rPr>
              <a:t>02</a:t>
            </a:r>
            <a:endParaRPr lang="ko-KR" altLang="en-US" sz="1100">
              <a:solidFill>
                <a:srgbClr val="FFFFFF"/>
              </a:solidFill>
              <a:latin typeface="Montserrat SemiBold"/>
              <a:ea typeface="a시월구일2"/>
            </a:endParaRPr>
          </a:p>
        </p:txBody>
      </p:sp>
      <p:sp>
        <p:nvSpPr>
          <p:cNvPr id="82" name="타원 81"/>
          <p:cNvSpPr/>
          <p:nvPr/>
        </p:nvSpPr>
        <p:spPr>
          <a:xfrm>
            <a:off x="8361637" y="3474801"/>
            <a:ext cx="461088" cy="461086"/>
          </a:xfrm>
          <a:prstGeom prst="ellipse">
            <a:avLst/>
          </a:prstGeom>
          <a:solidFill>
            <a:srgbClr val="944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defRPr/>
            </a:pPr>
            <a:r>
              <a:rPr lang="en-US" altLang="ko-KR" sz="1100">
                <a:solidFill>
                  <a:srgbClr val="FFFFFF"/>
                </a:solidFill>
                <a:latin typeface="Montserrat SemiBold"/>
                <a:ea typeface="a시월구일2"/>
              </a:rPr>
              <a:t>01</a:t>
            </a:r>
            <a:endParaRPr lang="ko-KR" altLang="en-US" sz="1100">
              <a:solidFill>
                <a:srgbClr val="FFFFFF"/>
              </a:solidFill>
              <a:latin typeface="Montserrat SemiBold"/>
              <a:ea typeface="a시월구일2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8883685" y="3522858"/>
            <a:ext cx="2485623" cy="406265"/>
          </a:xfrm>
          <a:prstGeom prst="rect">
            <a:avLst/>
          </a:prstGeom>
          <a:noFill/>
        </p:spPr>
        <p:txBody>
          <a:bodyPr wrap="square" tIns="0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en-US" altLang="ko-KR" sz="90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ajax</a:t>
            </a:r>
            <a:r>
              <a:rPr lang="ko-KR" altLang="en-US" sz="90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를 통해 넘겨받은 각 </a:t>
            </a:r>
            <a:r>
              <a:rPr lang="en-US" altLang="ko-KR" sz="900" dirty="0" err="1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sns</a:t>
            </a:r>
            <a:r>
              <a:rPr lang="ko-KR" altLang="en-US" sz="90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의 </a:t>
            </a:r>
            <a:r>
              <a:rPr lang="ko-KR" altLang="en-US" sz="900" dirty="0" err="1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인증주소를</a:t>
            </a:r>
            <a:r>
              <a:rPr lang="ko-KR" altLang="en-US" sz="90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 받아서 로그인 </a:t>
            </a:r>
            <a:r>
              <a:rPr lang="ko-KR" altLang="en-US" sz="900" dirty="0" err="1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콜백</a:t>
            </a:r>
            <a:r>
              <a:rPr lang="ko-KR" altLang="en-US" sz="90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 사이트로 이동</a:t>
            </a:r>
          </a:p>
        </p:txBody>
      </p:sp>
      <p:sp>
        <p:nvSpPr>
          <p:cNvPr id="88" name="TextBox 87"/>
          <p:cNvSpPr txBox="1"/>
          <p:nvPr/>
        </p:nvSpPr>
        <p:spPr>
          <a:xfrm>
            <a:off x="8883685" y="4082350"/>
            <a:ext cx="2485623" cy="395878"/>
          </a:xfrm>
          <a:prstGeom prst="rect">
            <a:avLst/>
          </a:prstGeom>
          <a:noFill/>
        </p:spPr>
        <p:txBody>
          <a:bodyPr wrap="square" tIns="0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ko-KR" altLang="en-US" sz="90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각 사이트에서 넘겨준 코드와 </a:t>
            </a:r>
            <a:r>
              <a:rPr lang="ko-KR" altLang="en-US" sz="900" dirty="0" smtClean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회원이</a:t>
            </a:r>
            <a:endParaRPr lang="en-US" altLang="ko-KR" sz="900" dirty="0" smtClean="0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G마켓 산스 TTF Medium"/>
              <a:ea typeface="G마켓 산스 TTF Medium"/>
            </a:endParaRPr>
          </a:p>
          <a:p>
            <a:pPr>
              <a:lnSpc>
                <a:spcPct val="130000"/>
              </a:lnSpc>
              <a:defRPr/>
            </a:pPr>
            <a:r>
              <a:rPr lang="ko-KR" altLang="en-US" sz="900" dirty="0" smtClean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보유한 </a:t>
            </a:r>
            <a:r>
              <a:rPr lang="ko-KR" altLang="en-US" sz="90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값들로 토큰 발급받기</a:t>
            </a:r>
          </a:p>
        </p:txBody>
      </p:sp>
      <p:sp>
        <p:nvSpPr>
          <p:cNvPr id="135" name="타원 75"/>
          <p:cNvSpPr/>
          <p:nvPr/>
        </p:nvSpPr>
        <p:spPr>
          <a:xfrm>
            <a:off x="4609372" y="4913464"/>
            <a:ext cx="461088" cy="461086"/>
          </a:xfrm>
          <a:prstGeom prst="ellipse">
            <a:avLst/>
          </a:prstGeom>
          <a:solidFill>
            <a:srgbClr val="944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defRPr/>
            </a:pPr>
            <a:r>
              <a:rPr lang="en-US" altLang="ko-KR" sz="1100">
                <a:solidFill>
                  <a:srgbClr val="FFFFFF"/>
                </a:solidFill>
                <a:latin typeface="Montserrat SemiBold"/>
                <a:ea typeface="a시월구일2"/>
              </a:rPr>
              <a:t>03</a:t>
            </a:r>
            <a:endParaRPr lang="ko-KR" altLang="en-US" sz="1100">
              <a:solidFill>
                <a:srgbClr val="FFFFFF"/>
              </a:solidFill>
              <a:latin typeface="Montserrat SemiBold"/>
              <a:ea typeface="a시월구일2"/>
            </a:endParaRPr>
          </a:p>
        </p:txBody>
      </p:sp>
      <p:sp>
        <p:nvSpPr>
          <p:cNvPr id="136" name="TextBox 77"/>
          <p:cNvSpPr txBox="1"/>
          <p:nvPr/>
        </p:nvSpPr>
        <p:spPr>
          <a:xfrm>
            <a:off x="5131420" y="5013787"/>
            <a:ext cx="2485623" cy="215828"/>
          </a:xfrm>
          <a:prstGeom prst="rect">
            <a:avLst/>
          </a:prstGeom>
          <a:noFill/>
        </p:spPr>
        <p:txBody>
          <a:bodyPr wrap="square" tIns="0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ko-KR" altLang="en-US" sz="90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로그인 성공 시 메인페이지로 이동</a:t>
            </a:r>
          </a:p>
        </p:txBody>
      </p:sp>
      <p:sp>
        <p:nvSpPr>
          <p:cNvPr id="137" name="TextBox 78"/>
          <p:cNvSpPr txBox="1"/>
          <p:nvPr/>
        </p:nvSpPr>
        <p:spPr>
          <a:xfrm>
            <a:off x="5131420" y="4368078"/>
            <a:ext cx="2485623" cy="395878"/>
          </a:xfrm>
          <a:prstGeom prst="rect">
            <a:avLst/>
          </a:prstGeom>
          <a:noFill/>
        </p:spPr>
        <p:txBody>
          <a:bodyPr wrap="square" tIns="0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ko-KR" altLang="en-US" sz="90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동기</a:t>
            </a:r>
            <a:r>
              <a:rPr lang="en-US" altLang="ko-KR" sz="90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, </a:t>
            </a:r>
            <a:r>
              <a:rPr lang="ko-KR" altLang="en-US" sz="90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비동기 방식을 </a:t>
            </a:r>
            <a:r>
              <a:rPr lang="ko-KR" altLang="en-US" sz="900" dirty="0" smtClean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통해</a:t>
            </a:r>
            <a:endParaRPr lang="en-US" altLang="ko-KR" sz="900" dirty="0" smtClean="0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G마켓 산스 TTF Medium"/>
              <a:ea typeface="G마켓 산스 TTF Medium"/>
            </a:endParaRPr>
          </a:p>
          <a:p>
            <a:pPr>
              <a:lnSpc>
                <a:spcPct val="130000"/>
              </a:lnSpc>
              <a:defRPr/>
            </a:pPr>
            <a:r>
              <a:rPr lang="ko-KR" altLang="en-US" sz="900" dirty="0" smtClean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로그인 </a:t>
            </a:r>
            <a:r>
              <a:rPr lang="ko-KR" altLang="en-US" sz="900" dirty="0" err="1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인증화면</a:t>
            </a:r>
            <a:r>
              <a:rPr lang="ko-KR" altLang="en-US" sz="90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 링크 요청</a:t>
            </a:r>
          </a:p>
        </p:txBody>
      </p:sp>
      <p:sp>
        <p:nvSpPr>
          <p:cNvPr id="138" name="TextBox 119"/>
          <p:cNvSpPr txBox="1"/>
          <p:nvPr/>
        </p:nvSpPr>
        <p:spPr>
          <a:xfrm>
            <a:off x="5122237" y="3672033"/>
            <a:ext cx="2485623" cy="393237"/>
          </a:xfrm>
          <a:prstGeom prst="rect">
            <a:avLst/>
          </a:prstGeom>
          <a:noFill/>
        </p:spPr>
        <p:txBody>
          <a:bodyPr wrap="square" tIns="0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en-US" altLang="ko-KR" sz="90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SNS</a:t>
            </a:r>
            <a:r>
              <a:rPr lang="ko-KR" altLang="en-US" sz="90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를 통해 로그인과 회원가입이 가능하도록 구글</a:t>
            </a:r>
            <a:r>
              <a:rPr lang="en-US" altLang="ko-KR" sz="90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, </a:t>
            </a:r>
            <a:r>
              <a:rPr lang="ko-KR" altLang="en-US" sz="90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네이버</a:t>
            </a:r>
            <a:r>
              <a:rPr lang="en-US" altLang="ko-KR" sz="90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, </a:t>
            </a:r>
            <a:r>
              <a:rPr lang="ko-KR" altLang="en-US" sz="90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카카오 로그인 버튼 제공</a:t>
            </a:r>
          </a:p>
        </p:txBody>
      </p:sp>
      <p:sp>
        <p:nvSpPr>
          <p:cNvPr id="139" name="TextBox 18"/>
          <p:cNvSpPr txBox="1"/>
          <p:nvPr/>
        </p:nvSpPr>
        <p:spPr>
          <a:xfrm>
            <a:off x="1127396" y="862817"/>
            <a:ext cx="9936844" cy="9918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  <a:defRPr/>
            </a:pPr>
            <a:r>
              <a:rPr lang="ko-KR" altLang="en-US" sz="2800" dirty="0" smtClean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944AFF"/>
                </a:solidFill>
                <a:latin typeface="G마켓 산스 TTF Bold"/>
                <a:ea typeface="G마켓 산스 TTF Bold"/>
              </a:rPr>
              <a:t> </a:t>
            </a:r>
            <a:r>
              <a:rPr lang="en-US" altLang="ko-KR" sz="28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944AFF"/>
                </a:solidFill>
                <a:latin typeface="G마켓 산스 TTF Bold"/>
                <a:ea typeface="G마켓 산스 TTF Bold"/>
              </a:rPr>
              <a:t> SNS </a:t>
            </a:r>
            <a:r>
              <a:rPr lang="ko-KR" altLang="en-US" sz="28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944AFF"/>
                </a:solidFill>
                <a:latin typeface="G마켓 산스 TTF Bold"/>
                <a:ea typeface="G마켓 산스 TTF Bold"/>
              </a:rPr>
              <a:t>로그인 </a:t>
            </a:r>
            <a:r>
              <a:rPr lang="ko-KR" altLang="en-US" sz="28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Bold"/>
                <a:ea typeface="G마켓 산스 TTF Bold"/>
              </a:rPr>
              <a:t>기능 구현 및 </a:t>
            </a:r>
            <a:r>
              <a:rPr lang="en-US" altLang="ko-KR" sz="2800" dirty="0" err="1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944AFF"/>
                </a:solidFill>
                <a:latin typeface="G마켓 산스 TTF Bold"/>
                <a:ea typeface="G마켓 산스 TTF Bold"/>
              </a:rPr>
              <a:t>aop</a:t>
            </a:r>
            <a:r>
              <a:rPr lang="en-US" altLang="ko-KR" sz="28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944AFF"/>
                </a:solidFill>
                <a:latin typeface="G마켓 산스 TTF Bold"/>
                <a:ea typeface="G마켓 산스 TTF Bold"/>
              </a:rPr>
              <a:t> </a:t>
            </a:r>
            <a:r>
              <a:rPr lang="ko-KR" altLang="en-US" sz="28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944AFF"/>
                </a:solidFill>
                <a:latin typeface="G마켓 산스 TTF Bold"/>
                <a:ea typeface="G마켓 산스 TTF Bold"/>
              </a:rPr>
              <a:t>처리 </a:t>
            </a:r>
            <a:endParaRPr lang="en-US" altLang="ko-KR" sz="2800" dirty="0" smtClean="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rgbClr val="944AFF"/>
              </a:solidFill>
              <a:latin typeface="G마켓 산스 TTF Bold"/>
              <a:ea typeface="G마켓 산스 TTF Bold"/>
            </a:endParaRPr>
          </a:p>
          <a:p>
            <a:pPr algn="ctr">
              <a:lnSpc>
                <a:spcPct val="130000"/>
              </a:lnSpc>
              <a:defRPr/>
            </a:pPr>
            <a:r>
              <a:rPr lang="en-US" altLang="ko-KR" dirty="0" smtClean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Bold"/>
                <a:ea typeface="G마켓 산스 TTF Bold"/>
              </a:rPr>
              <a:t>[</a:t>
            </a:r>
            <a:r>
              <a:rPr lang="en-US" altLang="ko-KR" dirty="0" err="1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Bold"/>
                <a:ea typeface="G마켓 산스 TTF Bold"/>
              </a:rPr>
              <a:t>loginform.jsp</a:t>
            </a:r>
            <a:r>
              <a:rPr lang="en-US" altLang="ko-KR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Bold"/>
                <a:ea typeface="G마켓 산스 TTF Bold"/>
              </a:rPr>
              <a:t>, </a:t>
            </a:r>
            <a:r>
              <a:rPr lang="en-US" altLang="ko-KR" dirty="0" err="1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Bold"/>
                <a:ea typeface="G마켓 산스 TTF Bold"/>
              </a:rPr>
              <a:t>result.jsp</a:t>
            </a:r>
            <a:r>
              <a:rPr lang="en-US" altLang="ko-KR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Bold"/>
                <a:ea typeface="G마켓 산스 TTF Bold"/>
              </a:rPr>
              <a:t>]</a:t>
            </a:r>
          </a:p>
        </p:txBody>
      </p:sp>
      <p:sp>
        <p:nvSpPr>
          <p:cNvPr id="142" name="TextBox 87"/>
          <p:cNvSpPr txBox="1"/>
          <p:nvPr/>
        </p:nvSpPr>
        <p:spPr>
          <a:xfrm>
            <a:off x="8879182" y="4722530"/>
            <a:ext cx="2485623" cy="215828"/>
          </a:xfrm>
          <a:prstGeom prst="rect">
            <a:avLst/>
          </a:prstGeom>
          <a:noFill/>
        </p:spPr>
        <p:txBody>
          <a:bodyPr wrap="square" tIns="0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ko-KR" altLang="en-US" sz="90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토큰을 이용하여 회원정보에 접근하기</a:t>
            </a:r>
          </a:p>
        </p:txBody>
      </p:sp>
      <p:sp>
        <p:nvSpPr>
          <p:cNvPr id="143" name="타원 75"/>
          <p:cNvSpPr/>
          <p:nvPr/>
        </p:nvSpPr>
        <p:spPr>
          <a:xfrm>
            <a:off x="8355294" y="4595371"/>
            <a:ext cx="461088" cy="461086"/>
          </a:xfrm>
          <a:prstGeom prst="ellipse">
            <a:avLst/>
          </a:prstGeom>
          <a:solidFill>
            <a:srgbClr val="944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defRPr/>
            </a:pPr>
            <a:r>
              <a:rPr lang="en-US" altLang="ko-KR" sz="1100">
                <a:solidFill>
                  <a:srgbClr val="FFFFFF"/>
                </a:solidFill>
                <a:latin typeface="Montserrat SemiBold"/>
                <a:ea typeface="a시월구일2"/>
              </a:rPr>
              <a:t>03</a:t>
            </a:r>
            <a:endParaRPr lang="ko-KR" altLang="en-US" sz="1100">
              <a:solidFill>
                <a:srgbClr val="FFFFFF"/>
              </a:solidFill>
              <a:latin typeface="Montserrat SemiBold"/>
              <a:ea typeface="a시월구일2"/>
            </a:endParaRPr>
          </a:p>
        </p:txBody>
      </p:sp>
      <p:sp>
        <p:nvSpPr>
          <p:cNvPr id="37" name="타원 36"/>
          <p:cNvSpPr/>
          <p:nvPr/>
        </p:nvSpPr>
        <p:spPr>
          <a:xfrm>
            <a:off x="8361637" y="5145727"/>
            <a:ext cx="461088" cy="461086"/>
          </a:xfrm>
          <a:prstGeom prst="ellipse">
            <a:avLst/>
          </a:prstGeom>
          <a:solidFill>
            <a:srgbClr val="944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defRPr/>
            </a:pPr>
            <a:r>
              <a:rPr lang="en-US" altLang="ko-KR" sz="1100">
                <a:solidFill>
                  <a:srgbClr val="FFFFFF"/>
                </a:solidFill>
                <a:latin typeface="Montserrat SemiBold"/>
                <a:ea typeface="a시월구일2"/>
              </a:rPr>
              <a:t>04</a:t>
            </a:r>
            <a:endParaRPr lang="ko-KR" altLang="en-US" sz="1100">
              <a:solidFill>
                <a:srgbClr val="FFFFFF"/>
              </a:solidFill>
              <a:latin typeface="Montserrat SemiBold"/>
              <a:ea typeface="a시월구일2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8874160" y="5184009"/>
            <a:ext cx="2485623" cy="395878"/>
          </a:xfrm>
          <a:prstGeom prst="rect">
            <a:avLst/>
          </a:prstGeom>
          <a:noFill/>
        </p:spPr>
        <p:txBody>
          <a:bodyPr wrap="square" tIns="0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ko-KR" altLang="en-US" sz="90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추출한 사용자 정보를 </a:t>
            </a:r>
            <a:r>
              <a:rPr lang="en-US" altLang="ko-KR" sz="90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service</a:t>
            </a:r>
            <a:r>
              <a:rPr lang="ko-KR" altLang="en-US" sz="90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에 전달 후 회원인지 아닌지 판단</a:t>
            </a:r>
            <a:endParaRPr lang="en-US" altLang="ko-KR" sz="900" dirty="0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G마켓 산스 TTF Medium"/>
              <a:ea typeface="G마켓 산스 TTF Medium"/>
            </a:endParaRPr>
          </a:p>
        </p:txBody>
      </p:sp>
      <p:sp>
        <p:nvSpPr>
          <p:cNvPr id="40" name="타원 39"/>
          <p:cNvSpPr/>
          <p:nvPr/>
        </p:nvSpPr>
        <p:spPr>
          <a:xfrm>
            <a:off x="8371162" y="5707156"/>
            <a:ext cx="461088" cy="461086"/>
          </a:xfrm>
          <a:prstGeom prst="ellipse">
            <a:avLst/>
          </a:prstGeom>
          <a:solidFill>
            <a:srgbClr val="944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defRPr/>
            </a:pPr>
            <a:r>
              <a:rPr lang="en-US" altLang="ko-KR" sz="1100" dirty="0" smtClean="0">
                <a:solidFill>
                  <a:srgbClr val="FFFFFF"/>
                </a:solidFill>
                <a:latin typeface="Montserrat SemiBold"/>
                <a:ea typeface="a시월구일2"/>
              </a:rPr>
              <a:t>05</a:t>
            </a:r>
            <a:endParaRPr lang="ko-KR" altLang="en-US" sz="1100" dirty="0">
              <a:solidFill>
                <a:srgbClr val="FFFFFF"/>
              </a:solidFill>
              <a:latin typeface="Montserrat SemiBold"/>
              <a:ea typeface="a시월구일2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8883685" y="5804433"/>
            <a:ext cx="2485623" cy="215828"/>
          </a:xfrm>
          <a:prstGeom prst="rect">
            <a:avLst/>
          </a:prstGeom>
          <a:noFill/>
        </p:spPr>
        <p:txBody>
          <a:bodyPr wrap="square" tIns="0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en-US" altLang="ko-KR" sz="900" dirty="0" err="1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setAttribute</a:t>
            </a:r>
            <a:r>
              <a:rPr lang="ko-KR" altLang="en-US" sz="90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를 통해 세션에 정보 담아두기</a:t>
            </a:r>
            <a:endParaRPr lang="en-US" altLang="ko-KR" sz="900" dirty="0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G마켓 산스 TTF Medium"/>
              <a:ea typeface="G마켓 산스 TTF Medium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853408E-E9A1-046C-58B5-617CC721C6E3}"/>
              </a:ext>
            </a:extLst>
          </p:cNvPr>
          <p:cNvSpPr txBox="1"/>
          <p:nvPr/>
        </p:nvSpPr>
        <p:spPr>
          <a:xfrm>
            <a:off x="11413519" y="0"/>
            <a:ext cx="778481" cy="332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7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/ 60 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FFFF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97891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5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타원 88"/>
          <p:cNvSpPr/>
          <p:nvPr/>
        </p:nvSpPr>
        <p:spPr>
          <a:xfrm>
            <a:off x="6246804" y="313724"/>
            <a:ext cx="510540" cy="549093"/>
          </a:xfrm>
          <a:prstGeom prst="ellipse">
            <a:avLst/>
          </a:prstGeom>
          <a:solidFill>
            <a:srgbClr val="944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0" name="타원 89"/>
          <p:cNvSpPr/>
          <p:nvPr/>
        </p:nvSpPr>
        <p:spPr>
          <a:xfrm>
            <a:off x="6786419" y="267236"/>
            <a:ext cx="137702" cy="137702"/>
          </a:xfrm>
          <a:prstGeom prst="ellipse">
            <a:avLst/>
          </a:prstGeom>
          <a:solidFill>
            <a:srgbClr val="944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3079785" y="491706"/>
            <a:ext cx="58039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1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Montserrat SemiBold"/>
                <a:ea typeface="G마켓 산스 TTF Medium"/>
              </a:rPr>
              <a:t>eduZino - </a:t>
            </a:r>
            <a:r>
              <a:rPr lang="ko-KR" altLang="en-US" sz="11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Montserrat SemiBold"/>
                <a:ea typeface="G마켓 산스 TTF Medium"/>
              </a:rPr>
              <a:t>안도경</a:t>
            </a:r>
          </a:p>
        </p:txBody>
      </p:sp>
      <p:sp>
        <p:nvSpPr>
          <p:cNvPr id="139" name="TextBox 18"/>
          <p:cNvSpPr txBox="1"/>
          <p:nvPr/>
        </p:nvSpPr>
        <p:spPr>
          <a:xfrm>
            <a:off x="1127396" y="862817"/>
            <a:ext cx="9936844" cy="9918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  <a:defRPr/>
            </a:pPr>
            <a:r>
              <a:rPr lang="ko-KR" altLang="en-US" sz="28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944AFF"/>
                </a:solidFill>
                <a:latin typeface="G마켓 산스 TTF Bold"/>
                <a:ea typeface="G마켓 산스 TTF Bold"/>
                <a:cs typeface="+mn-cs"/>
              </a:rPr>
              <a:t> </a:t>
            </a:r>
            <a:r>
              <a:rPr lang="en-US" altLang="ko-KR" sz="28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944AFF"/>
                </a:solidFill>
                <a:latin typeface="G마켓 산스 TTF Bold"/>
                <a:ea typeface="G마켓 산스 TTF Bold"/>
                <a:cs typeface="+mn-cs"/>
              </a:rPr>
              <a:t> SNS </a:t>
            </a:r>
            <a:r>
              <a:rPr lang="ko-KR" altLang="en-US" sz="28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944AFF"/>
                </a:solidFill>
                <a:latin typeface="G마켓 산스 TTF Bold"/>
                <a:ea typeface="G마켓 산스 TTF Bold"/>
                <a:cs typeface="+mn-cs"/>
              </a:rPr>
              <a:t>로그인 </a:t>
            </a:r>
            <a:r>
              <a:rPr lang="ko-KR" altLang="en-US" sz="28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Bold"/>
                <a:ea typeface="G마켓 산스 TTF Bold"/>
                <a:cs typeface="+mn-cs"/>
              </a:rPr>
              <a:t>기능 구현 및 </a:t>
            </a:r>
            <a:r>
              <a:rPr lang="en-US" altLang="ko-KR" sz="28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944AFF"/>
                </a:solidFill>
                <a:latin typeface="G마켓 산스 TTF Bold"/>
                <a:ea typeface="G마켓 산스 TTF Bold"/>
                <a:cs typeface="+mn-cs"/>
              </a:rPr>
              <a:t>aop </a:t>
            </a:r>
            <a:r>
              <a:rPr lang="ko-KR" altLang="en-US" sz="28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944AFF"/>
                </a:solidFill>
                <a:latin typeface="G마켓 산스 TTF Bold"/>
                <a:ea typeface="G마켓 산스 TTF Bold"/>
                <a:cs typeface="+mn-cs"/>
              </a:rPr>
              <a:t>처리 </a:t>
            </a:r>
          </a:p>
          <a:p>
            <a:pPr algn="ctr">
              <a:lnSpc>
                <a:spcPct val="130000"/>
              </a:lnSpc>
              <a:defRPr/>
            </a:pPr>
            <a:r>
              <a:rPr lang="en-US" altLang="ko-KR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Bold"/>
                <a:ea typeface="G마켓 산스 TTF Bold"/>
                <a:cs typeface="+mn-cs"/>
              </a:rPr>
              <a:t>[loginform.jsp, result.jsp]</a:t>
            </a:r>
          </a:p>
        </p:txBody>
      </p:sp>
      <p:pic>
        <p:nvPicPr>
          <p:cNvPr id="144" name="그림 14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084750" y="2244090"/>
            <a:ext cx="3467100" cy="3970020"/>
          </a:xfrm>
          <a:prstGeom prst="rect">
            <a:avLst/>
          </a:prstGeom>
        </p:spPr>
      </p:pic>
      <p:pic>
        <p:nvPicPr>
          <p:cNvPr id="145" name="그림 144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764289" y="2289969"/>
            <a:ext cx="2621019" cy="3925094"/>
          </a:xfrm>
          <a:prstGeom prst="rect">
            <a:avLst/>
          </a:prstGeom>
        </p:spPr>
      </p:pic>
      <p:pic>
        <p:nvPicPr>
          <p:cNvPr id="146" name="그림 145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9422818" y="3718666"/>
            <a:ext cx="1699260" cy="632460"/>
          </a:xfrm>
          <a:prstGeom prst="rect">
            <a:avLst/>
          </a:prstGeom>
        </p:spPr>
      </p:pic>
      <p:pic>
        <p:nvPicPr>
          <p:cNvPr id="147" name="그림 146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7841190" y="3804868"/>
            <a:ext cx="838200" cy="480059"/>
          </a:xfrm>
          <a:prstGeom prst="rect">
            <a:avLst/>
          </a:prstGeom>
        </p:spPr>
      </p:pic>
      <p:sp>
        <p:nvSpPr>
          <p:cNvPr id="148" name="화살표: 갈매기형 수장 43"/>
          <p:cNvSpPr/>
          <p:nvPr/>
        </p:nvSpPr>
        <p:spPr>
          <a:xfrm>
            <a:off x="8970846" y="3964882"/>
            <a:ext cx="117011" cy="149776"/>
          </a:xfrm>
          <a:prstGeom prst="chevron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rgbClr val="944AFF"/>
              </a:solidFill>
            </a:endParaRPr>
          </a:p>
        </p:txBody>
      </p:sp>
      <p:sp>
        <p:nvSpPr>
          <p:cNvPr id="149" name="화살표: 갈매기형 수장 44"/>
          <p:cNvSpPr/>
          <p:nvPr/>
        </p:nvSpPr>
        <p:spPr>
          <a:xfrm>
            <a:off x="9067200" y="3964882"/>
            <a:ext cx="117011" cy="149776"/>
          </a:xfrm>
          <a:prstGeom prst="chevron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rgbClr val="944AFF"/>
              </a:solidFill>
            </a:endParaRPr>
          </a:p>
        </p:txBody>
      </p:sp>
      <p:sp>
        <p:nvSpPr>
          <p:cNvPr id="150" name="직사각형 25"/>
          <p:cNvSpPr/>
          <p:nvPr/>
        </p:nvSpPr>
        <p:spPr>
          <a:xfrm>
            <a:off x="7537844" y="3429000"/>
            <a:ext cx="3988200" cy="1280287"/>
          </a:xfrm>
          <a:prstGeom prst="rect">
            <a:avLst/>
          </a:prstGeom>
          <a:noFill/>
          <a:ln>
            <a:solidFill>
              <a:srgbClr val="944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rgbClr val="FECC0A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853408E-E9A1-046C-58B5-617CC721C6E3}"/>
              </a:ext>
            </a:extLst>
          </p:cNvPr>
          <p:cNvSpPr txBox="1"/>
          <p:nvPr/>
        </p:nvSpPr>
        <p:spPr>
          <a:xfrm>
            <a:off x="11413519" y="0"/>
            <a:ext cx="778481" cy="332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8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/ 60 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FFFF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5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타원 88"/>
          <p:cNvSpPr/>
          <p:nvPr/>
        </p:nvSpPr>
        <p:spPr>
          <a:xfrm>
            <a:off x="6246804" y="189899"/>
            <a:ext cx="510540" cy="549093"/>
          </a:xfrm>
          <a:prstGeom prst="ellipse">
            <a:avLst/>
          </a:prstGeom>
          <a:solidFill>
            <a:srgbClr val="944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0" name="타원 89"/>
          <p:cNvSpPr/>
          <p:nvPr/>
        </p:nvSpPr>
        <p:spPr>
          <a:xfrm>
            <a:off x="6786419" y="143411"/>
            <a:ext cx="137702" cy="137702"/>
          </a:xfrm>
          <a:prstGeom prst="ellipse">
            <a:avLst/>
          </a:prstGeom>
          <a:solidFill>
            <a:srgbClr val="944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3079785" y="367881"/>
            <a:ext cx="58039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1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Montserrat SemiBold"/>
                <a:ea typeface="G마켓 산스 TTF Medium"/>
              </a:rPr>
              <a:t>eduZino - </a:t>
            </a:r>
            <a:r>
              <a:rPr lang="ko-KR" altLang="en-US" sz="11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Montserrat SemiBold"/>
                <a:ea typeface="G마켓 산스 TTF Medium"/>
              </a:rPr>
              <a:t>안도경</a:t>
            </a:r>
          </a:p>
        </p:txBody>
      </p:sp>
      <p:sp>
        <p:nvSpPr>
          <p:cNvPr id="196" name="TextBox 18"/>
          <p:cNvSpPr txBox="1"/>
          <p:nvPr/>
        </p:nvSpPr>
        <p:spPr>
          <a:xfrm>
            <a:off x="1127396" y="624692"/>
            <a:ext cx="9936844" cy="6201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  <a:defRPr/>
            </a:pPr>
            <a:r>
              <a:rPr lang="ko-KR" altLang="en-US" sz="28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944AFF"/>
                </a:solidFill>
                <a:latin typeface="G마켓 산스 TTF Bold"/>
                <a:ea typeface="G마켓 산스 TTF Bold"/>
                <a:cs typeface="+mn-cs"/>
              </a:rPr>
              <a:t> </a:t>
            </a:r>
            <a:r>
              <a:rPr lang="en-US" altLang="ko-KR" sz="28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944AFF"/>
                </a:solidFill>
                <a:latin typeface="G마켓 산스 TTF Bold"/>
                <a:ea typeface="G마켓 산스 TTF Bold"/>
                <a:cs typeface="+mn-cs"/>
              </a:rPr>
              <a:t> SNS </a:t>
            </a:r>
            <a:r>
              <a:rPr lang="ko-KR" altLang="en-US" sz="28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944AFF"/>
                </a:solidFill>
                <a:latin typeface="G마켓 산스 TTF Bold"/>
                <a:ea typeface="G마켓 산스 TTF Bold"/>
                <a:cs typeface="+mn-cs"/>
              </a:rPr>
              <a:t>로그인 </a:t>
            </a:r>
            <a:r>
              <a:rPr lang="ko-KR" altLang="en-US" sz="28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Bold"/>
                <a:ea typeface="G마켓 산스 TTF Bold"/>
                <a:cs typeface="+mn-cs"/>
              </a:rPr>
              <a:t>기능 구현 및 </a:t>
            </a:r>
            <a:r>
              <a:rPr lang="en-US" altLang="ko-KR" sz="2800" dirty="0" err="1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944AFF"/>
                </a:solidFill>
                <a:latin typeface="G마켓 산스 TTF Bold"/>
                <a:ea typeface="G마켓 산스 TTF Bold"/>
                <a:cs typeface="+mn-cs"/>
              </a:rPr>
              <a:t>aop</a:t>
            </a:r>
            <a:r>
              <a:rPr lang="en-US" altLang="ko-KR" sz="28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944AFF"/>
                </a:solidFill>
                <a:latin typeface="G마켓 산스 TTF Bold"/>
                <a:ea typeface="G마켓 산스 TTF Bold"/>
                <a:cs typeface="+mn-cs"/>
              </a:rPr>
              <a:t> </a:t>
            </a:r>
            <a:r>
              <a:rPr lang="ko-KR" altLang="en-US" sz="28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944AFF"/>
                </a:solidFill>
                <a:latin typeface="G마켓 산스 TTF Bold"/>
                <a:ea typeface="G마켓 산스 TTF Bold"/>
                <a:cs typeface="+mn-cs"/>
              </a:rPr>
              <a:t>처리 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r="721"/>
          <a:stretch/>
        </p:blipFill>
        <p:spPr>
          <a:xfrm>
            <a:off x="479894" y="1891454"/>
            <a:ext cx="3310171" cy="2867425"/>
          </a:xfrm>
          <a:prstGeom prst="rect">
            <a:avLst/>
          </a:prstGeom>
        </p:spPr>
      </p:pic>
      <p:sp>
        <p:nvSpPr>
          <p:cNvPr id="95" name="직사각형 94">
            <a:extLst>
              <a:ext uri="{FF2B5EF4-FFF2-40B4-BE49-F238E27FC236}">
                <a16:creationId xmlns:a16="http://schemas.microsoft.com/office/drawing/2014/main" id="{B1768DEC-0C8D-A78E-5D52-980155811ECF}"/>
              </a:ext>
            </a:extLst>
          </p:cNvPr>
          <p:cNvSpPr/>
          <p:nvPr/>
        </p:nvSpPr>
        <p:spPr>
          <a:xfrm>
            <a:off x="408996" y="1834304"/>
            <a:ext cx="3442982" cy="2974810"/>
          </a:xfrm>
          <a:prstGeom prst="rect">
            <a:avLst/>
          </a:prstGeom>
          <a:noFill/>
          <a:ln>
            <a:solidFill>
              <a:srgbClr val="944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ECC0A"/>
              </a:solidFill>
            </a:endParaRPr>
          </a:p>
        </p:txBody>
      </p:sp>
      <p:sp>
        <p:nvSpPr>
          <p:cNvPr id="96" name="사각형: 둥근 모서리 62"/>
          <p:cNvSpPr/>
          <p:nvPr/>
        </p:nvSpPr>
        <p:spPr>
          <a:xfrm>
            <a:off x="408997" y="4800350"/>
            <a:ext cx="3442982" cy="638378"/>
          </a:xfrm>
          <a:prstGeom prst="roundRect">
            <a:avLst>
              <a:gd name="adj" fmla="val 0"/>
            </a:avLst>
          </a:prstGeom>
          <a:solidFill>
            <a:srgbClr val="E5D6FA"/>
          </a:solidFill>
          <a:ln>
            <a:solidFill>
              <a:srgbClr val="944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rgbClr val="FECC0A"/>
              </a:solidFill>
            </a:endParaRPr>
          </a:p>
        </p:txBody>
      </p:sp>
      <p:sp>
        <p:nvSpPr>
          <p:cNvPr id="97" name="화살표: 갈매기형 수장 43"/>
          <p:cNvSpPr/>
          <p:nvPr/>
        </p:nvSpPr>
        <p:spPr>
          <a:xfrm>
            <a:off x="701645" y="4950650"/>
            <a:ext cx="144968" cy="149776"/>
          </a:xfrm>
          <a:prstGeom prst="chevron">
            <a:avLst>
              <a:gd name="adj" fmla="val 50000"/>
            </a:avLst>
          </a:prstGeom>
          <a:solidFill>
            <a:srgbClr val="231F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rgbClr val="231F20"/>
              </a:solidFill>
            </a:endParaRPr>
          </a:p>
        </p:txBody>
      </p:sp>
      <p:sp>
        <p:nvSpPr>
          <p:cNvPr id="98" name="화살표: 갈매기형 수장 44"/>
          <p:cNvSpPr/>
          <p:nvPr/>
        </p:nvSpPr>
        <p:spPr>
          <a:xfrm>
            <a:off x="798000" y="4950650"/>
            <a:ext cx="144968" cy="149776"/>
          </a:xfrm>
          <a:prstGeom prst="chevron">
            <a:avLst>
              <a:gd name="adj" fmla="val 50000"/>
            </a:avLst>
          </a:prstGeom>
          <a:solidFill>
            <a:srgbClr val="231F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rgbClr val="231F20"/>
              </a:solidFill>
            </a:endParaRPr>
          </a:p>
        </p:txBody>
      </p:sp>
      <p:sp>
        <p:nvSpPr>
          <p:cNvPr id="99" name="TextBox 29"/>
          <p:cNvSpPr txBox="1"/>
          <p:nvPr/>
        </p:nvSpPr>
        <p:spPr>
          <a:xfrm>
            <a:off x="905486" y="4866264"/>
            <a:ext cx="2782526" cy="5586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en-US" altLang="ko-KR" sz="1200" dirty="0" smtClean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.ajax</a:t>
            </a:r>
            <a:r>
              <a:rPr lang="ko-KR" altLang="en-US" sz="1200" dirty="0" smtClean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를 이용하여</a:t>
            </a:r>
            <a:endParaRPr lang="en-US" altLang="ko-KR" sz="1200" dirty="0" smtClean="0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G마켓 산스 TTF Medium"/>
              <a:ea typeface="G마켓 산스 TTF Medium"/>
            </a:endParaRPr>
          </a:p>
          <a:p>
            <a:pPr>
              <a:lnSpc>
                <a:spcPct val="130000"/>
              </a:lnSpc>
              <a:defRPr/>
            </a:pPr>
            <a:r>
              <a:rPr lang="ko-KR" altLang="en-US" sz="1200" dirty="0" smtClean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로그인 </a:t>
            </a:r>
            <a:r>
              <a:rPr lang="ko-KR" altLang="en-US" sz="1200" dirty="0" err="1" smtClean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인증화면</a:t>
            </a:r>
            <a:r>
              <a:rPr lang="ko-KR" altLang="en-US" sz="1200" dirty="0" smtClean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 링크 요청</a:t>
            </a:r>
            <a:endParaRPr lang="ko-KR" altLang="en-US" sz="1200" dirty="0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G마켓 산스 TTF Medium"/>
              <a:ea typeface="G마켓 산스 TTF Medium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/>
          <a:srcRect t="1932" r="1424"/>
          <a:stretch/>
        </p:blipFill>
        <p:spPr>
          <a:xfrm>
            <a:off x="4114096" y="1811240"/>
            <a:ext cx="4769589" cy="127221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4096" y="3225749"/>
            <a:ext cx="4769589" cy="205730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14096" y="5438728"/>
            <a:ext cx="3839111" cy="1057423"/>
          </a:xfrm>
          <a:prstGeom prst="rect">
            <a:avLst/>
          </a:prstGeom>
        </p:spPr>
      </p:pic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B1768DEC-0C8D-A78E-5D52-980155811ECF}"/>
              </a:ext>
            </a:extLst>
          </p:cNvPr>
          <p:cNvSpPr/>
          <p:nvPr/>
        </p:nvSpPr>
        <p:spPr>
          <a:xfrm>
            <a:off x="4052181" y="1738343"/>
            <a:ext cx="4889517" cy="4816205"/>
          </a:xfrm>
          <a:prstGeom prst="rect">
            <a:avLst/>
          </a:prstGeom>
          <a:noFill/>
          <a:ln>
            <a:solidFill>
              <a:srgbClr val="944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ECC0A"/>
              </a:solidFill>
            </a:endParaRPr>
          </a:p>
        </p:txBody>
      </p:sp>
      <p:sp>
        <p:nvSpPr>
          <p:cNvPr id="104" name="사각형: 둥근 모서리 62"/>
          <p:cNvSpPr/>
          <p:nvPr/>
        </p:nvSpPr>
        <p:spPr>
          <a:xfrm>
            <a:off x="8941698" y="1834304"/>
            <a:ext cx="3102072" cy="1184025"/>
          </a:xfrm>
          <a:prstGeom prst="roundRect">
            <a:avLst>
              <a:gd name="adj" fmla="val 0"/>
            </a:avLst>
          </a:prstGeom>
          <a:solidFill>
            <a:srgbClr val="E5D6FA"/>
          </a:solidFill>
          <a:ln>
            <a:solidFill>
              <a:srgbClr val="944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rgbClr val="FECC0A"/>
              </a:solidFill>
            </a:endParaRPr>
          </a:p>
        </p:txBody>
      </p:sp>
      <p:sp>
        <p:nvSpPr>
          <p:cNvPr id="105" name="화살표: 갈매기형 수장 43"/>
          <p:cNvSpPr/>
          <p:nvPr/>
        </p:nvSpPr>
        <p:spPr>
          <a:xfrm>
            <a:off x="9234346" y="1984604"/>
            <a:ext cx="144968" cy="149776"/>
          </a:xfrm>
          <a:prstGeom prst="chevron">
            <a:avLst>
              <a:gd name="adj" fmla="val 50000"/>
            </a:avLst>
          </a:prstGeom>
          <a:solidFill>
            <a:srgbClr val="231F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rgbClr val="231F20"/>
              </a:solidFill>
            </a:endParaRPr>
          </a:p>
        </p:txBody>
      </p:sp>
      <p:sp>
        <p:nvSpPr>
          <p:cNvPr id="106" name="화살표: 갈매기형 수장 44"/>
          <p:cNvSpPr/>
          <p:nvPr/>
        </p:nvSpPr>
        <p:spPr>
          <a:xfrm>
            <a:off x="9330701" y="1984604"/>
            <a:ext cx="144968" cy="149776"/>
          </a:xfrm>
          <a:prstGeom prst="chevron">
            <a:avLst>
              <a:gd name="adj" fmla="val 50000"/>
            </a:avLst>
          </a:prstGeom>
          <a:solidFill>
            <a:srgbClr val="231F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rgbClr val="231F20"/>
              </a:solidFill>
            </a:endParaRPr>
          </a:p>
        </p:txBody>
      </p:sp>
      <p:sp>
        <p:nvSpPr>
          <p:cNvPr id="107" name="TextBox 29"/>
          <p:cNvSpPr txBox="1"/>
          <p:nvPr/>
        </p:nvSpPr>
        <p:spPr>
          <a:xfrm>
            <a:off x="9438187" y="1900218"/>
            <a:ext cx="2400461" cy="10525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en-US" altLang="ko-KR" sz="1200" dirty="0" smtClean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1. </a:t>
            </a:r>
            <a:r>
              <a:rPr lang="ko-KR" altLang="en-US" sz="1200" dirty="0" smtClean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비동기 방식으로</a:t>
            </a:r>
            <a:endParaRPr lang="en-US" altLang="ko-KR" sz="1200" dirty="0" smtClean="0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G마켓 산스 TTF Medium"/>
              <a:ea typeface="G마켓 산스 TTF Medium"/>
            </a:endParaRPr>
          </a:p>
          <a:p>
            <a:pPr>
              <a:lnSpc>
                <a:spcPct val="130000"/>
              </a:lnSpc>
              <a:defRPr/>
            </a:pPr>
            <a:r>
              <a:rPr lang="en-US" altLang="ko-KR" sz="1200" dirty="0" smtClean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    SNS</a:t>
            </a:r>
            <a:r>
              <a:rPr lang="ko-KR" altLang="en-US" sz="1200" dirty="0" err="1" smtClean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인증화면</a:t>
            </a:r>
            <a:r>
              <a:rPr lang="ko-KR" altLang="en-US" sz="1200" dirty="0" smtClean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 호출</a:t>
            </a:r>
            <a:endParaRPr lang="en-US" altLang="ko-KR" sz="1200" dirty="0" smtClean="0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G마켓 산스 TTF Medium"/>
              <a:ea typeface="G마켓 산스 TTF Medium"/>
            </a:endParaRPr>
          </a:p>
          <a:p>
            <a:pPr>
              <a:lnSpc>
                <a:spcPct val="130000"/>
              </a:lnSpc>
              <a:defRPr/>
            </a:pPr>
            <a:r>
              <a:rPr lang="en-US" altLang="ko-KR" sz="1200" dirty="0" smtClean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2. </a:t>
            </a:r>
            <a:r>
              <a:rPr lang="ko-KR" altLang="en-US" sz="1200" dirty="0" smtClean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인증 후</a:t>
            </a:r>
            <a:endParaRPr lang="en-US" altLang="ko-KR" sz="1200" dirty="0" smtClean="0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G마켓 산스 TTF Medium"/>
              <a:ea typeface="G마켓 산스 TTF Medium"/>
            </a:endParaRPr>
          </a:p>
          <a:p>
            <a:pPr>
              <a:lnSpc>
                <a:spcPct val="130000"/>
              </a:lnSpc>
              <a:defRPr/>
            </a:pPr>
            <a:r>
              <a:rPr lang="en-US" altLang="ko-KR" sz="120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 </a:t>
            </a:r>
            <a:r>
              <a:rPr lang="en-US" altLang="ko-KR" sz="1200" dirty="0" smtClean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   </a:t>
            </a:r>
            <a:r>
              <a:rPr lang="ko-KR" altLang="en-US" sz="1200" dirty="0" smtClean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로그인 </a:t>
            </a:r>
            <a:r>
              <a:rPr lang="ko-KR" altLang="en-US" sz="1200" dirty="0" err="1" smtClean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콜백</a:t>
            </a:r>
            <a:r>
              <a:rPr lang="ko-KR" altLang="en-US" sz="1200" dirty="0" smtClean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 사이트로 이동</a:t>
            </a:r>
            <a:endParaRPr lang="ko-KR" altLang="en-US" sz="1200" dirty="0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G마켓 산스 TTF Medium"/>
              <a:ea typeface="G마켓 산스 TTF Medium"/>
            </a:endParaRPr>
          </a:p>
        </p:txBody>
      </p:sp>
      <p:sp>
        <p:nvSpPr>
          <p:cNvPr id="108" name="TextBox 35"/>
          <p:cNvSpPr txBox="1"/>
          <p:nvPr/>
        </p:nvSpPr>
        <p:spPr>
          <a:xfrm>
            <a:off x="4206730" y="1361457"/>
            <a:ext cx="4676955" cy="3562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ko-KR" altLang="en-US" sz="1400" dirty="0" smtClean="0">
                <a:ln w="9525">
                  <a:solidFill>
                    <a:srgbClr val="FFFFFF">
                      <a:alpha val="0"/>
                    </a:srgbClr>
                  </a:solidFill>
                </a:ln>
                <a:solidFill>
                  <a:schemeClr val="bg1"/>
                </a:solidFill>
                <a:latin typeface="G마켓 산스 TTF Bold"/>
                <a:ea typeface="G마켓 산스 TTF Bold"/>
              </a:rPr>
              <a:t>각 </a:t>
            </a:r>
            <a:r>
              <a:rPr lang="en-US" altLang="ko-KR" sz="1400" dirty="0" smtClean="0">
                <a:ln w="9525">
                  <a:solidFill>
                    <a:srgbClr val="FFFFFF">
                      <a:alpha val="0"/>
                    </a:srgbClr>
                  </a:solidFill>
                </a:ln>
                <a:solidFill>
                  <a:schemeClr val="bg1"/>
                </a:solidFill>
                <a:latin typeface="G마켓 산스 TTF Bold"/>
                <a:ea typeface="G마켓 산스 TTF Bold"/>
              </a:rPr>
              <a:t>SNS</a:t>
            </a:r>
            <a:r>
              <a:rPr lang="ko-KR" altLang="en-US" sz="1400" dirty="0" smtClean="0">
                <a:ln w="9525">
                  <a:solidFill>
                    <a:srgbClr val="FFFFFF">
                      <a:alpha val="0"/>
                    </a:srgbClr>
                  </a:solidFill>
                </a:ln>
                <a:solidFill>
                  <a:schemeClr val="bg1"/>
                </a:solidFill>
                <a:latin typeface="G마켓 산스 TTF Bold"/>
                <a:ea typeface="G마켓 산스 TTF Bold"/>
              </a:rPr>
              <a:t>의 </a:t>
            </a:r>
            <a:r>
              <a:rPr lang="ko-KR" altLang="en-US" sz="1400" dirty="0" err="1" smtClean="0">
                <a:ln w="9525">
                  <a:solidFill>
                    <a:srgbClr val="FFFFFF">
                      <a:alpha val="0"/>
                    </a:srgbClr>
                  </a:solidFill>
                </a:ln>
                <a:solidFill>
                  <a:schemeClr val="bg1"/>
                </a:solidFill>
                <a:latin typeface="G마켓 산스 TTF Bold"/>
                <a:ea typeface="G마켓 산스 TTF Bold"/>
              </a:rPr>
              <a:t>인증주소를</a:t>
            </a:r>
            <a:r>
              <a:rPr lang="ko-KR" altLang="en-US" sz="1400" dirty="0" smtClean="0">
                <a:ln w="9525">
                  <a:solidFill>
                    <a:srgbClr val="FFFFFF">
                      <a:alpha val="0"/>
                    </a:srgbClr>
                  </a:solidFill>
                </a:ln>
                <a:solidFill>
                  <a:schemeClr val="bg1"/>
                </a:solidFill>
                <a:latin typeface="G마켓 산스 TTF Bold"/>
                <a:ea typeface="G마켓 산스 TTF Bold"/>
              </a:rPr>
              <a:t> 통해 회원가입을 하게 될 정보 얻기</a:t>
            </a:r>
            <a:endParaRPr lang="ko-KR" altLang="en-US" sz="1400" dirty="0">
              <a:ln w="9525">
                <a:solidFill>
                  <a:srgbClr val="FFFFFF">
                    <a:alpha val="0"/>
                  </a:srgbClr>
                </a:solidFill>
              </a:ln>
              <a:solidFill>
                <a:schemeClr val="bg1"/>
              </a:solidFill>
              <a:latin typeface="G마켓 산스 TTF Bold"/>
              <a:ea typeface="G마켓 산스 TTF Bold"/>
            </a:endParaRPr>
          </a:p>
        </p:txBody>
      </p:sp>
      <p:sp>
        <p:nvSpPr>
          <p:cNvPr id="109" name="사각형: 둥근 모서리 62"/>
          <p:cNvSpPr/>
          <p:nvPr/>
        </p:nvSpPr>
        <p:spPr>
          <a:xfrm>
            <a:off x="8941698" y="3289523"/>
            <a:ext cx="3102072" cy="878444"/>
          </a:xfrm>
          <a:prstGeom prst="roundRect">
            <a:avLst>
              <a:gd name="adj" fmla="val 0"/>
            </a:avLst>
          </a:prstGeom>
          <a:solidFill>
            <a:srgbClr val="E5D6FA"/>
          </a:solidFill>
          <a:ln>
            <a:solidFill>
              <a:srgbClr val="944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rgbClr val="FECC0A"/>
              </a:solidFill>
            </a:endParaRPr>
          </a:p>
        </p:txBody>
      </p:sp>
      <p:sp>
        <p:nvSpPr>
          <p:cNvPr id="110" name="화살표: 갈매기형 수장 43"/>
          <p:cNvSpPr/>
          <p:nvPr/>
        </p:nvSpPr>
        <p:spPr>
          <a:xfrm>
            <a:off x="9234346" y="3439822"/>
            <a:ext cx="144968" cy="149776"/>
          </a:xfrm>
          <a:prstGeom prst="chevron">
            <a:avLst>
              <a:gd name="adj" fmla="val 50000"/>
            </a:avLst>
          </a:prstGeom>
          <a:solidFill>
            <a:srgbClr val="231F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rgbClr val="231F20"/>
              </a:solidFill>
            </a:endParaRPr>
          </a:p>
        </p:txBody>
      </p:sp>
      <p:sp>
        <p:nvSpPr>
          <p:cNvPr id="111" name="화살표: 갈매기형 수장 44"/>
          <p:cNvSpPr/>
          <p:nvPr/>
        </p:nvSpPr>
        <p:spPr>
          <a:xfrm>
            <a:off x="9330701" y="3439822"/>
            <a:ext cx="144968" cy="149776"/>
          </a:xfrm>
          <a:prstGeom prst="chevron">
            <a:avLst>
              <a:gd name="adj" fmla="val 50000"/>
            </a:avLst>
          </a:prstGeom>
          <a:solidFill>
            <a:srgbClr val="231F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rgbClr val="231F20"/>
              </a:solidFill>
            </a:endParaRPr>
          </a:p>
        </p:txBody>
      </p:sp>
      <p:sp>
        <p:nvSpPr>
          <p:cNvPr id="112" name="TextBox 29"/>
          <p:cNvSpPr txBox="1"/>
          <p:nvPr/>
        </p:nvSpPr>
        <p:spPr>
          <a:xfrm>
            <a:off x="9438187" y="3355436"/>
            <a:ext cx="2400461" cy="8125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en-US" altLang="ko-KR" sz="1200" dirty="0" smtClean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3. </a:t>
            </a:r>
            <a:r>
              <a:rPr lang="ko-KR" altLang="en-US" sz="1200" dirty="0" err="1" smtClean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콜백</a:t>
            </a:r>
            <a:r>
              <a:rPr lang="ko-KR" altLang="en-US" sz="1200" dirty="0" smtClean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 사이트에서 얻은</a:t>
            </a:r>
            <a:endParaRPr lang="en-US" altLang="ko-KR" sz="1200" dirty="0" smtClean="0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G마켓 산스 TTF Medium"/>
              <a:ea typeface="G마켓 산스 TTF Medium"/>
            </a:endParaRPr>
          </a:p>
          <a:p>
            <a:pPr>
              <a:lnSpc>
                <a:spcPct val="130000"/>
              </a:lnSpc>
              <a:defRPr/>
            </a:pPr>
            <a:r>
              <a:rPr lang="en-US" altLang="ko-KR" sz="1200" dirty="0" smtClean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    </a:t>
            </a:r>
            <a:r>
              <a:rPr lang="ko-KR" altLang="en-US" sz="1200" dirty="0" smtClean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토큰을 이용하여</a:t>
            </a:r>
            <a:endParaRPr lang="en-US" altLang="ko-KR" sz="1200" dirty="0" smtClean="0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G마켓 산스 TTF Medium"/>
              <a:ea typeface="G마켓 산스 TTF Medium"/>
            </a:endParaRPr>
          </a:p>
          <a:p>
            <a:pPr>
              <a:lnSpc>
                <a:spcPct val="130000"/>
              </a:lnSpc>
              <a:defRPr/>
            </a:pPr>
            <a:r>
              <a:rPr lang="en-US" altLang="ko-KR" sz="120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 </a:t>
            </a:r>
            <a:r>
              <a:rPr lang="en-US" altLang="ko-KR" sz="1200" dirty="0" smtClean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   </a:t>
            </a:r>
            <a:r>
              <a:rPr lang="ko-KR" altLang="en-US" sz="1200" dirty="0" smtClean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회원정보에 접근</a:t>
            </a:r>
            <a:endParaRPr lang="ko-KR" altLang="en-US" sz="1200" dirty="0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G마켓 산스 TTF Medium"/>
              <a:ea typeface="G마켓 산스 TTF Medium"/>
            </a:endParaRPr>
          </a:p>
        </p:txBody>
      </p:sp>
      <p:sp>
        <p:nvSpPr>
          <p:cNvPr id="113" name="사각형: 둥근 모서리 62"/>
          <p:cNvSpPr/>
          <p:nvPr/>
        </p:nvSpPr>
        <p:spPr>
          <a:xfrm>
            <a:off x="8941698" y="5529668"/>
            <a:ext cx="3102072" cy="878444"/>
          </a:xfrm>
          <a:prstGeom prst="roundRect">
            <a:avLst>
              <a:gd name="adj" fmla="val 0"/>
            </a:avLst>
          </a:prstGeom>
          <a:solidFill>
            <a:srgbClr val="E5D6FA"/>
          </a:solidFill>
          <a:ln>
            <a:solidFill>
              <a:srgbClr val="944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rgbClr val="FECC0A"/>
              </a:solidFill>
            </a:endParaRPr>
          </a:p>
        </p:txBody>
      </p:sp>
      <p:sp>
        <p:nvSpPr>
          <p:cNvPr id="114" name="화살표: 갈매기형 수장 43"/>
          <p:cNvSpPr/>
          <p:nvPr/>
        </p:nvSpPr>
        <p:spPr>
          <a:xfrm>
            <a:off x="9234346" y="5679967"/>
            <a:ext cx="144968" cy="149776"/>
          </a:xfrm>
          <a:prstGeom prst="chevron">
            <a:avLst>
              <a:gd name="adj" fmla="val 50000"/>
            </a:avLst>
          </a:prstGeom>
          <a:solidFill>
            <a:srgbClr val="231F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rgbClr val="231F20"/>
              </a:solidFill>
            </a:endParaRPr>
          </a:p>
        </p:txBody>
      </p:sp>
      <p:sp>
        <p:nvSpPr>
          <p:cNvPr id="115" name="화살표: 갈매기형 수장 44"/>
          <p:cNvSpPr/>
          <p:nvPr/>
        </p:nvSpPr>
        <p:spPr>
          <a:xfrm>
            <a:off x="9330701" y="5679967"/>
            <a:ext cx="144968" cy="149776"/>
          </a:xfrm>
          <a:prstGeom prst="chevron">
            <a:avLst>
              <a:gd name="adj" fmla="val 50000"/>
            </a:avLst>
          </a:prstGeom>
          <a:solidFill>
            <a:srgbClr val="231F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rgbClr val="231F20"/>
              </a:solidFill>
            </a:endParaRPr>
          </a:p>
        </p:txBody>
      </p:sp>
      <p:sp>
        <p:nvSpPr>
          <p:cNvPr id="116" name="TextBox 29"/>
          <p:cNvSpPr txBox="1"/>
          <p:nvPr/>
        </p:nvSpPr>
        <p:spPr>
          <a:xfrm>
            <a:off x="9438187" y="5595581"/>
            <a:ext cx="2400461" cy="5586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en-US" altLang="ko-KR" sz="120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4</a:t>
            </a:r>
            <a:r>
              <a:rPr lang="en-US" altLang="ko-KR" sz="1200" dirty="0" smtClean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. </a:t>
            </a:r>
            <a:r>
              <a:rPr lang="en-US" altLang="ko-KR" sz="1200" dirty="0" err="1" smtClean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setAttribute</a:t>
            </a:r>
            <a:r>
              <a:rPr lang="en-US" altLang="ko-KR" sz="1200" dirty="0" smtClean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 </a:t>
            </a:r>
            <a:r>
              <a:rPr lang="ko-KR" altLang="en-US" sz="1200" dirty="0" smtClean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를 통해</a:t>
            </a:r>
            <a:endParaRPr lang="en-US" altLang="ko-KR" sz="1200" dirty="0" smtClean="0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G마켓 산스 TTF Medium"/>
              <a:ea typeface="G마켓 산스 TTF Medium"/>
            </a:endParaRPr>
          </a:p>
          <a:p>
            <a:pPr>
              <a:lnSpc>
                <a:spcPct val="130000"/>
              </a:lnSpc>
              <a:defRPr/>
            </a:pPr>
            <a:r>
              <a:rPr lang="en-US" altLang="ko-KR" sz="120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 </a:t>
            </a:r>
            <a:r>
              <a:rPr lang="en-US" altLang="ko-KR" sz="1200" dirty="0" smtClean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   </a:t>
            </a:r>
            <a:r>
              <a:rPr lang="ko-KR" altLang="en-US" sz="1200" dirty="0" smtClean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/>
                <a:ea typeface="G마켓 산스 TTF Medium"/>
              </a:rPr>
              <a:t>세션에 정보 담기</a:t>
            </a:r>
            <a:endParaRPr lang="ko-KR" altLang="en-US" sz="1200" dirty="0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G마켓 산스 TTF Medium"/>
              <a:ea typeface="G마켓 산스 TTF Medium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853408E-E9A1-046C-58B5-617CC721C6E3}"/>
              </a:ext>
            </a:extLst>
          </p:cNvPr>
          <p:cNvSpPr txBox="1"/>
          <p:nvPr/>
        </p:nvSpPr>
        <p:spPr>
          <a:xfrm>
            <a:off x="11413519" y="0"/>
            <a:ext cx="778481" cy="332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9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/ 60 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FFFF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410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750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0000FF"/>
      </a:hlink>
      <a:folHlink>
        <a:srgbClr val="800080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104</TotalTime>
  <Words>3708</Words>
  <Application>Microsoft Office PowerPoint</Application>
  <PresentationFormat>와이드스크린</PresentationFormat>
  <Paragraphs>870</Paragraphs>
  <Slides>60</Slides>
  <Notes>32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60</vt:i4>
      </vt:variant>
    </vt:vector>
  </HeadingPairs>
  <TitlesOfParts>
    <vt:vector size="69" baseType="lpstr">
      <vt:lpstr>a시월구일2</vt:lpstr>
      <vt:lpstr>G마켓 산스 TTF Bold</vt:lpstr>
      <vt:lpstr>G마켓 산스 TTF Medium</vt:lpstr>
      <vt:lpstr>Malgun Gothic</vt:lpstr>
      <vt:lpstr>Malgun Gothic</vt:lpstr>
      <vt:lpstr>Arial</vt:lpstr>
      <vt:lpstr>Calibri</vt:lpstr>
      <vt:lpstr>Montserrat SemiBold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전 승엽</dc:creator>
  <cp:lastModifiedBy>김신용</cp:lastModifiedBy>
  <cp:revision>408</cp:revision>
  <dcterms:created xsi:type="dcterms:W3CDTF">2022-09-23T04:42:31Z</dcterms:created>
  <dcterms:modified xsi:type="dcterms:W3CDTF">2023-04-01T16:54:35Z</dcterms:modified>
  <cp:version/>
</cp:coreProperties>
</file>